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7" r:id="rId2"/>
    <p:sldId id="266" r:id="rId3"/>
    <p:sldId id="299" r:id="rId4"/>
    <p:sldId id="3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2495-35E0-4875-A9BC-94C54D6D2F0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A7149-3E8A-429C-A2CB-4072B37A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7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D9B76-B9BE-4E0C-A298-7EF5185555A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Reference:</a:t>
            </a:r>
            <a:r>
              <a:rPr lang="en-GB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Guardian (2015). </a:t>
            </a:r>
            <a:r>
              <a:rPr lang="en-GB" b="0" dirty="0"/>
              <a:t>Using the Star technique to shine at job interviews: a how-to guide. </a:t>
            </a:r>
          </a:p>
          <a:p>
            <a:r>
              <a:rPr lang="en-GB" dirty="0"/>
              <a:t>https://www.theguardian.com/careers/careers-blog/star-technique-competency-based-interview Access 28 March 2017.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D1C8-6E96-459E-8EF3-48AC4062F9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2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6E49-D6A8-4016-A426-9EE26D2FF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247C9-81F1-4EB1-83D5-76946D5CF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970E1-290F-442E-B4AF-5D8EB346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DEE25-BE94-4396-97D2-ACB27F7B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FBC41-1378-4C4D-8667-02FA5066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8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204A-3F6A-4BFA-A246-4A317A65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2CF36-4965-4BF7-A193-5C9AB990D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A4354-923F-4055-9FC7-F48B4447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A4851-FE16-4B49-9B2B-7C0947F7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3F68B-84D5-47C0-BCA0-2CEBB31F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7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ACC58F-A476-44FB-81CA-FFD827443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7BBA6-BFFC-40E0-B9AB-CEC1C5F49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3D757-3DB3-4FE8-A3B6-83D4225D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93F43-2EF5-4811-B405-E4BE3DE8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A70A4-AD02-44DE-920E-9458DCFE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0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5D0C-FD0B-4413-9735-A4923848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F8325-548F-4B6C-BC37-189F10C0D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D84BA-132B-49A8-A6AE-CC3C7B96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C846-2F4E-44C1-8DFB-B1B5CC97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E8C98-F27A-423A-A848-B4C0E5E8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2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9980-12DB-4E57-B25C-80A4D2A4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DA0F9-91AB-4D77-9CBA-BB5590BEA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77CF3-7583-4587-9036-79AF3FC1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AF92-2B57-4263-8F89-1B2F7EAE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8D717-E0A7-48B1-A059-D4D54F61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7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A64B-FB0C-45A5-857F-D60D61E1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5723C-05CE-4177-8B15-91BE6F863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5205C-CE58-4F3E-A5B8-28EDE820E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7E549-5ABC-4F7A-B6F9-117A20F8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005E2-75F0-4ED7-9A05-65D99AC5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C8234-3647-443B-A600-5D8018E1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7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9572-CF42-41A5-AECF-1FA99F22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2016E-4F7F-4ED2-B62F-66DBAE5CD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617EA-CD91-4DBE-9B11-96B3896A0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680C0-1CDC-4C7A-905E-E19932EAE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83106-87ED-4AF7-9539-05ABC9ABA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DED39-D4B9-42A5-BECC-2F3DCBBE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F11D7F-88B0-4400-B94A-35B1C76D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52584-BC47-40D6-92D6-9CB8394F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3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A001-02AB-488C-9C71-F5706D44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B5864-77F1-417C-B834-48F7E9CA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4FCA9-52F7-4ACA-BB6E-B964BB39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BFD7A-CB67-468E-9B75-F0BE452D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8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863DB-CDD6-4427-98A1-AAEB6BC0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323D1-6DDA-47E1-994B-849B8FDC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056C1-B9B8-4600-8D02-08B3C774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3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D291-AE24-4276-9BBD-9FE3101C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703F8-E3B0-434F-90E6-ED68BD304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F2DE8-066A-4428-838A-B978F49B9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018F9-0FAC-4908-9709-3649AA3E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78456-48B4-4D89-BD82-E0A053DD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808E3-6896-4FA4-A5AC-AF2C4A15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8B90-C9FA-49F9-BF07-84AE8298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1AEEC-9BC1-409F-9972-CBE731834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F5258-C8CF-4EA5-87F0-3E7B96F2C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BA82A-42FF-403C-94D5-1ED1B6C3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FBA9B-4713-460C-BF7D-D6562B5D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5FC19-65B3-4537-8F7C-45AC2DAD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3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B0C29-08EA-45BC-9F5A-E1DCBFD2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9D67-2D35-4BC1-B2D5-3D82E175D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60929-40B1-4A11-8114-ADC5DA2F7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FB457-4A3E-4815-B7F7-F4B2C61ADE4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4A549-0C1C-4020-9BFE-69547043A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0B6FE-23C7-4C2E-B7AD-70F63C45D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56DD-4A7B-4981-89A9-F26DE5CDF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4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39816" y="332657"/>
            <a:ext cx="5783140" cy="81745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reflective writing?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35560" y="1412776"/>
            <a:ext cx="820891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Reflective writing is evidence of reflective thinking: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1 Looking back at something. (DESCRIPTION)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 Analysing the event or idea (thinking in depth and from different perspectives, and trying to explain, often with reference to a model or theory from your subject).  (INTERPRETATION)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 Thinking carefully about what the event or idea means for you and your progress. (OUTCOME)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C0D15C3-63A5-46D5-88AF-461BA0B1BC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26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52"/>
    </mc:Choice>
    <mc:Fallback>
      <p:transition spd="slow" advTm="83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9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9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9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9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5375920" y="260648"/>
            <a:ext cx="4752528" cy="1143000"/>
          </a:xfrm>
        </p:spPr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Descriptive writing </a:t>
            </a:r>
            <a:endParaRPr lang="en-GB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47528" y="1484784"/>
            <a:ext cx="8589640" cy="4525962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GB" dirty="0">
                <a:solidFill>
                  <a:srgbClr val="0000FF"/>
                </a:solidFill>
                <a:latin typeface="Arial" pitchFamily="34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rial"/>
                <a:cs typeface="Arial"/>
              </a:rPr>
              <a:t>This is a description of events. There is no</a:t>
            </a:r>
          </a:p>
          <a:p>
            <a:pPr marL="514350" indent="-514350">
              <a:buNone/>
            </a:pPr>
            <a:r>
              <a:rPr lang="en-GB" dirty="0">
                <a:solidFill>
                  <a:srgbClr val="0000FF"/>
                </a:solidFill>
                <a:latin typeface="Arial"/>
                <a:cs typeface="Arial"/>
              </a:rPr>
              <a:t>	discussion beyond saying </a:t>
            </a:r>
            <a:r>
              <a:rPr lang="en-GB" b="1" dirty="0">
                <a:solidFill>
                  <a:srgbClr val="0000FF"/>
                </a:solidFill>
                <a:latin typeface="Arial"/>
                <a:cs typeface="Arial"/>
              </a:rPr>
              <a:t>what</a:t>
            </a:r>
            <a:r>
              <a:rPr lang="en-GB" dirty="0">
                <a:solidFill>
                  <a:srgbClr val="0000FF"/>
                </a:solidFill>
                <a:latin typeface="Arial"/>
                <a:cs typeface="Arial"/>
              </a:rPr>
              <a:t> happened. </a:t>
            </a:r>
          </a:p>
          <a:p>
            <a:pPr marL="514350" indent="-514350">
              <a:buNone/>
            </a:pPr>
            <a:r>
              <a:rPr lang="en-GB" dirty="0">
                <a:solidFill>
                  <a:srgbClr val="0000FF"/>
                </a:solidFill>
                <a:latin typeface="Arial"/>
                <a:cs typeface="Arial"/>
              </a:rPr>
              <a:t>	The writing does not show evidence of reflection </a:t>
            </a:r>
          </a:p>
          <a:p>
            <a:pPr marL="514350" indent="-514350">
              <a:buNone/>
            </a:pPr>
            <a:r>
              <a:rPr lang="en-GB" dirty="0">
                <a:solidFill>
                  <a:srgbClr val="0000FF"/>
                </a:solidFill>
                <a:latin typeface="Arial"/>
                <a:cs typeface="Arial"/>
              </a:rPr>
              <a:t>	(</a:t>
            </a:r>
            <a:r>
              <a:rPr lang="en-GB" dirty="0">
                <a:solidFill>
                  <a:srgbClr val="0000FF"/>
                </a:solidFill>
              </a:rPr>
              <a:t>Moon 2004).</a:t>
            </a:r>
          </a:p>
          <a:p>
            <a:pPr marL="514350" indent="-514350">
              <a:buNone/>
            </a:pPr>
            <a:endParaRPr lang="en-GB" dirty="0">
              <a:solidFill>
                <a:srgbClr val="0000FF"/>
              </a:solidFill>
              <a:latin typeface="Arial"/>
              <a:cs typeface="Arial"/>
            </a:endParaRPr>
          </a:p>
          <a:p>
            <a:pPr marL="514350" indent="-514350">
              <a:buNone/>
            </a:pPr>
            <a:r>
              <a:rPr lang="en-GB" i="1" dirty="0"/>
              <a:t>     “I went for several job interviews, and I was not successful. The feedback from interviewers in each case was simply that it was very competitive and there was a better candidate. I decided to change my approach, and ultimately I landed a job.”</a:t>
            </a:r>
            <a:endParaRPr lang="en-GB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EADB09-8D1C-44AF-98FD-6937CCFE13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98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83"/>
    </mc:Choice>
    <mc:Fallback>
      <p:transition spd="slow" advTm="43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61754" y="188640"/>
            <a:ext cx="8229600" cy="762000"/>
          </a:xfrm>
        </p:spPr>
        <p:txBody>
          <a:bodyPr/>
          <a:lstStyle/>
          <a:p>
            <a:pPr algn="r"/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Critical reflection </a:t>
            </a:r>
            <a:endParaRPr lang="en-GB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75520" y="1196752"/>
            <a:ext cx="871296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514350"/>
            <a:r>
              <a:rPr lang="en-GB" sz="2400" dirty="0">
                <a:solidFill>
                  <a:srgbClr val="4A72B4"/>
                </a:solidFill>
              </a:rPr>
              <a:t>	</a:t>
            </a:r>
            <a:r>
              <a:rPr lang="en-GB" sz="2400" dirty="0">
                <a:solidFill>
                  <a:srgbClr val="0000FF"/>
                </a:solidFill>
              </a:rPr>
              <a:t>Reflecting on experiences from a number of perspectives, exploring possible assumptions and beliefs, and </a:t>
            </a:r>
            <a:r>
              <a:rPr lang="en-GB" sz="2400" b="1" dirty="0">
                <a:solidFill>
                  <a:srgbClr val="0000FF"/>
                </a:solidFill>
              </a:rPr>
              <a:t>how </a:t>
            </a:r>
            <a:r>
              <a:rPr lang="en-GB" sz="2400" dirty="0">
                <a:solidFill>
                  <a:srgbClr val="0000FF"/>
                </a:solidFill>
              </a:rPr>
              <a:t>the experience has challenged these (Moon 2004)</a:t>
            </a:r>
            <a:r>
              <a:rPr lang="en-GB" sz="2400" dirty="0">
                <a:solidFill>
                  <a:srgbClr val="4A72B4"/>
                </a:solidFill>
              </a:rPr>
              <a:t>.</a:t>
            </a:r>
          </a:p>
          <a:p>
            <a:pPr marL="457200" indent="-514350"/>
            <a:endParaRPr lang="en-GB" sz="2400" dirty="0">
              <a:solidFill>
                <a:srgbClr val="4A72B4"/>
              </a:solidFill>
            </a:endParaRPr>
          </a:p>
          <a:p>
            <a:pPr lvl="1"/>
            <a:r>
              <a:rPr lang="en-GB" sz="2400" i="1" dirty="0"/>
              <a:t>I was quite disappointed with the rejections at first, and felt like it is impossible for an international person to get a job in the UK…  But a Career Advisor pointed out to me that I wouldn’t get an interview if the panel did not think I was capable of doing the job.  So then I decided to investigate the issues further by keeping track of how I answered the interview questions.</a:t>
            </a:r>
          </a:p>
          <a:p>
            <a:endParaRPr lang="en-GB" sz="2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E339B55-CE64-45D9-B29D-20CD41EB48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28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00"/>
    </mc:Choice>
    <mc:Fallback>
      <p:transition spd="slow" advTm="40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3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3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740" y="1340768"/>
            <a:ext cx="7770934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i="1" dirty="0"/>
              <a:t>I then arranged several mock interviews with Career Advisors to practise answering these type of questions. The feedback was that I could be more specific in giving details and examples by using the STAR (Situation, Task, Action, Result) technique </a:t>
            </a:r>
            <a:r>
              <a:rPr lang="en-GB" sz="2600" i="1" dirty="0">
                <a:solidFill>
                  <a:schemeClr val="accent2"/>
                </a:solidFill>
              </a:rPr>
              <a:t>(The Guardian 2015).  </a:t>
            </a:r>
            <a:r>
              <a:rPr lang="en-GB" sz="2600" i="1" dirty="0"/>
              <a:t>This gives me a good framework for organising my thoughts  even during the interview as it helps me keep a specific focus on what the interviewer is looking for. 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i="1" dirty="0"/>
              <a:t>I recognised that I could apply the technique more widely for all aspects of job search, i.e. for applications, interview preparation and in the interview itself.  Through practice, I was getting better and better in being able to organise my thoughts and speech to make maximum impact during the interview.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3DA7F1D-B440-4D47-8A33-46EE3DABE0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36"/>
    </mc:Choice>
    <mc:Fallback>
      <p:transition spd="slow" advTm="68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1.7|1.2|15.2|3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445</Words>
  <Application>Microsoft Office PowerPoint</Application>
  <PresentationFormat>Widescreen</PresentationFormat>
  <Paragraphs>27</Paragraphs>
  <Slides>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What is reflective writing?</vt:lpstr>
      <vt:lpstr>Descriptive writing </vt:lpstr>
      <vt:lpstr> Critical reflection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reflective writing?</dc:title>
  <dc:creator>Martin Sedgley</dc:creator>
  <cp:lastModifiedBy>Martin Sedgley</cp:lastModifiedBy>
  <cp:revision>3</cp:revision>
  <dcterms:created xsi:type="dcterms:W3CDTF">2020-03-31T12:29:05Z</dcterms:created>
  <dcterms:modified xsi:type="dcterms:W3CDTF">2020-03-31T14:39:34Z</dcterms:modified>
</cp:coreProperties>
</file>