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56" r:id="rId3"/>
    <p:sldId id="27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5"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86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554"/>
  </p:normalViewPr>
  <p:slideViewPr>
    <p:cSldViewPr snapToGrid="0" snapToObjects="1">
      <p:cViewPr varScale="1">
        <p:scale>
          <a:sx n="62" d="100"/>
          <a:sy n="62" d="100"/>
        </p:scale>
        <p:origin x="68"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3264-56EA-1E40-A75F-35C9ACDDE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E9EB82-1BD3-424C-BA62-8283455D8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4092C-EB15-B247-973D-8B5CB3DA048E}"/>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5" name="Footer Placeholder 4">
            <a:extLst>
              <a:ext uri="{FF2B5EF4-FFF2-40B4-BE49-F238E27FC236}">
                <a16:creationId xmlns:a16="http://schemas.microsoft.com/office/drawing/2014/main" id="{87DD7000-85BE-8F49-9EB4-4ABE7A214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FCC5F-760C-6540-B1CF-358AAA151948}"/>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356812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2596A-9F13-1C44-9D10-6820583FCE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2B676-8D3B-BB44-B092-B5988C2B1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8406C-F99F-404C-92E9-E357892CB8B5}"/>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5" name="Footer Placeholder 4">
            <a:extLst>
              <a:ext uri="{FF2B5EF4-FFF2-40B4-BE49-F238E27FC236}">
                <a16:creationId xmlns:a16="http://schemas.microsoft.com/office/drawing/2014/main" id="{E60812D5-7000-BF41-A43F-878BF98B1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00347-2F32-7F44-B502-5D5213EA3C9F}"/>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262702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A9C9DC-BA81-6C48-AB1F-08D6E31FB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E259BC-93FD-FA48-9E95-A3CC5627F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BFA53-D086-D648-B315-C2E28310D040}"/>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5" name="Footer Placeholder 4">
            <a:extLst>
              <a:ext uri="{FF2B5EF4-FFF2-40B4-BE49-F238E27FC236}">
                <a16:creationId xmlns:a16="http://schemas.microsoft.com/office/drawing/2014/main" id="{4C883E51-4084-6D4E-8978-6F962D4DC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7049C-4B12-7846-872D-C4EBB17E956B}"/>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3487610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8115-B080-D944-9101-5A2875882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9695C-EB5C-DD47-A1BF-65F3C30963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F6416-15CD-7B41-ADA1-DBB7A659DC15}"/>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5" name="Footer Placeholder 4">
            <a:extLst>
              <a:ext uri="{FF2B5EF4-FFF2-40B4-BE49-F238E27FC236}">
                <a16:creationId xmlns:a16="http://schemas.microsoft.com/office/drawing/2014/main" id="{3B83E087-182D-8040-B4EF-87E626E44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17980-3DD8-AA41-912B-8FF93BFCD31E}"/>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296523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DFFD-6274-2F46-935C-CF53EFC2B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79C022-156C-114B-8556-31513CD9B2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9413B2-ADA9-CA47-A3AE-71BD4D70D329}"/>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5" name="Footer Placeholder 4">
            <a:extLst>
              <a:ext uri="{FF2B5EF4-FFF2-40B4-BE49-F238E27FC236}">
                <a16:creationId xmlns:a16="http://schemas.microsoft.com/office/drawing/2014/main" id="{01C59C1D-AF5C-544D-946F-759F90721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04F80-2F85-8F46-B592-78D70EB49400}"/>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3466473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A4521-B545-7B4C-8CCF-C6CB23CA2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1AAE7-4F3B-C144-97ED-58D3C0D519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B74511-ECD1-6C48-BA71-A4B004990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A954C6-3A43-5247-AB21-181ECFAE105F}"/>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6" name="Footer Placeholder 5">
            <a:extLst>
              <a:ext uri="{FF2B5EF4-FFF2-40B4-BE49-F238E27FC236}">
                <a16:creationId xmlns:a16="http://schemas.microsoft.com/office/drawing/2014/main" id="{BC44D333-825C-9041-9924-086841D32B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0CF51F-AB7C-8C46-A84A-3924882BD870}"/>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1518568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12BE-A4D4-E54E-B3F6-8DE5AD420A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F8AABA-3E14-8344-A92F-930DCA741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2F334C-3B30-D941-9BD6-5934E823E5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0464E-E7D7-C244-B2F9-1F1C677F4D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E9FC3-CF3C-6D4E-9B71-2AD4C74B86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1A1F5-9F72-F543-8741-A0D9A5EB5FC5}"/>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8" name="Footer Placeholder 7">
            <a:extLst>
              <a:ext uri="{FF2B5EF4-FFF2-40B4-BE49-F238E27FC236}">
                <a16:creationId xmlns:a16="http://schemas.microsoft.com/office/drawing/2014/main" id="{A6C391A6-965B-DE4C-995E-EFDBD0EE12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102FE4-5BE6-7B42-BEB9-F092CF8FEB32}"/>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343087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365A-8841-2942-9A39-FE5F478C61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B04716-F738-3E4A-B4CB-C35670DB62AC}"/>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4" name="Footer Placeholder 3">
            <a:extLst>
              <a:ext uri="{FF2B5EF4-FFF2-40B4-BE49-F238E27FC236}">
                <a16:creationId xmlns:a16="http://schemas.microsoft.com/office/drawing/2014/main" id="{C893A83D-5FEF-264B-940E-6646BBA2A0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5AF009-88D9-3144-9EBF-75A8EFB2637D}"/>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241611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5A3A1B-2F44-E745-8039-CD55046F8688}"/>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3" name="Footer Placeholder 2">
            <a:extLst>
              <a:ext uri="{FF2B5EF4-FFF2-40B4-BE49-F238E27FC236}">
                <a16:creationId xmlns:a16="http://schemas.microsoft.com/office/drawing/2014/main" id="{D078C962-DA3E-0D45-8F27-44767AC8E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A9C6C7-A04E-3148-9DE4-4D4E03898402}"/>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116958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2131-E654-7B4F-BA93-34222ADFC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D2094E-C10B-344C-8B6C-BF870052D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D149F-65C7-7941-93C6-ABFD3E331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658AC2-1376-5A44-AD99-F8ED1AD6320B}"/>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6" name="Footer Placeholder 5">
            <a:extLst>
              <a:ext uri="{FF2B5EF4-FFF2-40B4-BE49-F238E27FC236}">
                <a16:creationId xmlns:a16="http://schemas.microsoft.com/office/drawing/2014/main" id="{5ABA22F4-29AE-1640-A9B4-27EA687C2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0C802-D8D8-D644-8DC7-F3197916AE11}"/>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290724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CECB-99F6-8241-A657-F8744CEA4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B80494-8A1E-B14F-A9B7-57A3A1791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7126BF-695C-D647-B024-961EB9C8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043B89-A1AB-084F-A015-2452F359A026}"/>
              </a:ext>
            </a:extLst>
          </p:cNvPr>
          <p:cNvSpPr>
            <a:spLocks noGrp="1"/>
          </p:cNvSpPr>
          <p:nvPr>
            <p:ph type="dt" sz="half" idx="10"/>
          </p:nvPr>
        </p:nvSpPr>
        <p:spPr/>
        <p:txBody>
          <a:bodyPr/>
          <a:lstStyle/>
          <a:p>
            <a:fld id="{BA2CFF7C-E885-A24E-B9CE-45CB84D01D33}" type="datetimeFigureOut">
              <a:rPr lang="en-US" smtClean="0"/>
              <a:t>4/13/2021</a:t>
            </a:fld>
            <a:endParaRPr lang="en-US"/>
          </a:p>
        </p:txBody>
      </p:sp>
      <p:sp>
        <p:nvSpPr>
          <p:cNvPr id="6" name="Footer Placeholder 5">
            <a:extLst>
              <a:ext uri="{FF2B5EF4-FFF2-40B4-BE49-F238E27FC236}">
                <a16:creationId xmlns:a16="http://schemas.microsoft.com/office/drawing/2014/main" id="{CAF84CFA-D879-8149-9680-33CC7D751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182A1-FF89-524E-8547-B1B8F90960D9}"/>
              </a:ext>
            </a:extLst>
          </p:cNvPr>
          <p:cNvSpPr>
            <a:spLocks noGrp="1"/>
          </p:cNvSpPr>
          <p:nvPr>
            <p:ph type="sldNum" sz="quarter" idx="12"/>
          </p:nvPr>
        </p:nvSpPr>
        <p:spPr/>
        <p:txBody>
          <a:bodyPr/>
          <a:lstStyle/>
          <a:p>
            <a:fld id="{A1AC5BB9-DC90-FD4D-9CCD-2576FBAD56FA}" type="slidenum">
              <a:rPr lang="en-US" smtClean="0"/>
              <a:t>‹#›</a:t>
            </a:fld>
            <a:endParaRPr lang="en-US"/>
          </a:p>
        </p:txBody>
      </p:sp>
    </p:spTree>
    <p:extLst>
      <p:ext uri="{BB962C8B-B14F-4D97-AF65-F5344CB8AC3E}">
        <p14:creationId xmlns:p14="http://schemas.microsoft.com/office/powerpoint/2010/main" val="2285390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E4661A-D419-9F49-9A8C-5DD2B760AE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9F56E-81F0-A74E-9F2D-B6AA7582B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62A63-5B40-8644-B080-8207EFA4F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CFF7C-E885-A24E-B9CE-45CB84D01D33}" type="datetimeFigureOut">
              <a:rPr lang="en-US" smtClean="0"/>
              <a:t>4/13/2021</a:t>
            </a:fld>
            <a:endParaRPr lang="en-US"/>
          </a:p>
        </p:txBody>
      </p:sp>
      <p:sp>
        <p:nvSpPr>
          <p:cNvPr id="5" name="Footer Placeholder 4">
            <a:extLst>
              <a:ext uri="{FF2B5EF4-FFF2-40B4-BE49-F238E27FC236}">
                <a16:creationId xmlns:a16="http://schemas.microsoft.com/office/drawing/2014/main" id="{23B68C8B-C023-0047-B1E2-214C7C0AE1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334940-B37E-B745-8679-EE346EDEE8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C5BB9-DC90-FD4D-9CCD-2576FBAD56FA}" type="slidenum">
              <a:rPr lang="en-US" smtClean="0"/>
              <a:t>‹#›</a:t>
            </a:fld>
            <a:endParaRPr lang="en-US"/>
          </a:p>
        </p:txBody>
      </p:sp>
    </p:spTree>
    <p:extLst>
      <p:ext uri="{BB962C8B-B14F-4D97-AF65-F5344CB8AC3E}">
        <p14:creationId xmlns:p14="http://schemas.microsoft.com/office/powerpoint/2010/main" val="2876860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C9D9E-D835-6D4C-988D-3D8721DC274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2606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E68994-86D9-FE49-8483-9F695437F2CC}"/>
              </a:ext>
            </a:extLst>
          </p:cNvPr>
          <p:cNvSpPr>
            <a:spLocks noGrp="1"/>
          </p:cNvSpPr>
          <p:nvPr>
            <p:ph type="title"/>
          </p:nvPr>
        </p:nvSpPr>
        <p:spPr>
          <a:xfrm>
            <a:off x="841248" y="656076"/>
            <a:ext cx="4887685" cy="1207643"/>
          </a:xfrm>
        </p:spPr>
        <p:txBody>
          <a:bodyPr anchor="b">
            <a:normAutofit fontScale="90000"/>
          </a:bodyPr>
          <a:lstStyle/>
          <a:p>
            <a:r>
              <a:rPr lang="en-US" sz="4800" b="1" dirty="0"/>
              <a:t>C</a:t>
            </a:r>
            <a:r>
              <a:rPr lang="en-US" sz="4800" b="1" dirty="0" smtClean="0"/>
              <a:t>ompany </a:t>
            </a:r>
            <a:r>
              <a:rPr lang="en-US" sz="4800" b="1" dirty="0"/>
              <a:t>spotlight: </a:t>
            </a:r>
            <a:r>
              <a:rPr lang="en-US" sz="4800" b="1" dirty="0" smtClean="0"/>
              <a:t>Harbor </a:t>
            </a:r>
            <a:r>
              <a:rPr lang="en-US" sz="4800" b="1" dirty="0"/>
              <a:t>R</a:t>
            </a:r>
            <a:r>
              <a:rPr lang="en-US" sz="4800" b="1" dirty="0" smtClean="0"/>
              <a:t>etail</a:t>
            </a:r>
            <a:endParaRPr lang="en-US" sz="4800" b="1" dirty="0"/>
          </a:p>
        </p:txBody>
      </p:sp>
      <p:sp>
        <p:nvSpPr>
          <p:cNvPr id="3" name="Content Placeholder 2">
            <a:extLst>
              <a:ext uri="{FF2B5EF4-FFF2-40B4-BE49-F238E27FC236}">
                <a16:creationId xmlns:a16="http://schemas.microsoft.com/office/drawing/2014/main" id="{2D7B5A65-4947-E247-AE03-D3EB8B73B857}"/>
              </a:ext>
            </a:extLst>
          </p:cNvPr>
          <p:cNvSpPr>
            <a:spLocks noGrp="1"/>
          </p:cNvSpPr>
          <p:nvPr>
            <p:ph idx="1"/>
          </p:nvPr>
        </p:nvSpPr>
        <p:spPr>
          <a:xfrm>
            <a:off x="841248" y="2080715"/>
            <a:ext cx="4887685" cy="4023360"/>
          </a:xfrm>
        </p:spPr>
        <p:txBody>
          <a:bodyPr anchor="t">
            <a:normAutofit/>
          </a:bodyPr>
          <a:lstStyle/>
          <a:p>
            <a:r>
              <a:rPr lang="en-US" sz="2000" b="1" dirty="0"/>
              <a:t>Retail design company that integrates physical design with digital engagements</a:t>
            </a:r>
          </a:p>
          <a:p>
            <a:r>
              <a:rPr lang="en-US" sz="2000" b="1" dirty="0"/>
              <a:t>Retail environments are integrated and immersive</a:t>
            </a:r>
          </a:p>
          <a:p>
            <a:r>
              <a:rPr lang="en-US" sz="2000" b="1" dirty="0"/>
              <a:t>Focus on </a:t>
            </a:r>
            <a:r>
              <a:rPr lang="en-US" sz="2000" b="1" i="1" dirty="0"/>
              <a:t>harmonic retail</a:t>
            </a:r>
            <a:r>
              <a:rPr lang="en-US" sz="2000" b="1" dirty="0"/>
              <a:t>: online and offline experiences interact, enrich and react upon one another to create a living, harmonized brand expression throughout the customer journey</a:t>
            </a:r>
          </a:p>
          <a:p>
            <a:r>
              <a:rPr lang="en-US" sz="2000" b="1" dirty="0"/>
              <a:t>Uses e-commerce as the foundation, integrating apps, email, social media, print collateral, special events, </a:t>
            </a:r>
            <a:r>
              <a:rPr lang="en-US" sz="2000" b="1" dirty="0" smtClean="0"/>
              <a:t>etc.</a:t>
            </a:r>
            <a:endParaRPr lang="en-US" sz="2000" b="1" dirty="0"/>
          </a:p>
          <a:p>
            <a:pPr lvl="1"/>
            <a:endParaRPr lang="en-US" sz="2000" dirty="0"/>
          </a:p>
        </p:txBody>
      </p:sp>
      <p:cxnSp>
        <p:nvCxnSpPr>
          <p:cNvPr id="11" name="Straight Connector 10">
            <a:extLst>
              <a:ext uri="{FF2B5EF4-FFF2-40B4-BE49-F238E27FC236}">
                <a16:creationId xmlns:a16="http://schemas.microsoft.com/office/drawing/2014/main" id="{CF8F36E2-BBE5-43FE-822F-AD8CAE08C0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F763A52-EADF-5B49-87CE-124E699573EF}"/>
              </a:ext>
            </a:extLst>
          </p:cNvPr>
          <p:cNvPicPr>
            <a:picLocks noChangeAspect="1"/>
          </p:cNvPicPr>
          <p:nvPr/>
        </p:nvPicPr>
        <p:blipFill rotWithShape="1">
          <a:blip r:embed="rId2"/>
          <a:srcRect l="13468" t="11516" r="13342" b="13301"/>
          <a:stretch/>
        </p:blipFill>
        <p:spPr>
          <a:xfrm>
            <a:off x="7436499" y="793102"/>
            <a:ext cx="3735035" cy="5040385"/>
          </a:xfrm>
          <a:prstGeom prst="rect">
            <a:avLst/>
          </a:prstGeom>
        </p:spPr>
      </p:pic>
    </p:spTree>
    <p:extLst>
      <p:ext uri="{BB962C8B-B14F-4D97-AF65-F5344CB8AC3E}">
        <p14:creationId xmlns:p14="http://schemas.microsoft.com/office/powerpoint/2010/main" val="34622126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EF6B0E-6680-9B41-8CB4-055BA62FF95C}"/>
              </a:ext>
            </a:extLst>
          </p:cNvPr>
          <p:cNvPicPr>
            <a:picLocks noChangeAspect="1"/>
          </p:cNvPicPr>
          <p:nvPr/>
        </p:nvPicPr>
        <p:blipFill rotWithShape="1">
          <a:blip r:embed="rId2"/>
          <a:srcRect r="-1" b="15708"/>
          <a:stretch/>
        </p:blipFill>
        <p:spPr>
          <a:xfrm>
            <a:off x="3068" y="58785"/>
            <a:ext cx="12188932" cy="6857990"/>
          </a:xfrm>
          <a:prstGeom prst="rect">
            <a:avLst/>
          </a:prstGeom>
        </p:spPr>
      </p:pic>
      <p:sp>
        <p:nvSpPr>
          <p:cNvPr id="9" name="Freeform: Shape 8">
            <a:extLst>
              <a:ext uri="{FF2B5EF4-FFF2-40B4-BE49-F238E27FC236}">
                <a16:creationId xmlns:a16="http://schemas.microsoft.com/office/drawing/2014/main" id="{5E8D2E83-FB3A-40E7-A9E5-7AB389D612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D1A36D-7281-6840-A5F5-57A7C46ACB83}"/>
              </a:ext>
            </a:extLst>
          </p:cNvPr>
          <p:cNvSpPr>
            <a:spLocks noGrp="1"/>
          </p:cNvSpPr>
          <p:nvPr>
            <p:ph type="title"/>
          </p:nvPr>
        </p:nvSpPr>
        <p:spPr>
          <a:xfrm>
            <a:off x="618062" y="4185749"/>
            <a:ext cx="9265771" cy="622836"/>
          </a:xfrm>
        </p:spPr>
        <p:txBody>
          <a:bodyPr>
            <a:normAutofit/>
          </a:bodyPr>
          <a:lstStyle/>
          <a:p>
            <a:r>
              <a:rPr lang="en-US" sz="3600" dirty="0"/>
              <a:t>S</a:t>
            </a:r>
            <a:r>
              <a:rPr lang="en-US" sz="3600" dirty="0" smtClean="0"/>
              <a:t>quare </a:t>
            </a:r>
            <a:r>
              <a:rPr lang="en-US" sz="3600" dirty="0"/>
              <a:t>footage vs. selling space</a:t>
            </a:r>
          </a:p>
        </p:txBody>
      </p:sp>
      <p:sp>
        <p:nvSpPr>
          <p:cNvPr id="3" name="Content Placeholder 2">
            <a:extLst>
              <a:ext uri="{FF2B5EF4-FFF2-40B4-BE49-F238E27FC236}">
                <a16:creationId xmlns:a16="http://schemas.microsoft.com/office/drawing/2014/main" id="{0171FDC8-FED7-6D42-A456-A22059EC2E31}"/>
              </a:ext>
            </a:extLst>
          </p:cNvPr>
          <p:cNvSpPr>
            <a:spLocks noGrp="1"/>
          </p:cNvSpPr>
          <p:nvPr>
            <p:ph idx="1"/>
          </p:nvPr>
        </p:nvSpPr>
        <p:spPr>
          <a:xfrm>
            <a:off x="618063" y="4856920"/>
            <a:ext cx="9565028" cy="1429263"/>
          </a:xfrm>
        </p:spPr>
        <p:txBody>
          <a:bodyPr>
            <a:noAutofit/>
          </a:bodyPr>
          <a:lstStyle/>
          <a:p>
            <a:r>
              <a:rPr lang="en-US" sz="1000" dirty="0"/>
              <a:t>What is the difference?</a:t>
            </a:r>
          </a:p>
          <a:p>
            <a:pPr lvl="1"/>
            <a:r>
              <a:rPr lang="en-US" sz="1000" dirty="0"/>
              <a:t>Square footage: </a:t>
            </a:r>
            <a:r>
              <a:rPr lang="en-US" sz="1000" dirty="0" smtClean="0"/>
              <a:t>Overall </a:t>
            </a:r>
            <a:r>
              <a:rPr lang="en-US" sz="1000" dirty="0"/>
              <a:t>size of the store</a:t>
            </a:r>
          </a:p>
          <a:p>
            <a:pPr lvl="1"/>
            <a:r>
              <a:rPr lang="en-US" sz="1000" dirty="0"/>
              <a:t>Selling space: </a:t>
            </a:r>
            <a:r>
              <a:rPr lang="en-US" sz="1000" dirty="0" smtClean="0"/>
              <a:t>Amount </a:t>
            </a:r>
            <a:r>
              <a:rPr lang="en-US" sz="1000" dirty="0"/>
              <a:t>of space that is dedicated to displaying product</a:t>
            </a:r>
          </a:p>
          <a:p>
            <a:pPr lvl="2"/>
            <a:r>
              <a:rPr lang="en-US" sz="1000" dirty="0"/>
              <a:t>Areas of the floor where there are fixtures, tables, seating areas</a:t>
            </a:r>
          </a:p>
          <a:p>
            <a:r>
              <a:rPr lang="en-US" sz="1000" dirty="0"/>
              <a:t>Selling space now includes in-store experiences, both physical and digital</a:t>
            </a:r>
          </a:p>
          <a:p>
            <a:pPr lvl="1"/>
            <a:r>
              <a:rPr lang="en-US" sz="1000" dirty="0"/>
              <a:t>Impacts sales per square foot, which has historically been used to gauge how efficiently a retailers is utilizing their space</a:t>
            </a:r>
          </a:p>
          <a:p>
            <a:pPr lvl="1"/>
            <a:r>
              <a:rPr lang="en-US" sz="1000" dirty="0"/>
              <a:t>There is not currently a metric to determine the value of social media experiences as oftentimes interactions result in future sales</a:t>
            </a:r>
          </a:p>
        </p:txBody>
      </p:sp>
    </p:spTree>
    <p:extLst>
      <p:ext uri="{BB962C8B-B14F-4D97-AF65-F5344CB8AC3E}">
        <p14:creationId xmlns:p14="http://schemas.microsoft.com/office/powerpoint/2010/main" val="262008891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4E14-6234-5D4C-80B2-A5C1A17AF45D}"/>
              </a:ext>
            </a:extLst>
          </p:cNvPr>
          <p:cNvSpPr>
            <a:spLocks noGrp="1"/>
          </p:cNvSpPr>
          <p:nvPr>
            <p:ph type="title"/>
          </p:nvPr>
        </p:nvSpPr>
        <p:spPr>
          <a:xfrm>
            <a:off x="4965431" y="262459"/>
            <a:ext cx="6943035" cy="1286160"/>
          </a:xfrm>
        </p:spPr>
        <p:txBody>
          <a:bodyPr anchor="b">
            <a:normAutofit/>
          </a:bodyPr>
          <a:lstStyle/>
          <a:p>
            <a:r>
              <a:rPr lang="en-US" sz="4100" dirty="0" smtClean="0"/>
              <a:t>Square </a:t>
            </a:r>
            <a:r>
              <a:rPr lang="en-US" sz="4100" dirty="0"/>
              <a:t>footage vs. selling space</a:t>
            </a:r>
          </a:p>
        </p:txBody>
      </p:sp>
      <p:sp>
        <p:nvSpPr>
          <p:cNvPr id="3" name="Content Placeholder 2">
            <a:extLst>
              <a:ext uri="{FF2B5EF4-FFF2-40B4-BE49-F238E27FC236}">
                <a16:creationId xmlns:a16="http://schemas.microsoft.com/office/drawing/2014/main" id="{475EE47A-1176-1345-8B8F-E1DB0FBFBDC4}"/>
              </a:ext>
            </a:extLst>
          </p:cNvPr>
          <p:cNvSpPr>
            <a:spLocks noGrp="1"/>
          </p:cNvSpPr>
          <p:nvPr>
            <p:ph idx="1"/>
          </p:nvPr>
        </p:nvSpPr>
        <p:spPr>
          <a:xfrm>
            <a:off x="4965431" y="2438400"/>
            <a:ext cx="6586489" cy="3785419"/>
          </a:xfrm>
        </p:spPr>
        <p:txBody>
          <a:bodyPr>
            <a:normAutofit/>
          </a:bodyPr>
          <a:lstStyle/>
          <a:p>
            <a:r>
              <a:rPr lang="en-US" sz="1900"/>
              <a:t>Retailers are increasingly finding ways to incorporate charging stations for mobile devices in-store.</a:t>
            </a:r>
          </a:p>
          <a:p>
            <a:r>
              <a:rPr lang="en-US" sz="1900"/>
              <a:t>Why is this necessary?</a:t>
            </a:r>
          </a:p>
          <a:p>
            <a:pPr lvl="1"/>
            <a:r>
              <a:rPr lang="en-US" sz="1900"/>
              <a:t>Shoppers are becoming increasingly reliant on mobile devices while they shop</a:t>
            </a:r>
          </a:p>
          <a:p>
            <a:pPr lvl="1"/>
            <a:r>
              <a:rPr lang="en-US" sz="1900"/>
              <a:t>Retailers are offering social media moments for shoppers in-store, requiring the use of a mobile device</a:t>
            </a:r>
          </a:p>
          <a:p>
            <a:pPr lvl="1"/>
            <a:r>
              <a:rPr lang="en-US" sz="1900"/>
              <a:t>Keeps customers in-store longer while they wait for devices to charge</a:t>
            </a:r>
          </a:p>
          <a:p>
            <a:r>
              <a:rPr lang="en-US" sz="1900"/>
              <a:t>Secure charging stations allow shoppers to venture around the store while their devices charge, resulting in increased exposure to products and services</a:t>
            </a:r>
          </a:p>
        </p:txBody>
      </p:sp>
      <p:pic>
        <p:nvPicPr>
          <p:cNvPr id="4" name="Picture 3">
            <a:extLst>
              <a:ext uri="{FF2B5EF4-FFF2-40B4-BE49-F238E27FC236}">
                <a16:creationId xmlns:a16="http://schemas.microsoft.com/office/drawing/2014/main" id="{65F89BC8-CCCA-5E45-A2A5-BA54647025F6}"/>
              </a:ext>
            </a:extLst>
          </p:cNvPr>
          <p:cNvPicPr>
            <a:picLocks noChangeAspect="1"/>
          </p:cNvPicPr>
          <p:nvPr/>
        </p:nvPicPr>
        <p:blipFill rotWithShape="1">
          <a:blip r:embed="rId2"/>
          <a:srcRect l="21885" r="32996" b="-1"/>
          <a:stretch/>
        </p:blipFill>
        <p:spPr>
          <a:xfrm>
            <a:off x="20" y="10"/>
            <a:ext cx="4635571" cy="6857990"/>
          </a:xfrm>
          <a:prstGeom prst="rect">
            <a:avLst/>
          </a:prstGeom>
          <a:effectLst/>
        </p:spPr>
      </p:pic>
      <p:cxnSp>
        <p:nvCxnSpPr>
          <p:cNvPr id="23" name="Straight Connector 2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575AB"/>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0CB8EB1-9431-47D0-BA08-AF49CD1771D8}"/>
              </a:ext>
            </a:extLst>
          </p:cNvPr>
          <p:cNvSpPr/>
          <p:nvPr/>
        </p:nvSpPr>
        <p:spPr>
          <a:xfrm>
            <a:off x="5080934" y="2101588"/>
            <a:ext cx="6309360" cy="45719"/>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921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1A32-8EDE-D449-BC00-A7D9202C3B89}"/>
              </a:ext>
            </a:extLst>
          </p:cNvPr>
          <p:cNvSpPr>
            <a:spLocks noGrp="1"/>
          </p:cNvSpPr>
          <p:nvPr>
            <p:ph type="title"/>
          </p:nvPr>
        </p:nvSpPr>
        <p:spPr/>
        <p:txBody>
          <a:bodyPr>
            <a:normAutofit/>
          </a:bodyPr>
          <a:lstStyle/>
          <a:p>
            <a:pPr algn="ctr"/>
            <a:r>
              <a:rPr lang="en-US" sz="3200" dirty="0"/>
              <a:t>W</a:t>
            </a:r>
            <a:r>
              <a:rPr lang="en-US" sz="3200" dirty="0" smtClean="0"/>
              <a:t>hy </a:t>
            </a:r>
            <a:r>
              <a:rPr lang="en-US" sz="3200" dirty="0"/>
              <a:t>is the integration of digital technologies in the </a:t>
            </a:r>
            <a:br>
              <a:rPr lang="en-US" sz="3200" dirty="0"/>
            </a:br>
            <a:r>
              <a:rPr lang="en-US" sz="3200" dirty="0"/>
              <a:t>brick and mortar retail environment important? </a:t>
            </a:r>
          </a:p>
        </p:txBody>
      </p:sp>
      <p:sp>
        <p:nvSpPr>
          <p:cNvPr id="3" name="Content Placeholder 2">
            <a:extLst>
              <a:ext uri="{FF2B5EF4-FFF2-40B4-BE49-F238E27FC236}">
                <a16:creationId xmlns:a16="http://schemas.microsoft.com/office/drawing/2014/main" id="{27230E0A-C2A9-644D-80C6-B87FE9F671F7}"/>
              </a:ext>
            </a:extLst>
          </p:cNvPr>
          <p:cNvSpPr>
            <a:spLocks noGrp="1"/>
          </p:cNvSpPr>
          <p:nvPr>
            <p:ph idx="1"/>
          </p:nvPr>
        </p:nvSpPr>
        <p:spPr>
          <a:xfrm>
            <a:off x="838200" y="1785256"/>
            <a:ext cx="10515600" cy="5148943"/>
          </a:xfrm>
        </p:spPr>
        <p:txBody>
          <a:bodyPr>
            <a:normAutofit fontScale="62500" lnSpcReduction="20000"/>
          </a:bodyPr>
          <a:lstStyle/>
          <a:p>
            <a:r>
              <a:rPr lang="en-US" sz="2900" dirty="0"/>
              <a:t>Eighty-five percent said the store environment is an important feature when shopping.</a:t>
            </a:r>
          </a:p>
          <a:p>
            <a:r>
              <a:rPr lang="en-US" sz="2900" dirty="0"/>
              <a:t> Ninety-five percent of shoppers want to be left alone when shopping.</a:t>
            </a:r>
          </a:p>
          <a:p>
            <a:r>
              <a:rPr lang="en-US" sz="2900" dirty="0"/>
              <a:t>In-store tech offerings that fulfill customer service needs (price scanner, apps that provide promotional information) are much more important to shoppers than dressing room tech, mobile payment, and in-store events.</a:t>
            </a:r>
          </a:p>
          <a:p>
            <a:r>
              <a:rPr lang="en-US" sz="2900" dirty="0"/>
              <a:t>Thirty percent of respondents ranked free in-store Wi-Fi as an important store feature (the rate was much higher among younger shoppers who rely more heavily on their social networks while they shop).</a:t>
            </a:r>
          </a:p>
          <a:p>
            <a:r>
              <a:rPr lang="en-US" sz="2900" dirty="0"/>
              <a:t>Thirty-seven percent think tech-enhanced dressing rooms are important in clothing stores.</a:t>
            </a:r>
          </a:p>
          <a:p>
            <a:r>
              <a:rPr lang="en-US" sz="2900" dirty="0"/>
              <a:t> Sixty-five percent of shoppers said that the “buy online, pick up in-store” option is important when buying apparel.</a:t>
            </a:r>
          </a:p>
          <a:p>
            <a:r>
              <a:rPr lang="en-US" sz="2900" dirty="0"/>
              <a:t>Forty-two percent of Millennial and 38 percent of Gen Z respondents identified “reserve online and try on in-store” as important elements for apparel purchases.</a:t>
            </a:r>
          </a:p>
          <a:p>
            <a:r>
              <a:rPr lang="en-US" sz="2900" dirty="0"/>
              <a:t> Thirty-four percent ranked receiving promotional and sales information directly via smartphone when entering a store important.</a:t>
            </a:r>
          </a:p>
          <a:p>
            <a:r>
              <a:rPr lang="en-US" sz="2900" dirty="0"/>
              <a:t>Seventy-six percent rated an in-store app that provides personal recommendations as important.</a:t>
            </a:r>
          </a:p>
          <a:p>
            <a:r>
              <a:rPr lang="en-US" sz="2900" dirty="0"/>
              <a:t>Nearly 70 percent of Gen Z and 63 percent of Millennials use social media to share pictures and gather opinions from friends and family before they buy</a:t>
            </a:r>
          </a:p>
          <a:p>
            <a:r>
              <a:rPr lang="en-US" sz="2900" dirty="0"/>
              <a:t>Thirty percent said the ability to pay a sales associate from anywhere in the store is important.</a:t>
            </a:r>
          </a:p>
          <a:p>
            <a:endParaRPr lang="en-US" dirty="0"/>
          </a:p>
          <a:p>
            <a:endParaRPr lang="en-US" dirty="0"/>
          </a:p>
        </p:txBody>
      </p:sp>
    </p:spTree>
    <p:extLst>
      <p:ext uri="{BB962C8B-B14F-4D97-AF65-F5344CB8AC3E}">
        <p14:creationId xmlns:p14="http://schemas.microsoft.com/office/powerpoint/2010/main" val="3818143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0F783-4AD2-9B41-88CB-F703D6ADC592}"/>
              </a:ext>
            </a:extLst>
          </p:cNvPr>
          <p:cNvSpPr>
            <a:spLocks noGrp="1"/>
          </p:cNvSpPr>
          <p:nvPr>
            <p:ph type="title"/>
          </p:nvPr>
        </p:nvSpPr>
        <p:spPr>
          <a:xfrm>
            <a:off x="836679" y="723898"/>
            <a:ext cx="6002110" cy="1495425"/>
          </a:xfrm>
        </p:spPr>
        <p:txBody>
          <a:bodyPr>
            <a:normAutofit/>
          </a:bodyPr>
          <a:lstStyle/>
          <a:p>
            <a:r>
              <a:rPr lang="en-US" sz="4000" dirty="0"/>
              <a:t>M</a:t>
            </a:r>
            <a:r>
              <a:rPr lang="en-US" sz="4000" dirty="0" smtClean="0"/>
              <a:t>ulti-store </a:t>
            </a:r>
            <a:r>
              <a:rPr lang="en-US" sz="4000" dirty="0"/>
              <a:t>retailers: </a:t>
            </a:r>
            <a:r>
              <a:rPr lang="en-US" sz="4000" dirty="0" smtClean="0"/>
              <a:t>Creating </a:t>
            </a:r>
            <a:r>
              <a:rPr lang="en-US" sz="4000" dirty="0"/>
              <a:t>a cohesive space</a:t>
            </a:r>
          </a:p>
        </p:txBody>
      </p:sp>
      <p:sp>
        <p:nvSpPr>
          <p:cNvPr id="3" name="Content Placeholder 2">
            <a:extLst>
              <a:ext uri="{FF2B5EF4-FFF2-40B4-BE49-F238E27FC236}">
                <a16:creationId xmlns:a16="http://schemas.microsoft.com/office/drawing/2014/main" id="{70785278-F5CF-8D47-8AFE-0D74EF9452D2}"/>
              </a:ext>
            </a:extLst>
          </p:cNvPr>
          <p:cNvSpPr>
            <a:spLocks noGrp="1"/>
          </p:cNvSpPr>
          <p:nvPr>
            <p:ph idx="1"/>
          </p:nvPr>
        </p:nvSpPr>
        <p:spPr>
          <a:xfrm>
            <a:off x="836680" y="2219323"/>
            <a:ext cx="6002110" cy="3914778"/>
          </a:xfrm>
        </p:spPr>
        <p:txBody>
          <a:bodyPr>
            <a:normAutofit/>
          </a:bodyPr>
          <a:lstStyle/>
          <a:p>
            <a:r>
              <a:rPr lang="en-US" sz="2000" dirty="0"/>
              <a:t>How do multi-store retailers create consistent and cohesive displays and store layouts in multiple locations? </a:t>
            </a:r>
          </a:p>
          <a:p>
            <a:pPr lvl="1"/>
            <a:r>
              <a:rPr lang="en-US" sz="2000" dirty="0"/>
              <a:t>Mock-up space: </a:t>
            </a:r>
            <a:r>
              <a:rPr lang="en-US" sz="2000" dirty="0" smtClean="0"/>
              <a:t>Physical </a:t>
            </a:r>
            <a:r>
              <a:rPr lang="en-US" sz="2000" dirty="0"/>
              <a:t>space where displays are installed and product is placed; acts as a corporate directive</a:t>
            </a:r>
          </a:p>
          <a:p>
            <a:pPr lvl="2"/>
            <a:r>
              <a:rPr lang="en-US" dirty="0"/>
              <a:t>Allows merchandisers, </a:t>
            </a:r>
            <a:r>
              <a:rPr lang="en-US" dirty="0" smtClean="0"/>
              <a:t>buyers, </a:t>
            </a:r>
            <a:r>
              <a:rPr lang="en-US" dirty="0"/>
              <a:t>and design teams to assess product placement, assign fixtures and create compelling sales floors</a:t>
            </a:r>
          </a:p>
          <a:p>
            <a:pPr lvl="1"/>
            <a:r>
              <a:rPr lang="en-US" sz="2000" dirty="0"/>
              <a:t>Virtual planograms: </a:t>
            </a:r>
            <a:r>
              <a:rPr lang="en-US" sz="2000" dirty="0" smtClean="0"/>
              <a:t>Software </a:t>
            </a:r>
            <a:r>
              <a:rPr lang="en-US" sz="2000" dirty="0"/>
              <a:t>programs and virtual reality technology can recreate the physical showroom for multi-store directives</a:t>
            </a:r>
          </a:p>
          <a:p>
            <a:pPr lvl="1"/>
            <a:endParaRPr lang="en-US" sz="1700" dirty="0"/>
          </a:p>
        </p:txBody>
      </p:sp>
      <p:pic>
        <p:nvPicPr>
          <p:cNvPr id="4" name="Picture 3">
            <a:extLst>
              <a:ext uri="{FF2B5EF4-FFF2-40B4-BE49-F238E27FC236}">
                <a16:creationId xmlns:a16="http://schemas.microsoft.com/office/drawing/2014/main" id="{2495AEDF-531A-5647-8B63-41215B32DF60}"/>
              </a:ext>
            </a:extLst>
          </p:cNvPr>
          <p:cNvPicPr>
            <a:picLocks noChangeAspect="1"/>
          </p:cNvPicPr>
          <p:nvPr/>
        </p:nvPicPr>
        <p:blipFill rotWithShape="1">
          <a:blip r:embed="rId2"/>
          <a:srcRect t="6267" r="-2" b="11656"/>
          <a:stretch/>
        </p:blipFill>
        <p:spPr>
          <a:xfrm>
            <a:off x="7199440" y="10"/>
            <a:ext cx="4992560" cy="6857990"/>
          </a:xfrm>
          <a:prstGeom prst="rect">
            <a:avLst/>
          </a:prstGeom>
          <a:effectLst/>
        </p:spPr>
      </p:pic>
    </p:spTree>
    <p:extLst>
      <p:ext uri="{BB962C8B-B14F-4D97-AF65-F5344CB8AC3E}">
        <p14:creationId xmlns:p14="http://schemas.microsoft.com/office/powerpoint/2010/main" val="71105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A43F-5A52-B14E-A359-0A0A98C2FDC2}"/>
              </a:ext>
            </a:extLst>
          </p:cNvPr>
          <p:cNvSpPr>
            <a:spLocks noGrp="1"/>
          </p:cNvSpPr>
          <p:nvPr>
            <p:ph type="title"/>
          </p:nvPr>
        </p:nvSpPr>
        <p:spPr>
          <a:xfrm>
            <a:off x="838200" y="365125"/>
            <a:ext cx="10515600" cy="2058843"/>
          </a:xfrm>
        </p:spPr>
        <p:txBody>
          <a:bodyPr>
            <a:normAutofit/>
          </a:bodyPr>
          <a:lstStyle/>
          <a:p>
            <a:r>
              <a:rPr lang="en-US" sz="4000" dirty="0"/>
              <a:t>D</a:t>
            </a:r>
            <a:r>
              <a:rPr lang="en-US" sz="4000" dirty="0" smtClean="0"/>
              <a:t>igital </a:t>
            </a:r>
            <a:r>
              <a:rPr lang="en-US" sz="4000" dirty="0"/>
              <a:t>resources: </a:t>
            </a:r>
            <a:br>
              <a:rPr lang="en-US" sz="4000" dirty="0"/>
            </a:br>
            <a:r>
              <a:rPr lang="en-US" sz="4000" dirty="0" smtClean="0"/>
              <a:t>Software </a:t>
            </a:r>
            <a:r>
              <a:rPr lang="en-US" sz="4000" dirty="0"/>
              <a:t>programs and CAD programs</a:t>
            </a:r>
          </a:p>
        </p:txBody>
      </p:sp>
      <p:sp>
        <p:nvSpPr>
          <p:cNvPr id="3" name="Content Placeholder 2">
            <a:extLst>
              <a:ext uri="{FF2B5EF4-FFF2-40B4-BE49-F238E27FC236}">
                <a16:creationId xmlns:a16="http://schemas.microsoft.com/office/drawing/2014/main" id="{4E51CC1E-4F76-7348-BC55-42D018E63CC1}"/>
              </a:ext>
            </a:extLst>
          </p:cNvPr>
          <p:cNvSpPr>
            <a:spLocks noGrp="1"/>
          </p:cNvSpPr>
          <p:nvPr>
            <p:ph idx="1"/>
          </p:nvPr>
        </p:nvSpPr>
        <p:spPr>
          <a:xfrm>
            <a:off x="838200" y="2423968"/>
            <a:ext cx="10515600" cy="4351338"/>
          </a:xfrm>
        </p:spPr>
        <p:txBody>
          <a:bodyPr/>
          <a:lstStyle/>
          <a:p>
            <a:r>
              <a:rPr lang="en-US" dirty="0"/>
              <a:t>Retailers create digitally rendered corporate directives for store layouts and installations</a:t>
            </a:r>
          </a:p>
          <a:p>
            <a:pPr lvl="1"/>
            <a:r>
              <a:rPr lang="en-US" dirty="0"/>
              <a:t>Outline seasonal themes, trends, fixtures, </a:t>
            </a:r>
            <a:r>
              <a:rPr lang="en-US" dirty="0" smtClean="0"/>
              <a:t>signage, </a:t>
            </a:r>
            <a:r>
              <a:rPr lang="en-US" dirty="0"/>
              <a:t>and display guidelines</a:t>
            </a:r>
          </a:p>
          <a:p>
            <a:pPr lvl="1"/>
            <a:r>
              <a:rPr lang="en-US" dirty="0"/>
              <a:t>Ensure all locations across the company present a cohesive visual aesthetic</a:t>
            </a:r>
          </a:p>
          <a:p>
            <a:r>
              <a:rPr lang="en-US" dirty="0"/>
              <a:t>Digital renderings allow merchandising and store design teams to work more efficiently</a:t>
            </a:r>
          </a:p>
          <a:p>
            <a:pPr lvl="1"/>
            <a:r>
              <a:rPr lang="en-US" dirty="0"/>
              <a:t>Cloud-based communications allow users to work in real-time for planning, reviewing, edits and changes</a:t>
            </a:r>
          </a:p>
          <a:p>
            <a:pPr marL="0" indent="0">
              <a:buNone/>
            </a:pPr>
            <a:endParaRPr lang="en-US" dirty="0"/>
          </a:p>
        </p:txBody>
      </p:sp>
    </p:spTree>
    <p:extLst>
      <p:ext uri="{BB962C8B-B14F-4D97-AF65-F5344CB8AC3E}">
        <p14:creationId xmlns:p14="http://schemas.microsoft.com/office/powerpoint/2010/main" val="1642208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78DCB-AB0C-B244-B870-91D49BCBC4CD}"/>
              </a:ext>
            </a:extLst>
          </p:cNvPr>
          <p:cNvSpPr>
            <a:spLocks noGrp="1"/>
          </p:cNvSpPr>
          <p:nvPr>
            <p:ph type="title"/>
          </p:nvPr>
        </p:nvSpPr>
        <p:spPr>
          <a:xfrm>
            <a:off x="838201" y="365125"/>
            <a:ext cx="5251316" cy="1807305"/>
          </a:xfrm>
        </p:spPr>
        <p:txBody>
          <a:bodyPr>
            <a:normAutofit/>
          </a:bodyPr>
          <a:lstStyle/>
          <a:p>
            <a:r>
              <a:rPr lang="en-US" sz="4100" dirty="0"/>
              <a:t>D</a:t>
            </a:r>
            <a:r>
              <a:rPr lang="en-US" sz="4100" dirty="0" smtClean="0"/>
              <a:t>igital </a:t>
            </a:r>
            <a:r>
              <a:rPr lang="en-US" sz="4100" dirty="0"/>
              <a:t>resources: </a:t>
            </a:r>
            <a:br>
              <a:rPr lang="en-US" sz="4100" dirty="0"/>
            </a:br>
            <a:r>
              <a:rPr lang="en-US" sz="4100" dirty="0" smtClean="0"/>
              <a:t>Software </a:t>
            </a:r>
            <a:r>
              <a:rPr lang="en-US" sz="4100" dirty="0"/>
              <a:t>programs and CAD programs</a:t>
            </a:r>
          </a:p>
        </p:txBody>
      </p:sp>
      <p:sp>
        <p:nvSpPr>
          <p:cNvPr id="3" name="Content Placeholder 2">
            <a:extLst>
              <a:ext uri="{FF2B5EF4-FFF2-40B4-BE49-F238E27FC236}">
                <a16:creationId xmlns:a16="http://schemas.microsoft.com/office/drawing/2014/main" id="{97115F13-A651-A948-849D-7E6E67E54B2A}"/>
              </a:ext>
            </a:extLst>
          </p:cNvPr>
          <p:cNvSpPr>
            <a:spLocks noGrp="1"/>
          </p:cNvSpPr>
          <p:nvPr>
            <p:ph idx="1"/>
          </p:nvPr>
        </p:nvSpPr>
        <p:spPr>
          <a:xfrm>
            <a:off x="838200" y="2333297"/>
            <a:ext cx="4619621" cy="3843666"/>
          </a:xfrm>
        </p:spPr>
        <p:txBody>
          <a:bodyPr>
            <a:normAutofit lnSpcReduction="10000"/>
          </a:bodyPr>
          <a:lstStyle/>
          <a:p>
            <a:pPr marL="0" indent="0">
              <a:buNone/>
            </a:pPr>
            <a:r>
              <a:rPr lang="en-US" sz="1100" dirty="0"/>
              <a:t>There are many different digital resources available to retailers and brands. The size and scale as well as company needs impact which resource(s) will be used. Here are a few programs widely used across the industry:</a:t>
            </a:r>
          </a:p>
          <a:p>
            <a:r>
              <a:rPr lang="en-US" sz="1100" dirty="0" err="1"/>
              <a:t>MockShop</a:t>
            </a:r>
            <a:endParaRPr lang="en-US" sz="1100" dirty="0"/>
          </a:p>
          <a:p>
            <a:pPr lvl="1"/>
            <a:r>
              <a:rPr lang="en-US" sz="1100" dirty="0"/>
              <a:t>Part of Visual Retailing platform</a:t>
            </a:r>
          </a:p>
          <a:p>
            <a:pPr lvl="1"/>
            <a:r>
              <a:rPr lang="en-US" sz="1100" dirty="0"/>
              <a:t>Allows users to create virtual 3D mockups</a:t>
            </a:r>
          </a:p>
          <a:p>
            <a:pPr lvl="1"/>
            <a:r>
              <a:rPr lang="en-US" sz="1100" dirty="0"/>
              <a:t>Ability to input store-specific fixtures and inventory to accommodate seasonal buys and themes</a:t>
            </a:r>
          </a:p>
          <a:p>
            <a:pPr lvl="1"/>
            <a:r>
              <a:rPr lang="en-US" sz="1100" dirty="0"/>
              <a:t>Creates planograms and visual guidelines for stores to follow</a:t>
            </a:r>
          </a:p>
          <a:p>
            <a:pPr lvl="1"/>
            <a:r>
              <a:rPr lang="en-US" sz="1100" dirty="0"/>
              <a:t>Virtual fixtures can be moved around for different store locations and updated based on inventory levels</a:t>
            </a:r>
          </a:p>
          <a:p>
            <a:pPr lvl="1"/>
            <a:r>
              <a:rPr lang="en-US" sz="1100" dirty="0"/>
              <a:t>Virtual floorplan allows retailers to evaluate and assess product placement and traffic flow</a:t>
            </a:r>
          </a:p>
          <a:p>
            <a:r>
              <a:rPr lang="en-US" sz="1100" dirty="0"/>
              <a:t>Retail Smart</a:t>
            </a:r>
          </a:p>
          <a:p>
            <a:pPr lvl="1"/>
            <a:r>
              <a:rPr lang="en-US" sz="1100" dirty="0"/>
              <a:t>Team of retail planning experts provide recommendations to optimize space on the sales floor</a:t>
            </a:r>
          </a:p>
          <a:p>
            <a:pPr lvl="1"/>
            <a:r>
              <a:rPr lang="en-US" sz="1100" dirty="0"/>
              <a:t>Software program helps create planograms and evaluates merchandising strategies</a:t>
            </a:r>
          </a:p>
          <a:p>
            <a:pPr lvl="1"/>
            <a:r>
              <a:rPr lang="en-US" sz="1100" dirty="0"/>
              <a:t>Breaks down the sales floor by category and department </a:t>
            </a:r>
          </a:p>
          <a:p>
            <a:pPr lvl="1"/>
            <a:r>
              <a:rPr lang="en-US" sz="1100" dirty="0"/>
              <a:t>Offers 3D experience for three-dimensional store models, including audio and video components</a:t>
            </a:r>
          </a:p>
          <a:p>
            <a:endParaRPr lang="en-US" sz="800" dirty="0"/>
          </a:p>
        </p:txBody>
      </p:sp>
      <p:pic>
        <p:nvPicPr>
          <p:cNvPr id="6" name="Picture 5">
            <a:extLst>
              <a:ext uri="{FF2B5EF4-FFF2-40B4-BE49-F238E27FC236}">
                <a16:creationId xmlns:a16="http://schemas.microsoft.com/office/drawing/2014/main" id="{72464DCD-B5F4-7B45-B93E-47C4E997C2B9}"/>
              </a:ext>
            </a:extLst>
          </p:cNvPr>
          <p:cNvPicPr>
            <a:picLocks noChangeAspect="1"/>
          </p:cNvPicPr>
          <p:nvPr/>
        </p:nvPicPr>
        <p:blipFill rotWithShape="1">
          <a:blip r:embed="rId2"/>
          <a:srcRect l="18208" r="23319"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7477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DD0BC-701C-A848-ABA8-F06FA63B8E3C}"/>
              </a:ext>
            </a:extLst>
          </p:cNvPr>
          <p:cNvSpPr>
            <a:spLocks noGrp="1"/>
          </p:cNvSpPr>
          <p:nvPr>
            <p:ph type="title"/>
          </p:nvPr>
        </p:nvSpPr>
        <p:spPr>
          <a:xfrm>
            <a:off x="841248" y="548640"/>
            <a:ext cx="3600860" cy="5431536"/>
          </a:xfrm>
        </p:spPr>
        <p:txBody>
          <a:bodyPr>
            <a:normAutofit/>
          </a:bodyPr>
          <a:lstStyle/>
          <a:p>
            <a:r>
              <a:rPr lang="en-US" sz="5400" dirty="0"/>
              <a:t>I</a:t>
            </a:r>
            <a:r>
              <a:rPr lang="en-US" sz="5400" dirty="0" smtClean="0"/>
              <a:t>ndustry </a:t>
            </a:r>
            <a:r>
              <a:rPr lang="en-US" sz="5400" dirty="0"/>
              <a:t>trade events</a:t>
            </a:r>
          </a:p>
        </p:txBody>
      </p:sp>
      <p:sp>
        <p:nvSpPr>
          <p:cNvPr id="24" name="sketch line">
            <a:extLst>
              <a:ext uri="{FF2B5EF4-FFF2-40B4-BE49-F238E27FC236}">
                <a16:creationId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4295AC-EFC2-EE48-BB53-52955614E9DA}"/>
              </a:ext>
            </a:extLst>
          </p:cNvPr>
          <p:cNvSpPr>
            <a:spLocks noGrp="1"/>
          </p:cNvSpPr>
          <p:nvPr>
            <p:ph idx="1"/>
          </p:nvPr>
        </p:nvSpPr>
        <p:spPr>
          <a:xfrm>
            <a:off x="5126418" y="552091"/>
            <a:ext cx="6224335" cy="5431536"/>
          </a:xfrm>
        </p:spPr>
        <p:txBody>
          <a:bodyPr anchor="ctr">
            <a:normAutofit/>
          </a:bodyPr>
          <a:lstStyle/>
          <a:p>
            <a:r>
              <a:rPr lang="en-US" sz="2200" dirty="0"/>
              <a:t>Trade shows allow retailers and brands to learn about new opportunities, partnerships and collaborations for their brand</a:t>
            </a:r>
          </a:p>
          <a:p>
            <a:r>
              <a:rPr lang="en-US" sz="2200" dirty="0"/>
              <a:t>Some of the biggest trade shows for visual merchandisers include:</a:t>
            </a:r>
          </a:p>
          <a:p>
            <a:pPr lvl="1"/>
            <a:r>
              <a:rPr lang="en-US" sz="2200" dirty="0" err="1"/>
              <a:t>RetailX</a:t>
            </a:r>
            <a:endParaRPr lang="en-US" sz="2200" dirty="0"/>
          </a:p>
          <a:p>
            <a:pPr lvl="1"/>
            <a:r>
              <a:rPr lang="en-US" sz="2200" dirty="0" err="1"/>
              <a:t>NeoCon</a:t>
            </a:r>
            <a:endParaRPr lang="en-US" sz="2200" dirty="0"/>
          </a:p>
          <a:p>
            <a:pPr lvl="1"/>
            <a:r>
              <a:rPr lang="en-US" sz="2200" dirty="0"/>
              <a:t>EuroShop</a:t>
            </a:r>
          </a:p>
        </p:txBody>
      </p:sp>
      <p:sp>
        <p:nvSpPr>
          <p:cNvPr id="6" name="Rectangle 5">
            <a:extLst>
              <a:ext uri="{FF2B5EF4-FFF2-40B4-BE49-F238E27FC236}">
                <a16:creationId xmlns:a16="http://schemas.microsoft.com/office/drawing/2014/main" id="{1D70B181-5109-4F33-BFC1-2478F2A1F8AF}"/>
              </a:ext>
            </a:extLst>
          </p:cNvPr>
          <p:cNvSpPr/>
          <p:nvPr/>
        </p:nvSpPr>
        <p:spPr>
          <a:xfrm rot="16200000">
            <a:off x="2479509" y="3201610"/>
            <a:ext cx="4609883" cy="146305"/>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4631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C32DF3D-3F59-481D-A237-77C31AD492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BE7637-F6BF-E541-A643-DF0C48A4AB35}"/>
              </a:ext>
            </a:extLst>
          </p:cNvPr>
          <p:cNvSpPr>
            <a:spLocks noGrp="1"/>
          </p:cNvSpPr>
          <p:nvPr>
            <p:ph type="title"/>
          </p:nvPr>
        </p:nvSpPr>
        <p:spPr>
          <a:xfrm>
            <a:off x="841248" y="643467"/>
            <a:ext cx="3840480" cy="5571066"/>
          </a:xfrm>
        </p:spPr>
        <p:txBody>
          <a:bodyPr anchor="ctr">
            <a:normAutofit/>
          </a:bodyPr>
          <a:lstStyle/>
          <a:p>
            <a:r>
              <a:rPr lang="en-US" sz="5400"/>
              <a:t>RetailX</a:t>
            </a:r>
          </a:p>
        </p:txBody>
      </p:sp>
      <p:sp>
        <p:nvSpPr>
          <p:cNvPr id="24" name="Freeform: Shape 23">
            <a:extLst>
              <a:ext uri="{FF2B5EF4-FFF2-40B4-BE49-F238E27FC236}">
                <a16:creationId xmlns:a16="http://schemas.microsoft.com/office/drawing/2014/main" id="{32F02326-30C4-4095-988F-932A425AE2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3CF54EDB-C39C-4AF1-9CFB-304853A344DC}"/>
              </a:ext>
            </a:extLst>
          </p:cNvPr>
          <p:cNvSpPr/>
          <p:nvPr/>
        </p:nvSpPr>
        <p:spPr>
          <a:xfrm>
            <a:off x="4920917" y="0"/>
            <a:ext cx="7271084" cy="6858000"/>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81243CDA-C009-496B-89F3-16D19D72EE8A}"/>
              </a:ext>
            </a:extLst>
          </p:cNvPr>
          <p:cNvSpPr>
            <a:spLocks noGrp="1"/>
          </p:cNvSpPr>
          <p:nvPr>
            <p:ph idx="1"/>
          </p:nvPr>
        </p:nvSpPr>
        <p:spPr/>
        <p:txBody>
          <a:bodyPr/>
          <a:lstStyle/>
          <a:p>
            <a:pPr marL="0" indent="0">
              <a:buNone/>
            </a:pPr>
            <a:endParaRPr lang="en-US" dirty="0"/>
          </a:p>
        </p:txBody>
      </p:sp>
      <p:sp>
        <p:nvSpPr>
          <p:cNvPr id="9" name="Content Placeholder 2">
            <a:extLst>
              <a:ext uri="{FF2B5EF4-FFF2-40B4-BE49-F238E27FC236}">
                <a16:creationId xmlns:a16="http://schemas.microsoft.com/office/drawing/2014/main" id="{46432FB7-6517-4ECE-A4A5-136A432BDC73}"/>
              </a:ext>
            </a:extLst>
          </p:cNvPr>
          <p:cNvSpPr txBox="1">
            <a:spLocks/>
          </p:cNvSpPr>
          <p:nvPr/>
        </p:nvSpPr>
        <p:spPr>
          <a:xfrm>
            <a:off x="5721767" y="739720"/>
            <a:ext cx="5788152" cy="55710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FFFFFF"/>
                </a:solidFill>
              </a:rPr>
              <a:t>Educates retailers on how to integrate bricks and clicks into retail business models</a:t>
            </a:r>
          </a:p>
          <a:p>
            <a:r>
              <a:rPr lang="en-US" sz="2200" dirty="0">
                <a:solidFill>
                  <a:srgbClr val="FFFFFF"/>
                </a:solidFill>
              </a:rPr>
              <a:t>Trade show that brings together </a:t>
            </a:r>
            <a:r>
              <a:rPr lang="en-US" sz="2200" dirty="0" err="1">
                <a:solidFill>
                  <a:srgbClr val="FFFFFF"/>
                </a:solidFill>
              </a:rPr>
              <a:t>GlobalShop</a:t>
            </a:r>
            <a:r>
              <a:rPr lang="en-US" sz="2200" dirty="0">
                <a:solidFill>
                  <a:srgbClr val="FFFFFF"/>
                </a:solidFill>
              </a:rPr>
              <a:t>, RFID Journal LIVE! Retail and Internet Retailer Conference and Exhibition (IRCE)</a:t>
            </a:r>
          </a:p>
          <a:p>
            <a:pPr lvl="1"/>
            <a:r>
              <a:rPr lang="en-US" sz="2200" dirty="0" err="1">
                <a:solidFill>
                  <a:srgbClr val="FFFFFF"/>
                </a:solidFill>
              </a:rPr>
              <a:t>GlobalShop</a:t>
            </a:r>
            <a:endParaRPr lang="en-US" sz="2200" dirty="0">
              <a:solidFill>
                <a:srgbClr val="FFFFFF"/>
              </a:solidFill>
            </a:endParaRPr>
          </a:p>
          <a:p>
            <a:pPr lvl="2"/>
            <a:r>
              <a:rPr lang="en-US" sz="2200" dirty="0">
                <a:solidFill>
                  <a:srgbClr val="FFFFFF"/>
                </a:solidFill>
              </a:rPr>
              <a:t>Introduces emerging trends in store design, planning, construction, and visual merchandising</a:t>
            </a:r>
          </a:p>
          <a:p>
            <a:pPr lvl="1"/>
            <a:r>
              <a:rPr lang="en-US" sz="2200" dirty="0">
                <a:solidFill>
                  <a:srgbClr val="FFFFFF"/>
                </a:solidFill>
              </a:rPr>
              <a:t>Internet Retailer Conference and Exhibition</a:t>
            </a:r>
          </a:p>
          <a:p>
            <a:pPr lvl="2"/>
            <a:r>
              <a:rPr lang="en-US" sz="2200" dirty="0">
                <a:solidFill>
                  <a:srgbClr val="FFFFFF"/>
                </a:solidFill>
              </a:rPr>
              <a:t>World’s largest e-commerce event</a:t>
            </a:r>
          </a:p>
          <a:p>
            <a:pPr lvl="1"/>
            <a:r>
              <a:rPr lang="en-US" sz="2200" dirty="0">
                <a:solidFill>
                  <a:srgbClr val="FFFFFF"/>
                </a:solidFill>
              </a:rPr>
              <a:t>RFID Journal LIVE! Retail</a:t>
            </a:r>
          </a:p>
          <a:p>
            <a:pPr lvl="2"/>
            <a:r>
              <a:rPr lang="en-US" sz="2200" dirty="0">
                <a:solidFill>
                  <a:srgbClr val="FFFFFF"/>
                </a:solidFill>
              </a:rPr>
              <a:t>Focuses on how radio frequency identification (RFID) impacts store operations, merchandising strategies, and back-end systems</a:t>
            </a:r>
          </a:p>
        </p:txBody>
      </p:sp>
    </p:spTree>
    <p:extLst>
      <p:ext uri="{BB962C8B-B14F-4D97-AF65-F5344CB8AC3E}">
        <p14:creationId xmlns:p14="http://schemas.microsoft.com/office/powerpoint/2010/main" val="172869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32DF3D-3F59-481D-A237-77C31AD492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5081B-64F1-9446-AF15-6F954687B249}"/>
              </a:ext>
            </a:extLst>
          </p:cNvPr>
          <p:cNvSpPr>
            <a:spLocks noGrp="1"/>
          </p:cNvSpPr>
          <p:nvPr>
            <p:ph type="title"/>
          </p:nvPr>
        </p:nvSpPr>
        <p:spPr>
          <a:xfrm>
            <a:off x="841248" y="643467"/>
            <a:ext cx="3840480" cy="5571066"/>
          </a:xfrm>
        </p:spPr>
        <p:txBody>
          <a:bodyPr anchor="ctr">
            <a:normAutofit/>
          </a:bodyPr>
          <a:lstStyle/>
          <a:p>
            <a:r>
              <a:rPr lang="en-US" sz="5400"/>
              <a:t>NeoCon</a:t>
            </a:r>
          </a:p>
        </p:txBody>
      </p:sp>
      <p:sp>
        <p:nvSpPr>
          <p:cNvPr id="17" name="Freeform: Shape 16">
            <a:extLst>
              <a:ext uri="{FF2B5EF4-FFF2-40B4-BE49-F238E27FC236}">
                <a16:creationId xmlns:a16="http://schemas.microsoft.com/office/drawing/2014/main" id="{32F02326-30C4-4095-988F-932A425AE2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177B9B1A-A9A2-4403-B63D-BD4A33195901}"/>
              </a:ext>
            </a:extLst>
          </p:cNvPr>
          <p:cNvSpPr/>
          <p:nvPr/>
        </p:nvSpPr>
        <p:spPr>
          <a:xfrm>
            <a:off x="4980301" y="0"/>
            <a:ext cx="7271084" cy="6858000"/>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443E5133-5076-4390-B8DE-6B11246F7BED}"/>
              </a:ext>
            </a:extLst>
          </p:cNvPr>
          <p:cNvSpPr>
            <a:spLocks noGrp="1"/>
          </p:cNvSpPr>
          <p:nvPr>
            <p:ph idx="1"/>
          </p:nvPr>
        </p:nvSpPr>
        <p:spPr/>
        <p:txBody>
          <a:bodyPr/>
          <a:lstStyle/>
          <a:p>
            <a:endParaRPr lang="en-US"/>
          </a:p>
        </p:txBody>
      </p:sp>
      <p:sp>
        <p:nvSpPr>
          <p:cNvPr id="9" name="Content Placeholder 2">
            <a:extLst>
              <a:ext uri="{FF2B5EF4-FFF2-40B4-BE49-F238E27FC236}">
                <a16:creationId xmlns:a16="http://schemas.microsoft.com/office/drawing/2014/main" id="{39849877-53C9-4A1A-917F-34FCF9B7A895}"/>
              </a:ext>
            </a:extLst>
          </p:cNvPr>
          <p:cNvSpPr txBox="1">
            <a:spLocks/>
          </p:cNvSpPr>
          <p:nvPr/>
        </p:nvSpPr>
        <p:spPr>
          <a:xfrm>
            <a:off x="5568696" y="643467"/>
            <a:ext cx="5788152" cy="55710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FFFFFF"/>
                </a:solidFill>
              </a:rPr>
              <a:t>Tradeshow targeting industry professionals working in commercial design</a:t>
            </a:r>
          </a:p>
          <a:p>
            <a:r>
              <a:rPr lang="en-US" sz="2200" dirty="0">
                <a:solidFill>
                  <a:srgbClr val="FFFFFF"/>
                </a:solidFill>
              </a:rPr>
              <a:t>Educates attendees on creating a functional and aesthetically pleasing commercial environment</a:t>
            </a:r>
          </a:p>
          <a:p>
            <a:r>
              <a:rPr lang="en-US" sz="2200" dirty="0">
                <a:solidFill>
                  <a:srgbClr val="FFFFFF"/>
                </a:solidFill>
              </a:rPr>
              <a:t>Features products in categories such as furniture, fabrics, flooring, interior finishes, and technology</a:t>
            </a:r>
          </a:p>
          <a:p>
            <a:r>
              <a:rPr lang="en-US" sz="2200" dirty="0">
                <a:solidFill>
                  <a:srgbClr val="FFFFFF"/>
                </a:solidFill>
              </a:rPr>
              <a:t>Seminars and presentations educate guests on design trends, busines-to-business needs, and business-to-consumer needs</a:t>
            </a:r>
          </a:p>
        </p:txBody>
      </p:sp>
    </p:spTree>
    <p:extLst>
      <p:ext uri="{BB962C8B-B14F-4D97-AF65-F5344CB8AC3E}">
        <p14:creationId xmlns:p14="http://schemas.microsoft.com/office/powerpoint/2010/main" val="231191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CA5F87-1D1E-45CB-8D83-FC7EEFAD99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D8349A-DD98-3C46-BD5D-B93CCAB22360}"/>
              </a:ext>
            </a:extLst>
          </p:cNvPr>
          <p:cNvPicPr>
            <a:picLocks noChangeAspect="1"/>
          </p:cNvPicPr>
          <p:nvPr/>
        </p:nvPicPr>
        <p:blipFill rotWithShape="1">
          <a:blip r:embed="rId2"/>
          <a:srcRect l="17553" t="6520" b="257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7CCFC2C6-6238-4A2F-93DE-2ADF74AF63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FF6148-173F-EA4E-8C59-BC3ACECB5BF6}"/>
              </a:ext>
            </a:extLst>
          </p:cNvPr>
          <p:cNvSpPr>
            <a:spLocks noGrp="1"/>
          </p:cNvSpPr>
          <p:nvPr>
            <p:ph type="ctrTitle"/>
          </p:nvPr>
        </p:nvSpPr>
        <p:spPr>
          <a:xfrm>
            <a:off x="7848600" y="1122363"/>
            <a:ext cx="4023360" cy="3204134"/>
          </a:xfrm>
        </p:spPr>
        <p:txBody>
          <a:bodyPr anchor="b">
            <a:normAutofit/>
          </a:bodyPr>
          <a:lstStyle/>
          <a:p>
            <a:pPr algn="l"/>
            <a:r>
              <a:rPr lang="en-US" sz="4800" dirty="0"/>
              <a:t>S</a:t>
            </a:r>
            <a:r>
              <a:rPr lang="en-US" sz="4800" dirty="0" smtClean="0"/>
              <a:t>tore </a:t>
            </a:r>
            <a:r>
              <a:rPr lang="en-US" sz="4800" dirty="0"/>
              <a:t>planning and design</a:t>
            </a:r>
          </a:p>
        </p:txBody>
      </p:sp>
      <p:sp>
        <p:nvSpPr>
          <p:cNvPr id="3" name="Subtitle 2">
            <a:extLst>
              <a:ext uri="{FF2B5EF4-FFF2-40B4-BE49-F238E27FC236}">
                <a16:creationId xmlns:a16="http://schemas.microsoft.com/office/drawing/2014/main" id="{C12026BC-289D-B249-AC04-5126D9BAA57A}"/>
              </a:ext>
            </a:extLst>
          </p:cNvPr>
          <p:cNvSpPr>
            <a:spLocks noGrp="1"/>
          </p:cNvSpPr>
          <p:nvPr>
            <p:ph type="subTitle" idx="1"/>
          </p:nvPr>
        </p:nvSpPr>
        <p:spPr>
          <a:xfrm>
            <a:off x="7848600" y="4872922"/>
            <a:ext cx="4023360" cy="1208141"/>
          </a:xfrm>
        </p:spPr>
        <p:txBody>
          <a:bodyPr>
            <a:normAutofit/>
          </a:bodyPr>
          <a:lstStyle/>
          <a:p>
            <a:pPr algn="l"/>
            <a:r>
              <a:rPr lang="en-US" sz="2000"/>
              <a:t>CHAPTER 4</a:t>
            </a:r>
          </a:p>
        </p:txBody>
      </p:sp>
      <p:sp>
        <p:nvSpPr>
          <p:cNvPr id="13" name="Rectangle 1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8947DAA-0D42-437A-8FA5-5E70477CF4E1}"/>
              </a:ext>
            </a:extLst>
          </p:cNvPr>
          <p:cNvSpPr/>
          <p:nvPr/>
        </p:nvSpPr>
        <p:spPr>
          <a:xfrm>
            <a:off x="7848600" y="625682"/>
            <a:ext cx="704088" cy="146305"/>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5436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C32DF3D-3F59-481D-A237-77C31AD492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C8367-DB02-124E-AE7E-FF05BBBEB7CB}"/>
              </a:ext>
            </a:extLst>
          </p:cNvPr>
          <p:cNvSpPr>
            <a:spLocks noGrp="1"/>
          </p:cNvSpPr>
          <p:nvPr>
            <p:ph type="title"/>
          </p:nvPr>
        </p:nvSpPr>
        <p:spPr>
          <a:xfrm>
            <a:off x="841248" y="643467"/>
            <a:ext cx="3840480" cy="5571066"/>
          </a:xfrm>
        </p:spPr>
        <p:txBody>
          <a:bodyPr anchor="ctr">
            <a:normAutofit/>
          </a:bodyPr>
          <a:lstStyle/>
          <a:p>
            <a:r>
              <a:rPr lang="en-US" sz="5400"/>
              <a:t>EuroShop</a:t>
            </a:r>
          </a:p>
        </p:txBody>
      </p:sp>
      <p:sp>
        <p:nvSpPr>
          <p:cNvPr id="17" name="Freeform: Shape 16">
            <a:extLst>
              <a:ext uri="{FF2B5EF4-FFF2-40B4-BE49-F238E27FC236}">
                <a16:creationId xmlns:a16="http://schemas.microsoft.com/office/drawing/2014/main" id="{32F02326-30C4-4095-988F-932A425AE2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30AD5EC5-55CF-4DB9-BC0E-A6710321CA5B}"/>
              </a:ext>
            </a:extLst>
          </p:cNvPr>
          <p:cNvSpPr/>
          <p:nvPr/>
        </p:nvSpPr>
        <p:spPr>
          <a:xfrm>
            <a:off x="4980301" y="0"/>
            <a:ext cx="7271084" cy="6858000"/>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FFEF35B3-B6B4-4E92-9062-833AA66EBB19}"/>
              </a:ext>
            </a:extLst>
          </p:cNvPr>
          <p:cNvSpPr txBox="1">
            <a:spLocks/>
          </p:cNvSpPr>
          <p:nvPr/>
        </p:nvSpPr>
        <p:spPr>
          <a:xfrm>
            <a:off x="5721767" y="681037"/>
            <a:ext cx="5788152" cy="557106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FFFFFF"/>
                </a:solidFill>
              </a:rPr>
              <a:t>World’s largest trade fair for the retail industry</a:t>
            </a:r>
          </a:p>
          <a:p>
            <a:r>
              <a:rPr lang="en-US" sz="2200" dirty="0">
                <a:solidFill>
                  <a:srgbClr val="FFFFFF"/>
                </a:solidFill>
              </a:rPr>
              <a:t>Held every 3 years</a:t>
            </a:r>
          </a:p>
          <a:p>
            <a:r>
              <a:rPr lang="en-US" sz="2200" dirty="0">
                <a:solidFill>
                  <a:srgbClr val="FFFFFF"/>
                </a:solidFill>
              </a:rPr>
              <a:t>Encompasses different facets of the retail industry, such as retail marketing, retail technology, event marketing, lighting, store </a:t>
            </a:r>
            <a:r>
              <a:rPr lang="en-US" sz="2200" dirty="0" smtClean="0">
                <a:solidFill>
                  <a:srgbClr val="FFFFFF"/>
                </a:solidFill>
              </a:rPr>
              <a:t>design, </a:t>
            </a:r>
            <a:r>
              <a:rPr lang="en-US" sz="2200" dirty="0">
                <a:solidFill>
                  <a:srgbClr val="FFFFFF"/>
                </a:solidFill>
              </a:rPr>
              <a:t>and visual merchandising</a:t>
            </a:r>
          </a:p>
        </p:txBody>
      </p:sp>
    </p:spTree>
    <p:extLst>
      <p:ext uri="{BB962C8B-B14F-4D97-AF65-F5344CB8AC3E}">
        <p14:creationId xmlns:p14="http://schemas.microsoft.com/office/powerpoint/2010/main" val="334294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31EF48B1-8471-8641-81D3-D2A10713DCAC}"/>
              </a:ext>
            </a:extLst>
          </p:cNvPr>
          <p:cNvSpPr>
            <a:spLocks noGrp="1"/>
          </p:cNvSpPr>
          <p:nvPr>
            <p:ph type="title"/>
          </p:nvPr>
        </p:nvSpPr>
        <p:spPr>
          <a:xfrm>
            <a:off x="6684264" y="471488"/>
            <a:ext cx="4892040" cy="1281249"/>
          </a:xfrm>
        </p:spPr>
        <p:txBody>
          <a:bodyPr anchor="b">
            <a:normAutofit fontScale="90000"/>
          </a:bodyPr>
          <a:lstStyle/>
          <a:p>
            <a:r>
              <a:rPr lang="en-US" sz="4800" b="1" dirty="0"/>
              <a:t>C</a:t>
            </a:r>
            <a:r>
              <a:rPr lang="en-US" sz="4800" b="1" dirty="0" smtClean="0"/>
              <a:t>ompany </a:t>
            </a:r>
            <a:r>
              <a:rPr lang="en-US" sz="4800" b="1" dirty="0"/>
              <a:t>spotlight: </a:t>
            </a:r>
            <a:r>
              <a:rPr lang="en-US" sz="4800" b="1" dirty="0" smtClean="0"/>
              <a:t>Visual </a:t>
            </a:r>
            <a:r>
              <a:rPr lang="en-US" sz="4800" b="1" dirty="0"/>
              <a:t>retailing</a:t>
            </a:r>
          </a:p>
        </p:txBody>
      </p:sp>
      <p:pic>
        <p:nvPicPr>
          <p:cNvPr id="4" name="Picture 3">
            <a:extLst>
              <a:ext uri="{FF2B5EF4-FFF2-40B4-BE49-F238E27FC236}">
                <a16:creationId xmlns:a16="http://schemas.microsoft.com/office/drawing/2014/main" id="{34864FC9-BC64-794F-A407-300BB2A7C1A5}"/>
              </a:ext>
            </a:extLst>
          </p:cNvPr>
          <p:cNvPicPr>
            <a:picLocks noChangeAspect="1"/>
          </p:cNvPicPr>
          <p:nvPr/>
        </p:nvPicPr>
        <p:blipFill rotWithShape="1">
          <a:blip r:embed="rId2"/>
          <a:srcRect r="26485" b="-1"/>
          <a:stretch/>
        </p:blipFill>
        <p:spPr>
          <a:xfrm>
            <a:off x="470018" y="1152017"/>
            <a:ext cx="5025525" cy="4563109"/>
          </a:xfrm>
          <a:prstGeom prst="rect">
            <a:avLst/>
          </a:prstGeom>
        </p:spPr>
      </p:pic>
      <p:cxnSp>
        <p:nvCxnSpPr>
          <p:cNvPr id="11" name="Straight Connector 10">
            <a:extLst>
              <a:ext uri="{FF2B5EF4-FFF2-40B4-BE49-F238E27FC236}">
                <a16:creationId xmlns:a16="http://schemas.microsoft.com/office/drawing/2014/main" id="{7AD0F4D2-80E7-4A78-82EE-BEAEE494540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A5FB2B-CAB4-5D4C-A12C-17463B28D17A}"/>
              </a:ext>
            </a:extLst>
          </p:cNvPr>
          <p:cNvSpPr>
            <a:spLocks noGrp="1"/>
          </p:cNvSpPr>
          <p:nvPr>
            <p:ph idx="1"/>
          </p:nvPr>
        </p:nvSpPr>
        <p:spPr>
          <a:xfrm>
            <a:off x="6684264" y="2147455"/>
            <a:ext cx="4892040" cy="3782289"/>
          </a:xfrm>
        </p:spPr>
        <p:txBody>
          <a:bodyPr anchor="t">
            <a:normAutofit/>
          </a:bodyPr>
          <a:lstStyle/>
          <a:p>
            <a:r>
              <a:rPr lang="en-US" sz="1700" b="1" dirty="0"/>
              <a:t>Assists brands with a comprehensive retail plan, including store planning, visual </a:t>
            </a:r>
            <a:r>
              <a:rPr lang="en-US" sz="1700" b="1" dirty="0" smtClean="0"/>
              <a:t>merchandising, </a:t>
            </a:r>
            <a:r>
              <a:rPr lang="en-US" sz="1700" b="1" dirty="0"/>
              <a:t>and retail execution</a:t>
            </a:r>
          </a:p>
          <a:p>
            <a:r>
              <a:rPr lang="en-US" sz="1700" b="1" dirty="0"/>
              <a:t>Offers a suite of products:</a:t>
            </a:r>
          </a:p>
          <a:p>
            <a:pPr lvl="1"/>
            <a:r>
              <a:rPr lang="en-US" sz="1700" b="1" dirty="0" err="1"/>
              <a:t>MockShop</a:t>
            </a:r>
            <a:r>
              <a:rPr lang="en-US" sz="1700" b="1" dirty="0"/>
              <a:t>: Creates 3D mockups of stores, including store-specific fixtures and inventory</a:t>
            </a:r>
          </a:p>
          <a:p>
            <a:pPr lvl="1"/>
            <a:r>
              <a:rPr lang="en-US" sz="1700" b="1" dirty="0" err="1"/>
              <a:t>ShopShape</a:t>
            </a:r>
            <a:r>
              <a:rPr lang="en-US" sz="1700" b="1" dirty="0"/>
              <a:t>: Cloud-based communication tool for corporate teams and store level merchandisers </a:t>
            </a:r>
          </a:p>
          <a:p>
            <a:pPr lvl="1"/>
            <a:r>
              <a:rPr lang="en-US" sz="1700" b="1" dirty="0"/>
              <a:t>Style Shoots: Photography system that provides all-in-one tools for content production for photo and video</a:t>
            </a:r>
          </a:p>
        </p:txBody>
      </p:sp>
    </p:spTree>
    <p:extLst>
      <p:ext uri="{BB962C8B-B14F-4D97-AF65-F5344CB8AC3E}">
        <p14:creationId xmlns:p14="http://schemas.microsoft.com/office/powerpoint/2010/main" val="243806188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CF8D-8915-E942-A879-75746CFE9563}"/>
              </a:ext>
            </a:extLst>
          </p:cNvPr>
          <p:cNvSpPr>
            <a:spLocks noGrp="1"/>
          </p:cNvSpPr>
          <p:nvPr>
            <p:ph type="title"/>
          </p:nvPr>
        </p:nvSpPr>
        <p:spPr>
          <a:xfrm>
            <a:off x="838200" y="365125"/>
            <a:ext cx="10515600" cy="1325563"/>
          </a:xfrm>
        </p:spPr>
        <p:txBody>
          <a:bodyPr/>
          <a:lstStyle/>
          <a:p>
            <a:pPr algn="ctr"/>
            <a:r>
              <a:rPr lang="en-US" dirty="0"/>
              <a:t>K</a:t>
            </a:r>
            <a:r>
              <a:rPr lang="en-US" dirty="0" smtClean="0"/>
              <a:t>ey </a:t>
            </a:r>
            <a:r>
              <a:rPr lang="en-US" dirty="0"/>
              <a:t>terms</a:t>
            </a:r>
          </a:p>
        </p:txBody>
      </p:sp>
      <p:sp>
        <p:nvSpPr>
          <p:cNvPr id="3" name="Content Placeholder 2">
            <a:extLst>
              <a:ext uri="{FF2B5EF4-FFF2-40B4-BE49-F238E27FC236}">
                <a16:creationId xmlns:a16="http://schemas.microsoft.com/office/drawing/2014/main" id="{AF59690D-EEFA-814A-A56F-2AFC403890B9}"/>
              </a:ext>
            </a:extLst>
          </p:cNvPr>
          <p:cNvSpPr>
            <a:spLocks noGrp="1"/>
          </p:cNvSpPr>
          <p:nvPr>
            <p:ph idx="1"/>
          </p:nvPr>
        </p:nvSpPr>
        <p:spPr>
          <a:xfrm>
            <a:off x="2139042" y="1825625"/>
            <a:ext cx="9214757" cy="4351338"/>
          </a:xfrm>
        </p:spPr>
        <p:txBody>
          <a:bodyPr numCol="2">
            <a:normAutofit/>
          </a:bodyPr>
          <a:lstStyle/>
          <a:p>
            <a:r>
              <a:rPr lang="en-US" dirty="0"/>
              <a:t>EuroShop</a:t>
            </a:r>
          </a:p>
          <a:p>
            <a:r>
              <a:rPr lang="en-US" dirty="0"/>
              <a:t>Forced path layout</a:t>
            </a:r>
          </a:p>
          <a:p>
            <a:r>
              <a:rPr lang="en-US" dirty="0"/>
              <a:t>Free-flow</a:t>
            </a:r>
          </a:p>
          <a:p>
            <a:r>
              <a:rPr lang="en-US" dirty="0"/>
              <a:t>Grid</a:t>
            </a:r>
          </a:p>
          <a:p>
            <a:r>
              <a:rPr lang="en-US" dirty="0"/>
              <a:t>Herringbone</a:t>
            </a:r>
          </a:p>
          <a:p>
            <a:r>
              <a:rPr lang="en-US" dirty="0"/>
              <a:t>Loop</a:t>
            </a:r>
          </a:p>
          <a:p>
            <a:endParaRPr lang="en-US" dirty="0"/>
          </a:p>
          <a:p>
            <a:endParaRPr lang="en-US" dirty="0"/>
          </a:p>
          <a:p>
            <a:r>
              <a:rPr lang="en-US" dirty="0"/>
              <a:t>NeoCon</a:t>
            </a:r>
          </a:p>
          <a:p>
            <a:r>
              <a:rPr lang="en-US" dirty="0"/>
              <a:t>Retail X</a:t>
            </a:r>
          </a:p>
          <a:p>
            <a:r>
              <a:rPr lang="en-US" dirty="0"/>
              <a:t>Selling space</a:t>
            </a:r>
          </a:p>
          <a:p>
            <a:r>
              <a:rPr lang="en-US" dirty="0"/>
              <a:t>Square footage</a:t>
            </a:r>
          </a:p>
          <a:p>
            <a:r>
              <a:rPr lang="en-US" dirty="0"/>
              <a:t>Store planning</a:t>
            </a:r>
          </a:p>
          <a:p>
            <a:r>
              <a:rPr lang="en-US" dirty="0"/>
              <a:t>Transition area</a:t>
            </a:r>
          </a:p>
        </p:txBody>
      </p:sp>
    </p:spTree>
    <p:extLst>
      <p:ext uri="{BB962C8B-B14F-4D97-AF65-F5344CB8AC3E}">
        <p14:creationId xmlns:p14="http://schemas.microsoft.com/office/powerpoint/2010/main" val="3986444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896A03-3945-419A-B66B-4EE266EDD1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4654285"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4F5AD2-EDBD-4BBD-A55C-EAFFD0C709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EAE243-3A9F-4A46-B0D9-04C723A8A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9977"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932076-533B-1943-ABB4-BD9B28D6D2C1}"/>
              </a:ext>
            </a:extLst>
          </p:cNvPr>
          <p:cNvSpPr>
            <a:spLocks noGrp="1"/>
          </p:cNvSpPr>
          <p:nvPr>
            <p:ph idx="1"/>
          </p:nvPr>
        </p:nvSpPr>
        <p:spPr>
          <a:xfrm>
            <a:off x="5439976" y="850052"/>
            <a:ext cx="5605373" cy="5326911"/>
          </a:xfrm>
        </p:spPr>
        <p:txBody>
          <a:bodyPr>
            <a:normAutofit/>
          </a:bodyPr>
          <a:lstStyle/>
          <a:p>
            <a:pPr marL="0" indent="0">
              <a:buNone/>
            </a:pPr>
            <a:r>
              <a:rPr lang="en-US" sz="2400" dirty="0"/>
              <a:t>After completing the chapter readings, reflect on the information and experiences shared. Apply what you learned to future retail experiences:</a:t>
            </a:r>
          </a:p>
          <a:p>
            <a:pPr marL="514350" indent="-514350">
              <a:buAutoNum type="arabicPeriod"/>
            </a:pPr>
            <a:r>
              <a:rPr lang="en-US" sz="2400" dirty="0"/>
              <a:t>How should retailers prioritize their integration of technologies in the brick-and-mortar shopping experiences?</a:t>
            </a:r>
          </a:p>
          <a:p>
            <a:pPr marL="514350" indent="-514350">
              <a:buAutoNum type="arabicPeriod"/>
            </a:pPr>
            <a:r>
              <a:rPr lang="en-US" sz="2400" dirty="0"/>
              <a:t>What does the integration of digital technologies mean for store planning and store design?</a:t>
            </a:r>
          </a:p>
          <a:p>
            <a:pPr marL="514350" indent="-514350">
              <a:buAutoNum type="arabicPeriod"/>
            </a:pPr>
            <a:r>
              <a:rPr lang="en-US" sz="2400" dirty="0"/>
              <a:t>How should (or shouldn’t) existing and emerging digital technologies be integrated into store design?</a:t>
            </a:r>
          </a:p>
        </p:txBody>
      </p:sp>
      <p:sp>
        <p:nvSpPr>
          <p:cNvPr id="7" name="Rectangle 6">
            <a:extLst>
              <a:ext uri="{FF2B5EF4-FFF2-40B4-BE49-F238E27FC236}">
                <a16:creationId xmlns:a16="http://schemas.microsoft.com/office/drawing/2014/main" id="{8CA9EF17-6E69-48FD-8ECB-A69590D026FA}"/>
              </a:ext>
            </a:extLst>
          </p:cNvPr>
          <p:cNvSpPr/>
          <p:nvPr/>
        </p:nvSpPr>
        <p:spPr>
          <a:xfrm>
            <a:off x="10" y="1"/>
            <a:ext cx="4654285" cy="6858000"/>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Title 1">
            <a:extLst>
              <a:ext uri="{FF2B5EF4-FFF2-40B4-BE49-F238E27FC236}">
                <a16:creationId xmlns:a16="http://schemas.microsoft.com/office/drawing/2014/main" id="{0374E821-077A-41FE-800D-5B6CADE949BE}"/>
              </a:ext>
            </a:extLst>
          </p:cNvPr>
          <p:cNvSpPr txBox="1">
            <a:spLocks/>
          </p:cNvSpPr>
          <p:nvPr/>
        </p:nvSpPr>
        <p:spPr>
          <a:xfrm>
            <a:off x="1156851" y="850052"/>
            <a:ext cx="2898276" cy="53644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C</a:t>
            </a:r>
            <a:r>
              <a:rPr lang="en-US" dirty="0" smtClean="0">
                <a:solidFill>
                  <a:schemeClr val="bg1"/>
                </a:solidFill>
              </a:rPr>
              <a:t>ritical </a:t>
            </a:r>
            <a:r>
              <a:rPr lang="en-US" dirty="0">
                <a:solidFill>
                  <a:schemeClr val="bg1"/>
                </a:solidFill>
              </a:rPr>
              <a:t>thinking: </a:t>
            </a:r>
            <a:r>
              <a:rPr lang="en-US" dirty="0" smtClean="0">
                <a:solidFill>
                  <a:schemeClr val="bg1"/>
                </a:solidFill>
              </a:rPr>
              <a:t>The </a:t>
            </a:r>
            <a:r>
              <a:rPr lang="en-US" dirty="0">
                <a:solidFill>
                  <a:schemeClr val="bg1"/>
                </a:solidFill>
              </a:rPr>
              <a:t>application process</a:t>
            </a:r>
          </a:p>
        </p:txBody>
      </p:sp>
      <p:sp>
        <p:nvSpPr>
          <p:cNvPr id="13" name="Rectangle 12">
            <a:extLst>
              <a:ext uri="{FF2B5EF4-FFF2-40B4-BE49-F238E27FC236}">
                <a16:creationId xmlns:a16="http://schemas.microsoft.com/office/drawing/2014/main" id="{F9CFC383-7BE4-4A41-9306-7167A1DC2F75}"/>
              </a:ext>
            </a:extLst>
          </p:cNvPr>
          <p:cNvSpPr/>
          <p:nvPr/>
        </p:nvSpPr>
        <p:spPr>
          <a:xfrm>
            <a:off x="5411840" y="643466"/>
            <a:ext cx="485338" cy="45719"/>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865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1ECAB1E8-8195-4748-BE71-FF806D8689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text rectangle">
            <a:extLst>
              <a:ext uri="{FF2B5EF4-FFF2-40B4-BE49-F238E27FC236}">
                <a16:creationId xmlns:a16="http://schemas.microsoft.com/office/drawing/2014/main" id="{57F6BDD4-E066-4008-8011-6CC31AEB45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55EE72-651B-EF4A-8388-E2517240F5CC}"/>
              </a:ext>
            </a:extLst>
          </p:cNvPr>
          <p:cNvSpPr>
            <a:spLocks noGrp="1"/>
          </p:cNvSpPr>
          <p:nvPr>
            <p:ph type="title"/>
          </p:nvPr>
        </p:nvSpPr>
        <p:spPr>
          <a:xfrm>
            <a:off x="841247" y="978619"/>
            <a:ext cx="3410712" cy="1106424"/>
          </a:xfrm>
        </p:spPr>
        <p:txBody>
          <a:bodyPr>
            <a:normAutofit/>
          </a:bodyPr>
          <a:lstStyle/>
          <a:p>
            <a:r>
              <a:rPr lang="en-US" sz="2800" dirty="0"/>
              <a:t>S</a:t>
            </a:r>
            <a:r>
              <a:rPr lang="en-US" sz="2800" dirty="0" smtClean="0"/>
              <a:t>tore </a:t>
            </a:r>
            <a:r>
              <a:rPr lang="en-US" sz="2800" dirty="0"/>
              <a:t>planning and design</a:t>
            </a:r>
          </a:p>
        </p:txBody>
      </p:sp>
      <p:sp>
        <p:nvSpPr>
          <p:cNvPr id="13" name="!!accent">
            <a:extLst>
              <a:ext uri="{FF2B5EF4-FFF2-40B4-BE49-F238E27FC236}">
                <a16:creationId xmlns:a16="http://schemas.microsoft.com/office/drawing/2014/main" id="{2711A8FB-68FC-45FC-B01E-38F809E2D4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2A865FE3-5FC9-4049-87CF-30019C46C0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C83A85-F15F-764B-8793-D8A8E20F9F60}"/>
              </a:ext>
            </a:extLst>
          </p:cNvPr>
          <p:cNvSpPr>
            <a:spLocks noGrp="1"/>
          </p:cNvSpPr>
          <p:nvPr>
            <p:ph idx="1"/>
          </p:nvPr>
        </p:nvSpPr>
        <p:spPr>
          <a:xfrm>
            <a:off x="841247" y="2359152"/>
            <a:ext cx="3410712" cy="3425043"/>
          </a:xfrm>
        </p:spPr>
        <p:txBody>
          <a:bodyPr>
            <a:normAutofit/>
          </a:bodyPr>
          <a:lstStyle/>
          <a:p>
            <a:r>
              <a:rPr lang="en-US" sz="1700"/>
              <a:t>Effective utilization of space, through floor plans and space management, make a store a shoppable environment</a:t>
            </a:r>
          </a:p>
          <a:p>
            <a:r>
              <a:rPr lang="en-US" sz="1700"/>
              <a:t>Interior elements such as fixtures, lighting and mannequins enhance the physical store layout</a:t>
            </a:r>
          </a:p>
          <a:p>
            <a:r>
              <a:rPr lang="en-US" sz="1700"/>
              <a:t>A shoppable environment keeps customers in the store as long as possible</a:t>
            </a:r>
          </a:p>
        </p:txBody>
      </p:sp>
      <p:pic>
        <p:nvPicPr>
          <p:cNvPr id="4" name="Picture 3">
            <a:extLst>
              <a:ext uri="{FF2B5EF4-FFF2-40B4-BE49-F238E27FC236}">
                <a16:creationId xmlns:a16="http://schemas.microsoft.com/office/drawing/2014/main" id="{373D77C4-A057-7341-A119-FD8C74B212BD}"/>
              </a:ext>
            </a:extLst>
          </p:cNvPr>
          <p:cNvPicPr>
            <a:picLocks noChangeAspect="1"/>
          </p:cNvPicPr>
          <p:nvPr/>
        </p:nvPicPr>
        <p:blipFill rotWithShape="1">
          <a:blip r:embed="rId2"/>
          <a:srcRect l="1376" r="11701"/>
          <a:stretch/>
        </p:blipFill>
        <p:spPr>
          <a:xfrm>
            <a:off x="5124450" y="634382"/>
            <a:ext cx="6657213" cy="5495162"/>
          </a:xfrm>
          <a:prstGeom prst="rect">
            <a:avLst/>
          </a:prstGeom>
        </p:spPr>
      </p:pic>
      <p:sp>
        <p:nvSpPr>
          <p:cNvPr id="9" name="Rectangle 8">
            <a:extLst>
              <a:ext uri="{FF2B5EF4-FFF2-40B4-BE49-F238E27FC236}">
                <a16:creationId xmlns:a16="http://schemas.microsoft.com/office/drawing/2014/main" id="{E2B16231-009D-43DC-BD13-0319A9524ADB}"/>
              </a:ext>
            </a:extLst>
          </p:cNvPr>
          <p:cNvSpPr/>
          <p:nvPr/>
        </p:nvSpPr>
        <p:spPr>
          <a:xfrm rot="16200000">
            <a:off x="66675" y="1449323"/>
            <a:ext cx="704088" cy="146305"/>
          </a:xfrm>
          <a:prstGeom prst="rect">
            <a:avLst/>
          </a:prstGeom>
          <a:solidFill>
            <a:srgbClr val="8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204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D8683-61CA-1A4F-BCA1-A8E023AD216E}"/>
              </a:ext>
            </a:extLst>
          </p:cNvPr>
          <p:cNvPicPr>
            <a:picLocks noChangeAspect="1"/>
          </p:cNvPicPr>
          <p:nvPr/>
        </p:nvPicPr>
        <p:blipFill rotWithShape="1">
          <a:blip r:embed="rId2"/>
          <a:srcRect t="15730"/>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130FC0A-8CC3-174C-A65A-A041F3EBA355}"/>
              </a:ext>
            </a:extLst>
          </p:cNvPr>
          <p:cNvSpPr>
            <a:spLocks noGrp="1"/>
          </p:cNvSpPr>
          <p:nvPr>
            <p:ph type="title"/>
          </p:nvPr>
        </p:nvSpPr>
        <p:spPr>
          <a:xfrm>
            <a:off x="709448" y="1913950"/>
            <a:ext cx="4204137" cy="1342754"/>
          </a:xfrm>
        </p:spPr>
        <p:txBody>
          <a:bodyPr>
            <a:normAutofit/>
          </a:bodyPr>
          <a:lstStyle/>
          <a:p>
            <a:pPr algn="ctr"/>
            <a:r>
              <a:rPr lang="en-US" sz="3600" dirty="0"/>
              <a:t>W</a:t>
            </a:r>
            <a:r>
              <a:rPr lang="en-US" sz="3600" dirty="0" smtClean="0"/>
              <a:t>hat </a:t>
            </a:r>
            <a:r>
              <a:rPr lang="en-US" sz="3600" dirty="0"/>
              <a:t>is store planning?</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246410-4F61-FC49-9452-33D5DAB2F835}"/>
              </a:ext>
            </a:extLst>
          </p:cNvPr>
          <p:cNvSpPr>
            <a:spLocks noGrp="1"/>
          </p:cNvSpPr>
          <p:nvPr>
            <p:ph idx="1"/>
          </p:nvPr>
        </p:nvSpPr>
        <p:spPr>
          <a:xfrm>
            <a:off x="525516" y="3417573"/>
            <a:ext cx="4593021" cy="2619839"/>
          </a:xfrm>
        </p:spPr>
        <p:txBody>
          <a:bodyPr anchor="ctr">
            <a:normAutofit/>
          </a:bodyPr>
          <a:lstStyle/>
          <a:p>
            <a:r>
              <a:rPr lang="en-US" sz="1500" dirty="0"/>
              <a:t>Store planning focuses on the physical space</a:t>
            </a:r>
          </a:p>
          <a:p>
            <a:pPr lvl="1"/>
            <a:r>
              <a:rPr lang="en-US" sz="1500" dirty="0"/>
              <a:t>Visual merchandising focuses on the display of products</a:t>
            </a:r>
          </a:p>
          <a:p>
            <a:r>
              <a:rPr lang="en-US" sz="1500" dirty="0"/>
              <a:t>Space allocation, store layout, floor and wall coverings, fixture types </a:t>
            </a:r>
          </a:p>
          <a:p>
            <a:r>
              <a:rPr lang="en-US" sz="1500" dirty="0"/>
              <a:t>Utilize elements to maximize sales per square foot</a:t>
            </a:r>
          </a:p>
          <a:p>
            <a:r>
              <a:rPr lang="en-US" sz="1500" dirty="0"/>
              <a:t>Experiential retail, showrooming, and pop-up shops are affecting the way sales floor are utilized</a:t>
            </a:r>
          </a:p>
        </p:txBody>
      </p:sp>
    </p:spTree>
    <p:extLst>
      <p:ext uri="{BB962C8B-B14F-4D97-AF65-F5344CB8AC3E}">
        <p14:creationId xmlns:p14="http://schemas.microsoft.com/office/powerpoint/2010/main" val="2241633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90791-F269-2448-BA87-915ACFBE2D11}"/>
              </a:ext>
            </a:extLst>
          </p:cNvPr>
          <p:cNvSpPr>
            <a:spLocks noGrp="1"/>
          </p:cNvSpPr>
          <p:nvPr>
            <p:ph type="title"/>
          </p:nvPr>
        </p:nvSpPr>
        <p:spPr/>
        <p:txBody>
          <a:bodyPr/>
          <a:lstStyle/>
          <a:p>
            <a:r>
              <a:rPr lang="en-US" dirty="0"/>
              <a:t>S</a:t>
            </a:r>
            <a:r>
              <a:rPr lang="en-US" dirty="0" smtClean="0"/>
              <a:t>tore </a:t>
            </a:r>
            <a:r>
              <a:rPr lang="en-US" dirty="0"/>
              <a:t>planning considerations</a:t>
            </a:r>
          </a:p>
        </p:txBody>
      </p:sp>
      <p:sp>
        <p:nvSpPr>
          <p:cNvPr id="3" name="Content Placeholder 2">
            <a:extLst>
              <a:ext uri="{FF2B5EF4-FFF2-40B4-BE49-F238E27FC236}">
                <a16:creationId xmlns:a16="http://schemas.microsoft.com/office/drawing/2014/main" id="{5428B17E-85B9-CD41-82D8-3EA390603217}"/>
              </a:ext>
            </a:extLst>
          </p:cNvPr>
          <p:cNvSpPr>
            <a:spLocks noGrp="1"/>
          </p:cNvSpPr>
          <p:nvPr>
            <p:ph idx="1"/>
          </p:nvPr>
        </p:nvSpPr>
        <p:spPr/>
        <p:txBody>
          <a:bodyPr>
            <a:normAutofit fontScale="92500" lnSpcReduction="10000"/>
          </a:bodyPr>
          <a:lstStyle/>
          <a:p>
            <a:r>
              <a:rPr lang="en-US" dirty="0"/>
              <a:t>Retailers work to create a space that shoppers can easily navigate, find product, complete their purchase in a </a:t>
            </a:r>
            <a:r>
              <a:rPr lang="en-US" i="1" dirty="0"/>
              <a:t>hassle-free</a:t>
            </a:r>
            <a:r>
              <a:rPr lang="en-US" dirty="0"/>
              <a:t> manner</a:t>
            </a:r>
          </a:p>
          <a:p>
            <a:r>
              <a:rPr lang="en-US" dirty="0"/>
              <a:t>Store design + customer flow = improved shopping experiences</a:t>
            </a:r>
          </a:p>
          <a:p>
            <a:r>
              <a:rPr lang="en-US" dirty="0"/>
              <a:t>Important considerations:</a:t>
            </a:r>
          </a:p>
          <a:p>
            <a:pPr lvl="1"/>
            <a:r>
              <a:rPr lang="en-US" dirty="0"/>
              <a:t>Number of floors</a:t>
            </a:r>
          </a:p>
          <a:p>
            <a:pPr lvl="1"/>
            <a:r>
              <a:rPr lang="en-US" dirty="0"/>
              <a:t>Use of aisles; aisle width and length</a:t>
            </a:r>
          </a:p>
          <a:p>
            <a:pPr lvl="1"/>
            <a:r>
              <a:rPr lang="en-US" dirty="0"/>
              <a:t>Type of fixture</a:t>
            </a:r>
          </a:p>
          <a:p>
            <a:pPr lvl="1"/>
            <a:r>
              <a:rPr lang="en-US" dirty="0"/>
              <a:t>Mannequins or dress forms</a:t>
            </a:r>
          </a:p>
          <a:p>
            <a:pPr lvl="1"/>
            <a:r>
              <a:rPr lang="en-US" dirty="0"/>
              <a:t>Lighting</a:t>
            </a:r>
          </a:p>
          <a:p>
            <a:pPr lvl="1"/>
            <a:r>
              <a:rPr lang="en-US" dirty="0"/>
              <a:t>Additional fixtures </a:t>
            </a:r>
          </a:p>
          <a:p>
            <a:pPr lvl="1"/>
            <a:r>
              <a:rPr lang="en-US" dirty="0"/>
              <a:t>In-store experiences</a:t>
            </a:r>
          </a:p>
          <a:p>
            <a:pPr lvl="1"/>
            <a:r>
              <a:rPr lang="en-US" dirty="0"/>
              <a:t>Brand aesthetic</a:t>
            </a:r>
          </a:p>
        </p:txBody>
      </p:sp>
    </p:spTree>
    <p:extLst>
      <p:ext uri="{BB962C8B-B14F-4D97-AF65-F5344CB8AC3E}">
        <p14:creationId xmlns:p14="http://schemas.microsoft.com/office/powerpoint/2010/main" val="2905168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9EB9F2-07E2-4D64-BBD8-BB5B217F1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DFBC87B-163D-CE4E-B1AE-29AE52A7BB87}"/>
              </a:ext>
            </a:extLst>
          </p:cNvPr>
          <p:cNvSpPr>
            <a:spLocks noGrp="1"/>
          </p:cNvSpPr>
          <p:nvPr>
            <p:ph type="title"/>
          </p:nvPr>
        </p:nvSpPr>
        <p:spPr>
          <a:xfrm>
            <a:off x="1024128" y="965199"/>
            <a:ext cx="6766078" cy="4927601"/>
          </a:xfrm>
        </p:spPr>
        <p:txBody>
          <a:bodyPr vert="horz" lIns="91440" tIns="45720" rIns="91440" bIns="45720" rtlCol="0" anchor="ctr">
            <a:normAutofit/>
          </a:bodyPr>
          <a:lstStyle/>
          <a:p>
            <a:pPr algn="r"/>
            <a:r>
              <a:rPr lang="en-US" sz="2200" kern="1200" dirty="0">
                <a:solidFill>
                  <a:schemeClr val="tx1">
                    <a:lumMod val="85000"/>
                    <a:lumOff val="15000"/>
                  </a:schemeClr>
                </a:solidFill>
                <a:effectLst/>
                <a:latin typeface="+mj-lt"/>
                <a:ea typeface="+mj-ea"/>
                <a:cs typeface="+mj-cs"/>
              </a:rPr>
              <a:t>“Effective store design is an essential building block in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garnering strong relationships with customers.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Design touches every aspect of the retail experience.</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It narrates the brand and product story,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it educates customers, it inspires and entertains,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and it leads customers to make a purchase.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Retailers that place a high importance on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design innovation are the ones that will thrive.”</a:t>
            </a:r>
            <a:r>
              <a:rPr lang="en-US" sz="2200" i="1" kern="1200" dirty="0">
                <a:solidFill>
                  <a:schemeClr val="tx1">
                    <a:lumMod val="85000"/>
                    <a:lumOff val="15000"/>
                  </a:schemeClr>
                </a:solidFill>
                <a:effectLst/>
                <a:latin typeface="+mj-lt"/>
                <a:ea typeface="+mj-ea"/>
                <a:cs typeface="+mj-cs"/>
              </a:rPr>
              <a:t/>
            </a:r>
            <a:br>
              <a:rPr lang="en-US" sz="2200" i="1"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
            </a:r>
            <a:br>
              <a:rPr lang="en-US" sz="2200" kern="1200" dirty="0">
                <a:solidFill>
                  <a:schemeClr val="tx1">
                    <a:lumMod val="85000"/>
                    <a:lumOff val="15000"/>
                  </a:schemeClr>
                </a:solidFill>
                <a:effectLst/>
                <a:latin typeface="+mj-lt"/>
                <a:ea typeface="+mj-ea"/>
                <a:cs typeface="+mj-cs"/>
              </a:rPr>
            </a:br>
            <a:r>
              <a:rPr lang="en-US" sz="2200" kern="1200" dirty="0">
                <a:solidFill>
                  <a:schemeClr val="tx1">
                    <a:lumMod val="85000"/>
                    <a:lumOff val="15000"/>
                  </a:schemeClr>
                </a:solidFill>
                <a:effectLst/>
                <a:latin typeface="+mj-lt"/>
                <a:ea typeface="+mj-ea"/>
                <a:cs typeface="+mj-cs"/>
              </a:rPr>
              <a:t>Walter Miranda, Harbor Retail, CEO</a:t>
            </a:r>
            <a:br>
              <a:rPr lang="en-US" sz="2200" kern="1200" dirty="0">
                <a:solidFill>
                  <a:schemeClr val="tx1">
                    <a:lumMod val="85000"/>
                    <a:lumOff val="15000"/>
                  </a:schemeClr>
                </a:solidFill>
                <a:effectLst/>
                <a:latin typeface="+mj-lt"/>
                <a:ea typeface="+mj-ea"/>
                <a:cs typeface="+mj-cs"/>
              </a:rPr>
            </a:br>
            <a:endParaRPr lang="en-US" sz="2200" kern="1200" dirty="0">
              <a:solidFill>
                <a:schemeClr val="tx1">
                  <a:lumMod val="85000"/>
                  <a:lumOff val="15000"/>
                </a:schemeClr>
              </a:solidFill>
              <a:latin typeface="+mj-lt"/>
              <a:ea typeface="+mj-ea"/>
              <a:cs typeface="+mj-cs"/>
            </a:endParaRPr>
          </a:p>
        </p:txBody>
      </p:sp>
      <p:cxnSp>
        <p:nvCxnSpPr>
          <p:cNvPr id="25" name="Straight Connector 24">
            <a:extLst>
              <a:ext uri="{FF2B5EF4-FFF2-40B4-BE49-F238E27FC236}">
                <a16:creationId xmlns:a16="http://schemas.microsoft.com/office/drawing/2014/main" id="{F0C57C7C-DFE9-4A1E-B7A9-DF40E63366B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160"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14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1163-FC2E-B844-A38D-C9305B8F1DA7}"/>
              </a:ext>
            </a:extLst>
          </p:cNvPr>
          <p:cNvSpPr>
            <a:spLocks noGrp="1"/>
          </p:cNvSpPr>
          <p:nvPr>
            <p:ph type="title"/>
          </p:nvPr>
        </p:nvSpPr>
        <p:spPr>
          <a:xfrm>
            <a:off x="481013" y="3752850"/>
            <a:ext cx="3290887" cy="1456460"/>
          </a:xfrm>
        </p:spPr>
        <p:txBody>
          <a:bodyPr anchor="ctr">
            <a:normAutofit/>
          </a:bodyPr>
          <a:lstStyle/>
          <a:p>
            <a:r>
              <a:rPr lang="en-US" sz="3600" dirty="0"/>
              <a:t>W</a:t>
            </a:r>
            <a:r>
              <a:rPr lang="en-US" sz="3600" dirty="0" smtClean="0"/>
              <a:t>hat </a:t>
            </a:r>
            <a:r>
              <a:rPr lang="en-US" sz="3600" dirty="0"/>
              <a:t>to expect: store interiors</a:t>
            </a:r>
          </a:p>
        </p:txBody>
      </p:sp>
      <p:pic>
        <p:nvPicPr>
          <p:cNvPr id="4" name="Picture 3">
            <a:extLst>
              <a:ext uri="{FF2B5EF4-FFF2-40B4-BE49-F238E27FC236}">
                <a16:creationId xmlns:a16="http://schemas.microsoft.com/office/drawing/2014/main" id="{CE393B1D-C505-104F-8728-0A6AFC39B87F}"/>
              </a:ext>
            </a:extLst>
          </p:cNvPr>
          <p:cNvPicPr>
            <a:picLocks noChangeAspect="1"/>
          </p:cNvPicPr>
          <p:nvPr/>
        </p:nvPicPr>
        <p:blipFill rotWithShape="1">
          <a:blip r:embed="rId2"/>
          <a:srcRect t="28255" b="2343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0E7229A-DD1C-834A-9469-7FBC3F7DC610}"/>
              </a:ext>
            </a:extLst>
          </p:cNvPr>
          <p:cNvSpPr>
            <a:spLocks noGrp="1"/>
          </p:cNvSpPr>
          <p:nvPr>
            <p:ph idx="1"/>
          </p:nvPr>
        </p:nvSpPr>
        <p:spPr>
          <a:xfrm>
            <a:off x="4225574" y="3982966"/>
            <a:ext cx="7485413" cy="2452687"/>
          </a:xfrm>
        </p:spPr>
        <p:txBody>
          <a:bodyPr anchor="ctr">
            <a:normAutofit/>
          </a:bodyPr>
          <a:lstStyle/>
          <a:p>
            <a:r>
              <a:rPr lang="en-US" sz="1500" dirty="0"/>
              <a:t>Utilization of square footage to sell product and positively impact the customer experience</a:t>
            </a:r>
          </a:p>
          <a:p>
            <a:r>
              <a:rPr lang="en-US" sz="1500" dirty="0"/>
              <a:t>Accessibility and product engagement results in increased purchases</a:t>
            </a:r>
          </a:p>
          <a:p>
            <a:r>
              <a:rPr lang="en-US" sz="1500" dirty="0"/>
              <a:t>Store layout should subtly guide customers through the store</a:t>
            </a:r>
          </a:p>
          <a:p>
            <a:pPr lvl="1"/>
            <a:r>
              <a:rPr lang="en-US" sz="1500" dirty="0"/>
              <a:t>Exposing customers to sellable merchandise, keeping them engaged in the experience, and inspiring purchases</a:t>
            </a:r>
          </a:p>
          <a:p>
            <a:r>
              <a:rPr lang="en-US" sz="1500" dirty="0"/>
              <a:t>Cohesive branding: the entire shopping experience should reinforce brand messaging</a:t>
            </a:r>
          </a:p>
          <a:p>
            <a:pPr lvl="1"/>
            <a:r>
              <a:rPr lang="en-US" sz="1500" dirty="0"/>
              <a:t>Color, font, brand personality</a:t>
            </a:r>
          </a:p>
        </p:txBody>
      </p:sp>
    </p:spTree>
    <p:extLst>
      <p:ext uri="{BB962C8B-B14F-4D97-AF65-F5344CB8AC3E}">
        <p14:creationId xmlns:p14="http://schemas.microsoft.com/office/powerpoint/2010/main" val="3858538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02544-1E53-7745-90C6-5298A065FD2D}"/>
              </a:ext>
            </a:extLst>
          </p:cNvPr>
          <p:cNvSpPr>
            <a:spLocks noGrp="1"/>
          </p:cNvSpPr>
          <p:nvPr>
            <p:ph type="title"/>
          </p:nvPr>
        </p:nvSpPr>
        <p:spPr>
          <a:xfrm>
            <a:off x="6417733" y="490537"/>
            <a:ext cx="5291663" cy="1628775"/>
          </a:xfrm>
        </p:spPr>
        <p:txBody>
          <a:bodyPr anchor="b">
            <a:normAutofit/>
          </a:bodyPr>
          <a:lstStyle/>
          <a:p>
            <a:r>
              <a:rPr lang="en-US" sz="4000" dirty="0"/>
              <a:t>S</a:t>
            </a:r>
            <a:r>
              <a:rPr lang="en-US" sz="4000" dirty="0" smtClean="0"/>
              <a:t>tore </a:t>
            </a:r>
            <a:r>
              <a:rPr lang="en-US" sz="4000" dirty="0"/>
              <a:t>interiors</a:t>
            </a:r>
          </a:p>
        </p:txBody>
      </p:sp>
      <p:pic>
        <p:nvPicPr>
          <p:cNvPr id="4" name="Picture 3">
            <a:extLst>
              <a:ext uri="{FF2B5EF4-FFF2-40B4-BE49-F238E27FC236}">
                <a16:creationId xmlns:a16="http://schemas.microsoft.com/office/drawing/2014/main" id="{7CCAA08F-27A2-1A4D-B756-D577AEAEFBC9}"/>
              </a:ext>
            </a:extLst>
          </p:cNvPr>
          <p:cNvPicPr>
            <a:picLocks noChangeAspect="1"/>
          </p:cNvPicPr>
          <p:nvPr/>
        </p:nvPicPr>
        <p:blipFill rotWithShape="1">
          <a:blip r:embed="rId2"/>
          <a:srcRect l="15132" r="18186"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9F91F370-6154-6740-AA60-68D5C7A05FC0}"/>
              </a:ext>
            </a:extLst>
          </p:cNvPr>
          <p:cNvSpPr>
            <a:spLocks noGrp="1"/>
          </p:cNvSpPr>
          <p:nvPr>
            <p:ph idx="1"/>
          </p:nvPr>
        </p:nvSpPr>
        <p:spPr>
          <a:xfrm>
            <a:off x="6417734" y="2614612"/>
            <a:ext cx="5291663" cy="3752849"/>
          </a:xfrm>
        </p:spPr>
        <p:txBody>
          <a:bodyPr>
            <a:normAutofit/>
          </a:bodyPr>
          <a:lstStyle/>
          <a:p>
            <a:r>
              <a:rPr lang="en-US" sz="1500" dirty="0"/>
              <a:t>Provides customers with a transition area</a:t>
            </a:r>
          </a:p>
          <a:p>
            <a:pPr lvl="1"/>
            <a:r>
              <a:rPr lang="en-US" sz="1500" dirty="0"/>
              <a:t>Allows shoppers to get acclimated to the store</a:t>
            </a:r>
          </a:p>
          <a:p>
            <a:pPr lvl="1"/>
            <a:r>
              <a:rPr lang="en-US" sz="1500" dirty="0"/>
              <a:t>Ensures merchandise is not overlooked as customers transition from exterior to interior space</a:t>
            </a:r>
          </a:p>
          <a:p>
            <a:pPr lvl="1"/>
            <a:r>
              <a:rPr lang="en-US" sz="1500" dirty="0"/>
              <a:t>Sets the tone for the rest of the store environment</a:t>
            </a:r>
          </a:p>
          <a:p>
            <a:r>
              <a:rPr lang="en-US" sz="1500" dirty="0"/>
              <a:t>Understanding traffic flow influences product placement</a:t>
            </a:r>
          </a:p>
          <a:p>
            <a:pPr lvl="1"/>
            <a:r>
              <a:rPr lang="en-US" sz="1500" dirty="0"/>
              <a:t>Majority of customers turn to the right </a:t>
            </a:r>
          </a:p>
          <a:p>
            <a:pPr lvl="1"/>
            <a:r>
              <a:rPr lang="en-US" sz="1500" dirty="0"/>
              <a:t>How does that affect merchandising strategies?</a:t>
            </a:r>
          </a:p>
          <a:p>
            <a:pPr lvl="2"/>
            <a:r>
              <a:rPr lang="en-US" sz="1500" dirty="0"/>
              <a:t>On-trend product, compelling merchandise displays, and interactive experiences capture shoppers’ attention and entice them to continue exploring the store</a:t>
            </a:r>
          </a:p>
          <a:p>
            <a:pPr lvl="1"/>
            <a:endParaRPr lang="en-US" sz="1500" dirty="0"/>
          </a:p>
        </p:txBody>
      </p:sp>
    </p:spTree>
    <p:extLst>
      <p:ext uri="{BB962C8B-B14F-4D97-AF65-F5344CB8AC3E}">
        <p14:creationId xmlns:p14="http://schemas.microsoft.com/office/powerpoint/2010/main" val="431767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9A53B2-EB5E-9B41-9AFD-A65D793E6839}"/>
              </a:ext>
            </a:extLst>
          </p:cNvPr>
          <p:cNvPicPr>
            <a:picLocks noChangeAspect="1"/>
          </p:cNvPicPr>
          <p:nvPr/>
        </p:nvPicPr>
        <p:blipFill rotWithShape="1">
          <a:blip r:embed="rId2"/>
          <a:srcRect t="20636" r="9091" b="275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70A1C-2592-4F40-ACDF-4E52A8D4E2E5}"/>
              </a:ext>
            </a:extLst>
          </p:cNvPr>
          <p:cNvSpPr>
            <a:spLocks noGrp="1"/>
          </p:cNvSpPr>
          <p:nvPr>
            <p:ph type="title"/>
          </p:nvPr>
        </p:nvSpPr>
        <p:spPr>
          <a:xfrm>
            <a:off x="594805" y="640263"/>
            <a:ext cx="3759240" cy="1344975"/>
          </a:xfrm>
        </p:spPr>
        <p:txBody>
          <a:bodyPr>
            <a:normAutofit/>
          </a:bodyPr>
          <a:lstStyle/>
          <a:p>
            <a:r>
              <a:rPr lang="en-US" sz="4000" dirty="0"/>
              <a:t>S</a:t>
            </a:r>
            <a:r>
              <a:rPr lang="en-US" sz="4000" dirty="0" smtClean="0"/>
              <a:t>tore </a:t>
            </a:r>
            <a:r>
              <a:rPr lang="en-US" sz="4000" dirty="0"/>
              <a:t>layouts</a:t>
            </a:r>
          </a:p>
        </p:txBody>
      </p:sp>
      <p:sp>
        <p:nvSpPr>
          <p:cNvPr id="3" name="Content Placeholder 2">
            <a:extLst>
              <a:ext uri="{FF2B5EF4-FFF2-40B4-BE49-F238E27FC236}">
                <a16:creationId xmlns:a16="http://schemas.microsoft.com/office/drawing/2014/main" id="{28878127-FA70-9F49-9EB5-05625329B214}"/>
              </a:ext>
            </a:extLst>
          </p:cNvPr>
          <p:cNvSpPr>
            <a:spLocks noGrp="1"/>
          </p:cNvSpPr>
          <p:nvPr>
            <p:ph idx="1"/>
          </p:nvPr>
        </p:nvSpPr>
        <p:spPr>
          <a:xfrm>
            <a:off x="594110" y="1643063"/>
            <a:ext cx="3764826" cy="4251710"/>
          </a:xfrm>
        </p:spPr>
        <p:txBody>
          <a:bodyPr>
            <a:normAutofit lnSpcReduction="10000"/>
          </a:bodyPr>
          <a:lstStyle/>
          <a:p>
            <a:pPr marL="0" indent="0">
              <a:buNone/>
            </a:pPr>
            <a:r>
              <a:rPr lang="en-US" sz="1100" dirty="0"/>
              <a:t>There are 5 most commonly used store layouts found at brick and mortar retailers:</a:t>
            </a:r>
          </a:p>
          <a:p>
            <a:r>
              <a:rPr lang="en-US" sz="1100" dirty="0"/>
              <a:t>Grid: Aisles of merchandise that direct customers through a methodical pattern. (</a:t>
            </a:r>
            <a:r>
              <a:rPr lang="en-US" sz="1100" dirty="0" smtClean="0"/>
              <a:t>i.e</a:t>
            </a:r>
            <a:r>
              <a:rPr lang="en-US" sz="1100" dirty="0"/>
              <a:t>. Grocery stores and convenience stores)</a:t>
            </a:r>
          </a:p>
          <a:p>
            <a:r>
              <a:rPr lang="en-US" sz="1100" dirty="0"/>
              <a:t>Herringbone: </a:t>
            </a:r>
            <a:r>
              <a:rPr lang="en-US" sz="1100" dirty="0" smtClean="0"/>
              <a:t>Similar </a:t>
            </a:r>
            <a:r>
              <a:rPr lang="en-US" sz="1100" dirty="0"/>
              <a:t>to the grid pattern, but aisles are shorter. Oftentimes there is a display featured at the end of some of the aisles</a:t>
            </a:r>
          </a:p>
          <a:p>
            <a:r>
              <a:rPr lang="en-US" sz="1100" dirty="0"/>
              <a:t>Loop: Guides shoppers around a closed loop (also referred to as a racetrack). Offers a predictable traffic flow, directing customers past all the merchandise, leading them from store entrance directly to the check-out. </a:t>
            </a:r>
          </a:p>
          <a:p>
            <a:r>
              <a:rPr lang="en-US" sz="1100" dirty="0"/>
              <a:t>Free-flow: Fixtures are not placed in a methodical way; store planning and merchandising teams can be creative in fixture placement. Often used by upscale retailers who have limited merchandise and lower inventory levels.</a:t>
            </a:r>
          </a:p>
          <a:p>
            <a:r>
              <a:rPr lang="en-US" sz="1100" dirty="0"/>
              <a:t>Forced path: Walls, doors and fixtures create a pre-determined route all shoppers have to take (</a:t>
            </a:r>
            <a:r>
              <a:rPr lang="en-US" sz="1100" dirty="0" smtClean="0"/>
              <a:t>i.e</a:t>
            </a:r>
            <a:r>
              <a:rPr lang="en-US" sz="1100" dirty="0"/>
              <a:t>. Ikea)</a:t>
            </a:r>
          </a:p>
          <a:p>
            <a:pPr marL="0" indent="0">
              <a:buNone/>
            </a:pPr>
            <a:r>
              <a:rPr lang="en-US" sz="1100" dirty="0"/>
              <a:t>Retailers can use a combination of these layouts, pending square footage and product assortment.  </a:t>
            </a:r>
          </a:p>
          <a:p>
            <a:r>
              <a:rPr lang="en-US" sz="1100" dirty="0"/>
              <a:t>For example, Nordstrom uses different store layouts to differentiate from one department to the next. </a:t>
            </a:r>
          </a:p>
          <a:p>
            <a:pPr marL="0" indent="0">
              <a:buNone/>
            </a:pPr>
            <a:endParaRPr lang="en-US" sz="1100" dirty="0"/>
          </a:p>
          <a:p>
            <a:endParaRPr lang="en-US" sz="1100" dirty="0"/>
          </a:p>
        </p:txBody>
      </p:sp>
    </p:spTree>
    <p:extLst>
      <p:ext uri="{BB962C8B-B14F-4D97-AF65-F5344CB8AC3E}">
        <p14:creationId xmlns:p14="http://schemas.microsoft.com/office/powerpoint/2010/main" val="4145709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1799</Words>
  <Application>Microsoft Office PowerPoint</Application>
  <PresentationFormat>Widescreen</PresentationFormat>
  <Paragraphs>157</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Tw Cen MT</vt:lpstr>
      <vt:lpstr>Office Theme</vt:lpstr>
      <vt:lpstr>PowerPoint Presentation</vt:lpstr>
      <vt:lpstr>Store planning and design</vt:lpstr>
      <vt:lpstr>Store planning and design</vt:lpstr>
      <vt:lpstr>What is store planning?</vt:lpstr>
      <vt:lpstr>Store planning considerations</vt:lpstr>
      <vt:lpstr>“Effective store design is an essential building block in  garnering strong relationships with customers.  Design touches every aspect of the retail experience. It narrates the brand and product story,  it educates customers, it inspires and entertains,  and it leads customers to make a purchase.  Retailers that place a high importance on  design innovation are the ones that will thrive.”   Walter Miranda, Harbor Retail, CEO </vt:lpstr>
      <vt:lpstr>What to expect: store interiors</vt:lpstr>
      <vt:lpstr>Store interiors</vt:lpstr>
      <vt:lpstr>Store layouts</vt:lpstr>
      <vt:lpstr>Company spotlight: Harbor Retail</vt:lpstr>
      <vt:lpstr>Square footage vs. selling space</vt:lpstr>
      <vt:lpstr>Square footage vs. selling space</vt:lpstr>
      <vt:lpstr>Why is the integration of digital technologies in the  brick and mortar retail environment important? </vt:lpstr>
      <vt:lpstr>Multi-store retailers: Creating a cohesive space</vt:lpstr>
      <vt:lpstr>Digital resources:  Software programs and CAD programs</vt:lpstr>
      <vt:lpstr>Digital resources:  Software programs and CAD programs</vt:lpstr>
      <vt:lpstr>Industry trade events</vt:lpstr>
      <vt:lpstr>RetailX</vt:lpstr>
      <vt:lpstr>NeoCon</vt:lpstr>
      <vt:lpstr>EuroShop</vt:lpstr>
      <vt:lpstr>Company spotlight: Visual retailing</vt:lpstr>
      <vt:lpstr>Key terms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Schaefer, Katherine</dc:creator>
  <cp:lastModifiedBy>Faith Marsland</cp:lastModifiedBy>
  <cp:revision>10</cp:revision>
  <dcterms:created xsi:type="dcterms:W3CDTF">2021-03-04T20:53:43Z</dcterms:created>
  <dcterms:modified xsi:type="dcterms:W3CDTF">2021-04-13T12:46:33Z</dcterms:modified>
</cp:coreProperties>
</file>