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61" r:id="rId4"/>
    <p:sldId id="262" r:id="rId5"/>
    <p:sldId id="264" r:id="rId6"/>
    <p:sldId id="265" r:id="rId7"/>
    <p:sldId id="276" r:id="rId8"/>
    <p:sldId id="266" r:id="rId9"/>
    <p:sldId id="267" r:id="rId10"/>
    <p:sldId id="268" r:id="rId11"/>
    <p:sldId id="269" r:id="rId12"/>
    <p:sldId id="272" r:id="rId13"/>
    <p:sldId id="270" r:id="rId14"/>
    <p:sldId id="271" r:id="rId15"/>
    <p:sldId id="275" r:id="rId16"/>
    <p:sldId id="277" r:id="rId17"/>
    <p:sldId id="278" r:id="rId18"/>
    <p:sldId id="281" r:id="rId19"/>
    <p:sldId id="279" r:id="rId20"/>
    <p:sldId id="28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7E2D"/>
    <a:srgbClr val="015728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5230A-96A6-4DC4-BB22-E2B01397B834}" type="datetimeFigureOut">
              <a:rPr lang="en-GB" smtClean="0"/>
              <a:pPr/>
              <a:t>14/07/2016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BAACF-7448-44C7-8DDE-ED83E8573639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 </a:t>
            </a:r>
          </a:p>
        </p:txBody>
      </p:sp>
    </p:spTree>
    <p:extLst>
      <p:ext uri="{BB962C8B-B14F-4D97-AF65-F5344CB8AC3E}">
        <p14:creationId xmlns:p14="http://schemas.microsoft.com/office/powerpoint/2010/main" val="243015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015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034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739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76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55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65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88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82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73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32" y="6525344"/>
            <a:ext cx="7884368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46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Franklin Gothic Demi" panose="020B0703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BetterGlobeTrees" TargetMode="External"/><Relationship Id="rId2" Type="http://schemas.openxmlformats.org/officeDocument/2006/relationships/hyperlink" Target="https://www.youtube.com/user/lvanasu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user/reperikpaulsen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s.usda.gov/sites/default/files/2014-04/china_iatr_5.png" TargetMode="External"/><Relationship Id="rId2" Type="http://schemas.openxmlformats.org/officeDocument/2006/relationships/hyperlink" Target="http://www.targetmap.com/ThumbnailsReports/2755_THUMB_IPAD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ao.org/docrep/u8480e/U8480E62.jpg" TargetMode="External"/><Relationship Id="rId5" Type="http://schemas.openxmlformats.org/officeDocument/2006/relationships/hyperlink" Target="http://www.tvhe.co.nz/wp-content/uploads/1700_ad_through_2008_ad_per_capita_gdp_of_china_germany_india_japan_uk_usa_per_angus_maddison.png" TargetMode="External"/><Relationship Id="rId4" Type="http://schemas.openxmlformats.org/officeDocument/2006/relationships/hyperlink" Target="http://www.targetmap.com/ThumbnailsReports/2903_THUMB_IPAD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7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01" y="0"/>
            <a:ext cx="52673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1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Distribution of welfare</a:t>
            </a:r>
            <a:endParaRPr lang="nl-NL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The GDP on its own is not a solid indicator of economic progress for welfare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For the distribution of GDP (equality &lt;-&gt;  inequality) there can be made use of the Gini coefficient and the Palma coefficient.</a:t>
            </a:r>
            <a:endParaRPr lang="en-GB" dirty="0" smtClean="0"/>
          </a:p>
          <a:p>
            <a:pPr>
              <a:buNone/>
            </a:pP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15728"/>
                </a:solidFill>
              </a:rPr>
              <a:t>Gini coefficient (1)</a:t>
            </a:r>
            <a:endParaRPr lang="en-US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A measure of income inequality, which ranges from 0, representing perfect equality, to 1, representing perfect inequality.</a:t>
            </a:r>
          </a:p>
          <a:p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Gini coefficients have been criticized because</a:t>
            </a:r>
            <a:r>
              <a:rPr lang="nl-NL" dirty="0" smtClean="0">
                <a:solidFill>
                  <a:srgbClr val="107E2D"/>
                </a:solidFill>
              </a:rPr>
              <a:t> </a:t>
            </a:r>
            <a:r>
              <a:rPr lang="en-GB" dirty="0" smtClean="0">
                <a:solidFill>
                  <a:srgbClr val="107E2D"/>
                </a:solidFill>
              </a:rPr>
              <a:t>of: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Complexity of calculations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Gini is a </a:t>
            </a:r>
            <a:r>
              <a:rPr lang="en-GB" dirty="0">
                <a:solidFill>
                  <a:srgbClr val="107E2D"/>
                </a:solidFill>
              </a:rPr>
              <a:t>weak indicator of extreme poverty </a:t>
            </a:r>
            <a:endParaRPr lang="en-GB" dirty="0" smtClean="0">
              <a:solidFill>
                <a:srgbClr val="107E2D"/>
              </a:solidFill>
            </a:endParaRPr>
          </a:p>
          <a:p>
            <a:pPr lvl="2"/>
            <a:r>
              <a:rPr lang="en-GB" dirty="0" smtClean="0">
                <a:solidFill>
                  <a:srgbClr val="107E2D"/>
                </a:solidFill>
              </a:rPr>
              <a:t>The indicator is hardly influenced for differences </a:t>
            </a:r>
            <a:r>
              <a:rPr lang="en-GB" dirty="0">
                <a:solidFill>
                  <a:srgbClr val="107E2D"/>
                </a:solidFill>
              </a:rPr>
              <a:t>between the poorest and the richest </a:t>
            </a:r>
            <a:r>
              <a:rPr lang="en-GB" dirty="0" smtClean="0">
                <a:solidFill>
                  <a:srgbClr val="107E2D"/>
                </a:solidFill>
              </a:rPr>
              <a:t>residents.</a:t>
            </a:r>
            <a:endParaRPr lang="nl-NL" dirty="0" smtClean="0">
              <a:solidFill>
                <a:srgbClr val="107E2D"/>
              </a:solidFill>
            </a:endParaRPr>
          </a:p>
          <a:p>
            <a:pPr lvl="2"/>
            <a:r>
              <a:rPr lang="nl-NL" dirty="0" smtClean="0">
                <a:solidFill>
                  <a:srgbClr val="107E2D"/>
                </a:solidFill>
              </a:rPr>
              <a:t>The indicator </a:t>
            </a:r>
            <a:r>
              <a:rPr lang="en-GB" dirty="0" smtClean="0">
                <a:solidFill>
                  <a:srgbClr val="107E2D"/>
                </a:solidFill>
              </a:rPr>
              <a:t>is heavily inﬂuenced by the proportion of middle-income citizens (the higher the percentage of middle-income citizens, the lower Gini is).</a:t>
            </a:r>
          </a:p>
          <a:p>
            <a:pPr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Gini coefficient (2) 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3587" y="1977231"/>
            <a:ext cx="507682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15728"/>
                </a:solidFill>
              </a:rPr>
              <a:t>Palma</a:t>
            </a:r>
            <a:r>
              <a:rPr lang="en-US" dirty="0" smtClean="0">
                <a:solidFill>
                  <a:srgbClr val="006600"/>
                </a:solidFill>
              </a:rPr>
              <a:t> </a:t>
            </a:r>
            <a:r>
              <a:rPr lang="en-US" dirty="0" smtClean="0">
                <a:solidFill>
                  <a:srgbClr val="015728"/>
                </a:solidFill>
              </a:rPr>
              <a:t>ratio</a:t>
            </a:r>
            <a:endParaRPr lang="en-US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107E2D"/>
                </a:solidFill>
              </a:rPr>
              <a:t>The Palma ratio is an alternative indicator of inequality, because:</a:t>
            </a:r>
          </a:p>
          <a:p>
            <a:pPr>
              <a:buNone/>
            </a:pPr>
            <a:r>
              <a:rPr lang="en-US" dirty="0" smtClean="0">
                <a:solidFill>
                  <a:srgbClr val="107E2D"/>
                </a:solidFill>
              </a:rPr>
              <a:t>	- the ratios are easy to calculate;</a:t>
            </a:r>
          </a:p>
          <a:p>
            <a:pPr>
              <a:buNone/>
            </a:pPr>
            <a:r>
              <a:rPr lang="en-US" dirty="0" smtClean="0">
                <a:solidFill>
                  <a:srgbClr val="107E2D"/>
                </a:solidFill>
              </a:rPr>
              <a:t>	- they are very effective for conveying extreme inequality.</a:t>
            </a:r>
          </a:p>
          <a:p>
            <a:pPr>
              <a:buNone/>
            </a:pPr>
            <a:endParaRPr lang="en-US" dirty="0" smtClean="0">
              <a:solidFill>
                <a:srgbClr val="107E2D"/>
              </a:solidFill>
            </a:endParaRPr>
          </a:p>
          <a:p>
            <a:r>
              <a:rPr lang="en-US" dirty="0" smtClean="0">
                <a:solidFill>
                  <a:srgbClr val="107E2D"/>
                </a:solidFill>
              </a:rPr>
              <a:t>Palma ratios are calculated as the aggregated income of the richest 10% divided by the aggregated income of the poorest 40%.</a:t>
            </a:r>
            <a:endParaRPr lang="en-US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Trends in well-being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GB" dirty="0" smtClean="0">
                <a:solidFill>
                  <a:srgbClr val="107E2D"/>
                </a:solidFill>
              </a:rPr>
              <a:t>Inequality within countries has been increasing in the last decades. 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Inequality between countries decreased overall, but the gap between the poorest and richest countries widened.</a:t>
            </a:r>
          </a:p>
          <a:p>
            <a:r>
              <a:rPr lang="en-GB" dirty="0">
                <a:solidFill>
                  <a:srgbClr val="107E2D"/>
                </a:solidFill>
              </a:rPr>
              <a:t>Statistical evidence suggests that inequality hinders long-term growth, fuels violent conﬂict and triggers migrations.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Piketty’s work predicts future exponential growth of inequality if preventive measures are not implemented globally. </a:t>
            </a:r>
          </a:p>
          <a:p>
            <a:endParaRPr lang="en-GB" dirty="0">
              <a:solidFill>
                <a:srgbClr val="107E2D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7688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Milestones Recognition Sustainability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Martin Oyevaar,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Harrie van Bommel, Globalization and Sustainable Development, Palgrave (2016) </a:t>
            </a:r>
            <a:endParaRPr lang="en-GB" dirty="0"/>
          </a:p>
        </p:txBody>
      </p:sp>
      <p:sp>
        <p:nvSpPr>
          <p:cNvPr id="60" name="Tijdelijke aanduiding voor inhoud 2"/>
          <p:cNvSpPr txBox="1">
            <a:spLocks/>
          </p:cNvSpPr>
          <p:nvPr/>
        </p:nvSpPr>
        <p:spPr>
          <a:xfrm>
            <a:off x="323528" y="4702992"/>
            <a:ext cx="8229600" cy="1534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solidFill>
                  <a:srgbClr val="107E2D"/>
                </a:solidFill>
              </a:rPr>
              <a:t>Publication of </a:t>
            </a:r>
            <a:r>
              <a:rPr lang="en-GB" sz="1800" i="1" dirty="0" smtClean="0">
                <a:solidFill>
                  <a:srgbClr val="107E2D"/>
                </a:solidFill>
              </a:rPr>
              <a:t>Our Common Future (</a:t>
            </a:r>
            <a:r>
              <a:rPr lang="en-GB" sz="1800" dirty="0" err="1" smtClean="0">
                <a:solidFill>
                  <a:srgbClr val="107E2D"/>
                </a:solidFill>
              </a:rPr>
              <a:t>Brundtland</a:t>
            </a:r>
            <a:r>
              <a:rPr lang="en-GB" sz="1800" dirty="0" smtClean="0">
                <a:solidFill>
                  <a:srgbClr val="107E2D"/>
                </a:solidFill>
              </a:rPr>
              <a:t> Report) by the United Nations in 1987. The </a:t>
            </a:r>
            <a:r>
              <a:rPr lang="en-GB" sz="1800" dirty="0" err="1" smtClean="0">
                <a:solidFill>
                  <a:srgbClr val="107E2D"/>
                </a:solidFill>
              </a:rPr>
              <a:t>Brundtland</a:t>
            </a:r>
            <a:r>
              <a:rPr lang="en-GB" sz="1800" dirty="0" smtClean="0">
                <a:solidFill>
                  <a:srgbClr val="107E2D"/>
                </a:solidFill>
              </a:rPr>
              <a:t> Report coined sustainable development as ‘development that meets the needs of the present without compromising the ability of future generations to meet their own needs</a:t>
            </a:r>
            <a:r>
              <a:rPr lang="en-GB" sz="1800" i="1" dirty="0" smtClean="0">
                <a:solidFill>
                  <a:srgbClr val="107E2D"/>
                </a:solidFill>
              </a:rPr>
              <a:t>’.</a:t>
            </a:r>
            <a:endParaRPr lang="en-GB" sz="1800" dirty="0" smtClean="0">
              <a:solidFill>
                <a:srgbClr val="107E2D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916832"/>
            <a:ext cx="3744416" cy="2331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Sustainable development (SD)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4300" dirty="0" smtClean="0">
                <a:solidFill>
                  <a:srgbClr val="107E2D"/>
                </a:solidFill>
              </a:rPr>
              <a:t>SD acknowledges that control of our natural resources should be an essential part of policy making. A one-sided focus on short-term welfare growth can lead to irrevocable pollution and serious depletion of raw materials.</a:t>
            </a:r>
          </a:p>
          <a:p>
            <a:endParaRPr lang="en-GB" sz="4300" dirty="0" smtClean="0">
              <a:solidFill>
                <a:srgbClr val="107E2D"/>
              </a:solidFill>
            </a:endParaRPr>
          </a:p>
          <a:p>
            <a:r>
              <a:rPr lang="en-GB" sz="4300" dirty="0" smtClean="0">
                <a:solidFill>
                  <a:srgbClr val="107E2D"/>
                </a:solidFill>
              </a:rPr>
              <a:t>SD views welfare as the coexistence of  economic prosperity, equity, well-being and environmental protection.</a:t>
            </a:r>
          </a:p>
          <a:p>
            <a:pPr>
              <a:buNone/>
            </a:pPr>
            <a:endParaRPr lang="en-GB" sz="4300" dirty="0" smtClean="0">
              <a:solidFill>
                <a:srgbClr val="107E2D"/>
              </a:solidFill>
            </a:endParaRPr>
          </a:p>
          <a:p>
            <a:endParaRPr lang="en-GB" sz="4300" dirty="0" smtClean="0">
              <a:solidFill>
                <a:srgbClr val="107E2D"/>
              </a:solidFill>
            </a:endParaRP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654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Videos </a:t>
            </a:r>
            <a:r>
              <a:rPr lang="en-GB" dirty="0">
                <a:solidFill>
                  <a:srgbClr val="015728"/>
                </a:solidFill>
              </a:rPr>
              <a:t>for </a:t>
            </a:r>
            <a:r>
              <a:rPr lang="en-GB" dirty="0" smtClean="0">
                <a:solidFill>
                  <a:srgbClr val="015728"/>
                </a:solidFill>
              </a:rPr>
              <a:t>students/lectures (informative)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fontAlgn="t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Suggestion for a video on YouTube, see search quote between []:</a:t>
            </a:r>
          </a:p>
          <a:p>
            <a:pPr marL="0" indent="0" fontAlgn="t">
              <a:buNone/>
            </a:pPr>
            <a:endParaRPr lang="en-GB" sz="16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[Exponential growth and decay word problems | Algebra II | Khan Academy] (Khan Academy / 7:22 minutes)</a:t>
            </a:r>
          </a:p>
          <a:p>
            <a:pPr marL="0" indent="0" fontAlgn="t">
              <a:buNone/>
            </a:pPr>
            <a:endParaRPr lang="en-GB" sz="16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[Explained: The true meaning of 'productivity‘] (ABC News (Australia) / 4:57 minutes)</a:t>
            </a:r>
          </a:p>
          <a:p>
            <a:pPr marL="0" indent="0" fontAlgn="t">
              <a:buNone/>
            </a:pPr>
            <a:endParaRPr lang="en-GB" sz="16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[Basic Facts of Growth and Development] (Marginal revolution University / 13:17 minutes) </a:t>
            </a:r>
          </a:p>
          <a:p>
            <a:pPr marL="0" indent="0" fontAlgn="t">
              <a:buNone/>
            </a:pPr>
            <a:endParaRPr lang="en-GB" sz="16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[MOOC | Jeffrey Sachs - The Age of Sustainable Development | Lecture 1, Chapter 1] (</a:t>
            </a:r>
            <a:r>
              <a:rPr lang="en-GB" sz="1600" dirty="0" err="1" smtClean="0">
                <a:solidFill>
                  <a:srgbClr val="107E2D"/>
                </a:solidFill>
              </a:rPr>
              <a:t>ColumbiaLearn</a:t>
            </a:r>
            <a:r>
              <a:rPr lang="en-GB" sz="1600" dirty="0" smtClean="0">
                <a:solidFill>
                  <a:srgbClr val="107E2D"/>
                </a:solidFill>
              </a:rPr>
              <a:t> / 11:23 minutes) </a:t>
            </a:r>
          </a:p>
          <a:p>
            <a:pPr marL="0" indent="0" fontAlgn="t">
              <a:buNone/>
            </a:pPr>
            <a:endParaRPr lang="en-GB" sz="16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[The Policymaking Process Part One] (</a:t>
            </a:r>
            <a:r>
              <a:rPr lang="en-GB" sz="1600" dirty="0" err="1" smtClean="0">
                <a:solidFill>
                  <a:srgbClr val="107E2D"/>
                </a:solidFill>
              </a:rPr>
              <a:t>Prof.</a:t>
            </a:r>
            <a:r>
              <a:rPr lang="en-GB" sz="1600" dirty="0" smtClean="0">
                <a:solidFill>
                  <a:srgbClr val="107E2D"/>
                </a:solidFill>
              </a:rPr>
              <a:t> Moser’s You Tube Channel / 9:39 minutes)</a:t>
            </a:r>
          </a:p>
          <a:p>
            <a:pPr marL="0" indent="0">
              <a:buNone/>
            </a:pPr>
            <a:endParaRPr lang="en-GB" sz="16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[Global growth: Can we predict productivity?] (McKinsey &amp; Company / 2:10 minutes)</a:t>
            </a:r>
            <a:endParaRPr lang="en-GB" sz="1600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437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Videos for students/lectures (politically </a:t>
            </a:r>
            <a:r>
              <a:rPr lang="en-GB" dirty="0">
                <a:solidFill>
                  <a:srgbClr val="015728"/>
                </a:solidFill>
              </a:rPr>
              <a:t>engaged)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t">
              <a:buNone/>
            </a:pPr>
            <a:r>
              <a:rPr lang="en-GB" dirty="0">
                <a:solidFill>
                  <a:srgbClr val="107E2D"/>
                </a:solidFill>
              </a:rPr>
              <a:t>Suggestion for a video on YouTube, see search quote between []: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[</a:t>
            </a:r>
            <a:r>
              <a:rPr lang="en-US" dirty="0" smtClean="0">
                <a:solidFill>
                  <a:srgbClr val="107E2D"/>
                </a:solidFill>
              </a:rPr>
              <a:t>Sustainable </a:t>
            </a:r>
            <a:r>
              <a:rPr lang="en-US" dirty="0">
                <a:solidFill>
                  <a:srgbClr val="107E2D"/>
                </a:solidFill>
              </a:rPr>
              <a:t>development: what, where and by whom?: Kitty van der </a:t>
            </a:r>
            <a:r>
              <a:rPr lang="en-US" dirty="0" err="1">
                <a:solidFill>
                  <a:srgbClr val="107E2D"/>
                </a:solidFill>
              </a:rPr>
              <a:t>Heijden</a:t>
            </a:r>
            <a:r>
              <a:rPr lang="en-US" dirty="0">
                <a:solidFill>
                  <a:srgbClr val="107E2D"/>
                </a:solidFill>
              </a:rPr>
              <a:t> at </a:t>
            </a:r>
            <a:r>
              <a:rPr lang="en-US" dirty="0" err="1" smtClean="0">
                <a:solidFill>
                  <a:srgbClr val="107E2D"/>
                </a:solidFill>
              </a:rPr>
              <a:t>TEDxHaarlem</a:t>
            </a:r>
            <a:r>
              <a:rPr lang="en-US" dirty="0">
                <a:solidFill>
                  <a:srgbClr val="107E2D"/>
                </a:solidFill>
              </a:rPr>
              <a:t>]</a:t>
            </a:r>
            <a:r>
              <a:rPr lang="en-US" dirty="0" smtClean="0">
                <a:solidFill>
                  <a:srgbClr val="107E2D"/>
                </a:solidFill>
              </a:rPr>
              <a:t> (</a:t>
            </a:r>
            <a:r>
              <a:rPr lang="en-US" dirty="0" err="1" smtClean="0">
                <a:solidFill>
                  <a:srgbClr val="107E2D"/>
                </a:solidFill>
              </a:rPr>
              <a:t>TEDx</a:t>
            </a:r>
            <a:r>
              <a:rPr lang="en-US" dirty="0" smtClean="0">
                <a:solidFill>
                  <a:srgbClr val="107E2D"/>
                </a:solidFill>
              </a:rPr>
              <a:t> Talks / 19:14 minutes)</a:t>
            </a:r>
            <a:endParaRPr lang="en-US" dirty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[</a:t>
            </a:r>
            <a:r>
              <a:rPr lang="en-US" dirty="0" smtClean="0">
                <a:solidFill>
                  <a:srgbClr val="107E2D"/>
                </a:solidFill>
              </a:rPr>
              <a:t>Sustainable </a:t>
            </a:r>
            <a:r>
              <a:rPr lang="en-US" dirty="0">
                <a:solidFill>
                  <a:srgbClr val="107E2D"/>
                </a:solidFill>
              </a:rPr>
              <a:t>Development - video1 - An </a:t>
            </a:r>
            <a:r>
              <a:rPr lang="en-US" dirty="0" smtClean="0">
                <a:solidFill>
                  <a:srgbClr val="107E2D"/>
                </a:solidFill>
              </a:rPr>
              <a:t>Introduction] (Linda </a:t>
            </a:r>
            <a:r>
              <a:rPr lang="en-US" dirty="0" err="1" smtClean="0">
                <a:solidFill>
                  <a:srgbClr val="107E2D"/>
                </a:solidFill>
              </a:rPr>
              <a:t>Vanasupa</a:t>
            </a:r>
            <a:r>
              <a:rPr lang="en-US" dirty="0" smtClean="0">
                <a:solidFill>
                  <a:srgbClr val="107E2D"/>
                </a:solidFill>
              </a:rPr>
              <a:t> / 4:47 minutes)</a:t>
            </a:r>
            <a:endParaRPr lang="en-US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107E2D"/>
                </a:solidFill>
                <a:hlinkClick r:id="rId2"/>
              </a:rPr>
              <a:t/>
            </a:r>
            <a:br>
              <a:rPr lang="en-US" dirty="0">
                <a:solidFill>
                  <a:srgbClr val="107E2D"/>
                </a:solidFill>
                <a:hlinkClick r:id="rId2"/>
              </a:rPr>
            </a:br>
            <a:r>
              <a:rPr lang="en-US" dirty="0" smtClean="0">
                <a:solidFill>
                  <a:srgbClr val="107E2D"/>
                </a:solidFill>
              </a:rPr>
              <a:t>[Dambisa </a:t>
            </a:r>
            <a:r>
              <a:rPr lang="en-US" dirty="0" err="1">
                <a:solidFill>
                  <a:srgbClr val="107E2D"/>
                </a:solidFill>
              </a:rPr>
              <a:t>Moyo</a:t>
            </a:r>
            <a:r>
              <a:rPr lang="en-US" dirty="0">
                <a:solidFill>
                  <a:srgbClr val="107E2D"/>
                </a:solidFill>
              </a:rPr>
              <a:t> on Dead Aid, Corruption and Resolving African Poverty (Norwegian TV</a:t>
            </a:r>
            <a:r>
              <a:rPr lang="en-US" dirty="0" smtClean="0">
                <a:solidFill>
                  <a:srgbClr val="107E2D"/>
                </a:solidFill>
              </a:rPr>
              <a:t>)] (BetterGlobeTrees.com / 8:39 minutes)</a:t>
            </a:r>
          </a:p>
          <a:p>
            <a:pPr marL="0" indent="0" fontAlgn="t">
              <a:buNone/>
            </a:pPr>
            <a:r>
              <a:rPr lang="en-US" dirty="0">
                <a:solidFill>
                  <a:srgbClr val="107E2D"/>
                </a:solidFill>
                <a:hlinkClick r:id="rId3"/>
              </a:rPr>
              <a:t/>
            </a:r>
            <a:br>
              <a:rPr lang="en-US" dirty="0">
                <a:solidFill>
                  <a:srgbClr val="107E2D"/>
                </a:solidFill>
                <a:hlinkClick r:id="rId3"/>
              </a:rPr>
            </a:br>
            <a:r>
              <a:rPr lang="en-US" dirty="0">
                <a:solidFill>
                  <a:srgbClr val="107E2D"/>
                </a:solidFill>
                <a:hlinkClick r:id="rId4"/>
              </a:rPr>
              <a:t/>
            </a:r>
            <a:br>
              <a:rPr lang="en-US" dirty="0">
                <a:solidFill>
                  <a:srgbClr val="107E2D"/>
                </a:solidFill>
                <a:hlinkClick r:id="rId4"/>
              </a:rPr>
            </a:br>
            <a:endParaRPr lang="en-GB" dirty="0" smtClean="0">
              <a:solidFill>
                <a:srgbClr val="107E2D"/>
              </a:solidFill>
            </a:endParaRP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04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Educational images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 err="1" smtClean="0">
                <a:solidFill>
                  <a:srgbClr val="107E2D"/>
                </a:solidFill>
              </a:rPr>
              <a:t>TargetMap</a:t>
            </a:r>
            <a:r>
              <a:rPr lang="en-GB" dirty="0" smtClean="0">
                <a:solidFill>
                  <a:srgbClr val="107E2D"/>
                </a:solidFill>
              </a:rPr>
              <a:t>. (</a:t>
            </a:r>
            <a:r>
              <a:rPr lang="en-GB" dirty="0" err="1" smtClean="0">
                <a:solidFill>
                  <a:srgbClr val="107E2D"/>
                </a:solidFill>
              </a:rPr>
              <a:t>n.d</a:t>
            </a:r>
            <a:r>
              <a:rPr lang="en-GB" dirty="0" smtClean="0">
                <a:solidFill>
                  <a:srgbClr val="107E2D"/>
                </a:solidFill>
              </a:rPr>
              <a:t>.). </a:t>
            </a:r>
            <a:r>
              <a:rPr lang="en-GB" i="1" dirty="0" smtClean="0">
                <a:solidFill>
                  <a:srgbClr val="107E2D"/>
                </a:solidFill>
              </a:rPr>
              <a:t>World map of </a:t>
            </a:r>
            <a:r>
              <a:rPr lang="en-GB" i="1" dirty="0" err="1" smtClean="0">
                <a:solidFill>
                  <a:srgbClr val="107E2D"/>
                </a:solidFill>
              </a:rPr>
              <a:t>Gini</a:t>
            </a:r>
            <a:r>
              <a:rPr lang="en-GB" i="1" dirty="0" smtClean="0">
                <a:solidFill>
                  <a:srgbClr val="107E2D"/>
                </a:solidFill>
              </a:rPr>
              <a:t> Index. </a:t>
            </a:r>
            <a:r>
              <a:rPr lang="en-GB" dirty="0" smtClean="0">
                <a:solidFill>
                  <a:srgbClr val="107E2D"/>
                </a:solidFill>
              </a:rPr>
              <a:t>Retrieved on 11 March 2016 from</a:t>
            </a:r>
          </a:p>
          <a:p>
            <a:pPr marL="0" indent="0">
              <a:buNone/>
            </a:pPr>
            <a:r>
              <a:rPr lang="en-US" dirty="0">
                <a:solidFill>
                  <a:srgbClr val="107E2D"/>
                </a:solidFill>
                <a:hlinkClick r:id="rId2"/>
              </a:rPr>
              <a:t>http://</a:t>
            </a:r>
            <a:r>
              <a:rPr lang="en-US" dirty="0" smtClean="0">
                <a:solidFill>
                  <a:srgbClr val="107E2D"/>
                </a:solidFill>
                <a:hlinkClick r:id="rId2"/>
              </a:rPr>
              <a:t>www.targetmap.com/ThumbnailsReports/2755_THUMB_IPAD.jpg</a:t>
            </a:r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107E2D"/>
                </a:solidFill>
              </a:rPr>
              <a:t>United States Department of Agriculture. Foreign Agricultural Service. (2012). </a:t>
            </a:r>
            <a:r>
              <a:rPr lang="en-US" i="1" dirty="0" smtClean="0">
                <a:solidFill>
                  <a:srgbClr val="107E2D"/>
                </a:solidFill>
              </a:rPr>
              <a:t>Figure 2: GDP Per Capita, 2012. </a:t>
            </a:r>
            <a:r>
              <a:rPr lang="en-US" dirty="0" smtClean="0">
                <a:solidFill>
                  <a:srgbClr val="107E2D"/>
                </a:solidFill>
              </a:rPr>
              <a:t>Retrieved on 11 March 2016 from </a:t>
            </a:r>
          </a:p>
          <a:p>
            <a:pPr marL="0" indent="0">
              <a:buNone/>
            </a:pPr>
            <a:r>
              <a:rPr lang="en-US" dirty="0">
                <a:solidFill>
                  <a:srgbClr val="107E2D"/>
                </a:solidFill>
                <a:hlinkClick r:id="rId3"/>
              </a:rPr>
              <a:t>http://</a:t>
            </a:r>
            <a:r>
              <a:rPr lang="en-US" dirty="0" smtClean="0">
                <a:solidFill>
                  <a:srgbClr val="107E2D"/>
                </a:solidFill>
                <a:hlinkClick r:id="rId3"/>
              </a:rPr>
              <a:t>www.fas.usda.gov/sites/default/files/2014-04/china_iatr_5.png</a:t>
            </a:r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107E2D"/>
                </a:solidFill>
              </a:rPr>
              <a:t>TargetMap</a:t>
            </a:r>
            <a:r>
              <a:rPr lang="en-US" dirty="0" smtClean="0">
                <a:solidFill>
                  <a:srgbClr val="107E2D"/>
                </a:solidFill>
              </a:rPr>
              <a:t>. (</a:t>
            </a:r>
            <a:r>
              <a:rPr lang="en-US" dirty="0" err="1" smtClean="0">
                <a:solidFill>
                  <a:srgbClr val="107E2D"/>
                </a:solidFill>
              </a:rPr>
              <a:t>n.d</a:t>
            </a:r>
            <a:r>
              <a:rPr lang="en-US" dirty="0" smtClean="0">
                <a:solidFill>
                  <a:srgbClr val="107E2D"/>
                </a:solidFill>
              </a:rPr>
              <a:t>.). </a:t>
            </a:r>
            <a:r>
              <a:rPr lang="en-US" i="1" dirty="0" smtClean="0">
                <a:solidFill>
                  <a:srgbClr val="107E2D"/>
                </a:solidFill>
              </a:rPr>
              <a:t>World Map Happiness (Thriving). </a:t>
            </a:r>
            <a:r>
              <a:rPr lang="en-US" dirty="0" smtClean="0">
                <a:solidFill>
                  <a:srgbClr val="107E2D"/>
                </a:solidFill>
              </a:rPr>
              <a:t>Retrieved on 11 March 2016 from</a:t>
            </a:r>
            <a:endParaRPr lang="en-US" i="1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107E2D"/>
                </a:solidFill>
                <a:hlinkClick r:id="rId4"/>
              </a:rPr>
              <a:t>http://</a:t>
            </a:r>
            <a:r>
              <a:rPr lang="en-US" dirty="0" smtClean="0">
                <a:solidFill>
                  <a:srgbClr val="107E2D"/>
                </a:solidFill>
                <a:hlinkClick r:id="rId4"/>
              </a:rPr>
              <a:t>www.targetmap.com/ThumbnailsReports/2903_THUMB_IPAD.jpg</a:t>
            </a:r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107E2D"/>
                </a:solidFill>
              </a:rPr>
              <a:t>The Visible Hand in Economics. (</a:t>
            </a:r>
            <a:r>
              <a:rPr lang="en-US" dirty="0" err="1" smtClean="0">
                <a:solidFill>
                  <a:srgbClr val="107E2D"/>
                </a:solidFill>
              </a:rPr>
              <a:t>n.d</a:t>
            </a:r>
            <a:r>
              <a:rPr lang="en-US" dirty="0" smtClean="0">
                <a:solidFill>
                  <a:srgbClr val="107E2D"/>
                </a:solidFill>
              </a:rPr>
              <a:t>.). </a:t>
            </a:r>
            <a:r>
              <a:rPr lang="en-US" i="1" dirty="0" smtClean="0">
                <a:solidFill>
                  <a:srgbClr val="107E2D"/>
                </a:solidFill>
              </a:rPr>
              <a:t>GDP per capita (inflation adjusted). </a:t>
            </a:r>
            <a:r>
              <a:rPr lang="en-US" dirty="0" smtClean="0">
                <a:solidFill>
                  <a:srgbClr val="107E2D"/>
                </a:solidFill>
              </a:rPr>
              <a:t>Retrieved on 11 March 2016 from </a:t>
            </a:r>
            <a:endParaRPr lang="en-US" i="1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107E2D"/>
                </a:solidFill>
                <a:hlinkClick r:id="rId5"/>
              </a:rPr>
              <a:t>http</a:t>
            </a:r>
            <a:r>
              <a:rPr lang="en-US" dirty="0">
                <a:solidFill>
                  <a:srgbClr val="107E2D"/>
                </a:solidFill>
                <a:hlinkClick r:id="rId5"/>
              </a:rPr>
              <a:t>://</a:t>
            </a:r>
            <a:r>
              <a:rPr lang="en-US" dirty="0" smtClean="0">
                <a:solidFill>
                  <a:srgbClr val="107E2D"/>
                </a:solidFill>
                <a:hlinkClick r:id="rId5"/>
              </a:rPr>
              <a:t>www.tvhe.co.nz/wp-content/uploads/1700_ad_through_2008_ad_per_capita_gdp_of_china_germany_india_japan_uk_usa_per_angus_maddison.png</a:t>
            </a:r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107E2D"/>
                </a:solidFill>
              </a:rPr>
              <a:t>Food and Agriculture Organization of the United States. (</a:t>
            </a:r>
            <a:r>
              <a:rPr lang="en-US" dirty="0" err="1" smtClean="0">
                <a:solidFill>
                  <a:srgbClr val="107E2D"/>
                </a:solidFill>
              </a:rPr>
              <a:t>n.d</a:t>
            </a:r>
            <a:r>
              <a:rPr lang="en-US" dirty="0" smtClean="0">
                <a:solidFill>
                  <a:srgbClr val="107E2D"/>
                </a:solidFill>
              </a:rPr>
              <a:t>.). </a:t>
            </a:r>
            <a:r>
              <a:rPr lang="en-US" i="1" dirty="0" smtClean="0">
                <a:solidFill>
                  <a:srgbClr val="107E2D"/>
                </a:solidFill>
              </a:rPr>
              <a:t>World map Sustainable Development. </a:t>
            </a:r>
            <a:r>
              <a:rPr lang="en-US" dirty="0" smtClean="0">
                <a:solidFill>
                  <a:srgbClr val="107E2D"/>
                </a:solidFill>
              </a:rPr>
              <a:t>Retrieved on 11 March 2016 from</a:t>
            </a:r>
            <a:endParaRPr lang="en-US" i="1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107E2D"/>
                </a:solidFill>
                <a:hlinkClick r:id="rId6"/>
              </a:rPr>
              <a:t>http://</a:t>
            </a:r>
            <a:r>
              <a:rPr lang="en-US" dirty="0" smtClean="0">
                <a:solidFill>
                  <a:srgbClr val="107E2D"/>
                </a:solidFill>
                <a:hlinkClick r:id="rId6"/>
              </a:rPr>
              <a:t>www.fao.org/docrep/u8480e/U8480E62.jpg</a:t>
            </a:r>
            <a:endParaRPr lang="en-US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5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015728"/>
          </a:solidFill>
        </p:spPr>
        <p:txBody>
          <a:bodyPr/>
          <a:lstStyle/>
          <a:p>
            <a:r>
              <a:rPr lang="en-GB" spc="3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CHAPTER</a:t>
            </a:r>
            <a:r>
              <a:rPr lang="en-GB" spc="300" dirty="0" smtClean="0">
                <a:solidFill>
                  <a:schemeClr val="bg1"/>
                </a:solidFill>
              </a:rPr>
              <a:t> 1</a:t>
            </a:r>
            <a:endParaRPr lang="en-GB" spc="3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  <a:solidFill>
            <a:srgbClr val="107E2D"/>
          </a:solidFill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The World Economy: Trends and Indicators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55576" y="6237312"/>
            <a:ext cx="7884368" cy="548680"/>
          </a:xfrm>
        </p:spPr>
        <p:txBody>
          <a:bodyPr/>
          <a:lstStyle/>
          <a:p>
            <a:r>
              <a:rPr lang="en-GB" dirty="0" smtClean="0"/>
              <a:t>© Martin Oyevaar,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Harrie van Bommel,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</a:t>
            </a:r>
          </a:p>
          <a:p>
            <a:r>
              <a:rPr lang="en-GB" dirty="0" smtClean="0"/>
              <a:t>Information about cases, research assignments, videos etc.: </a:t>
            </a:r>
            <a:r>
              <a:rPr lang="en-GB" dirty="0" smtClean="0">
                <a:hlinkClick r:id="rId2"/>
              </a:rPr>
              <a:t>m.oyevaar@sustainable-globalization.com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09628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about cases, research assignments, videos etc.: </a:t>
            </a:r>
            <a:r>
              <a:rPr lang="en-GB" dirty="0" smtClean="0">
                <a:solidFill>
                  <a:srgbClr val="107E2D"/>
                </a:solidFill>
                <a:hlinkClick r:id="rId2"/>
              </a:rPr>
              <a:t>m.oyevaar@sustainable-globalization.com</a:t>
            </a: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Information Educational Resources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59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Learning objectives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rgbClr val="107E2D"/>
                </a:solidFill>
              </a:rPr>
              <a:t>Recognize the world economy’s well-being and growth indicators;</a:t>
            </a:r>
            <a:endParaRPr lang="nl-NL" dirty="0" smtClean="0">
              <a:solidFill>
                <a:srgbClr val="107E2D"/>
              </a:solidFill>
            </a:endParaRPr>
          </a:p>
          <a:p>
            <a:pPr lvl="0"/>
            <a:r>
              <a:rPr lang="en-US" dirty="0" smtClean="0">
                <a:solidFill>
                  <a:srgbClr val="107E2D"/>
                </a:solidFill>
              </a:rPr>
              <a:t>Acknowledge the growth and pivotal role of China in the world economy;</a:t>
            </a:r>
            <a:endParaRPr lang="nl-NL" dirty="0" smtClean="0">
              <a:solidFill>
                <a:srgbClr val="107E2D"/>
              </a:solidFill>
            </a:endParaRPr>
          </a:p>
          <a:p>
            <a:pPr lvl="0"/>
            <a:r>
              <a:rPr lang="en-US" dirty="0" smtClean="0">
                <a:solidFill>
                  <a:srgbClr val="107E2D"/>
                </a:solidFill>
              </a:rPr>
              <a:t>Understand recent trends in economic growth and well-being;</a:t>
            </a:r>
            <a:endParaRPr lang="nl-NL" dirty="0" smtClean="0">
              <a:solidFill>
                <a:srgbClr val="107E2D"/>
              </a:solidFill>
            </a:endParaRPr>
          </a:p>
          <a:p>
            <a:pPr lvl="0"/>
            <a:r>
              <a:rPr lang="en-US" dirty="0" smtClean="0">
                <a:solidFill>
                  <a:srgbClr val="107E2D"/>
                </a:solidFill>
              </a:rPr>
              <a:t>Acknowledge reasonable expectations for future trends.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Growth indicators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 most commonly used indicator of growth is gross domestic product (GDP): the total value of goods and services produced by a country in a year. </a:t>
            </a:r>
            <a:endParaRPr lang="nl-NL" dirty="0" smtClean="0">
              <a:solidFill>
                <a:srgbClr val="107E2D"/>
              </a:solidFill>
            </a:endParaRPr>
          </a:p>
          <a:p>
            <a:pPr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>
              <a:buNone/>
            </a:pPr>
            <a:r>
              <a:rPr lang="en-GB" dirty="0" smtClean="0">
                <a:solidFill>
                  <a:srgbClr val="107E2D"/>
                </a:solidFill>
              </a:rPr>
              <a:t>Growth of GDP is dependent on the following six factors:</a:t>
            </a:r>
            <a:endParaRPr lang="nl-NL" dirty="0" smtClean="0">
              <a:solidFill>
                <a:srgbClr val="107E2D"/>
              </a:solidFill>
            </a:endParaRP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Population growth;</a:t>
            </a:r>
            <a:endParaRPr lang="nl-NL" dirty="0" smtClean="0">
              <a:solidFill>
                <a:srgbClr val="107E2D"/>
              </a:solidFill>
            </a:endParaRP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Investment ratio (relation between investment and GDP);</a:t>
            </a:r>
            <a:endParaRPr lang="nl-NL" dirty="0" smtClean="0">
              <a:solidFill>
                <a:srgbClr val="107E2D"/>
              </a:solidFill>
            </a:endParaRP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Employee education level;</a:t>
            </a:r>
            <a:endParaRPr lang="nl-NL" dirty="0" smtClean="0">
              <a:solidFill>
                <a:srgbClr val="107E2D"/>
              </a:solidFill>
            </a:endParaRP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Foreign investment and trade;</a:t>
            </a:r>
            <a:endParaRPr lang="nl-NL" dirty="0" smtClean="0">
              <a:solidFill>
                <a:srgbClr val="107E2D"/>
              </a:solidFill>
            </a:endParaRP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Monetary policy;</a:t>
            </a:r>
            <a:endParaRPr lang="nl-NL" dirty="0" smtClean="0">
              <a:solidFill>
                <a:srgbClr val="107E2D"/>
              </a:solidFill>
            </a:endParaRP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Use of resources such as mined materials, energy and land.</a:t>
            </a:r>
            <a:endParaRPr lang="nl-NL" dirty="0" smtClean="0">
              <a:solidFill>
                <a:srgbClr val="107E2D"/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GDP and population 1900-2005</a:t>
            </a:r>
            <a:endParaRPr lang="nl-NL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pPr marL="0" indent="0">
              <a:buNone/>
            </a:pPr>
            <a:endParaRPr lang="en-GB" sz="20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107E2D"/>
                </a:solidFill>
              </a:rPr>
              <a:t>The increase of population and GDP per capita result in a growth of GDP indices for the world from 100 to 2414 over an hundred years.</a:t>
            </a:r>
            <a:endParaRPr lang="nl-NL" sz="2000" dirty="0" smtClean="0">
              <a:solidFill>
                <a:srgbClr val="107E2D"/>
              </a:solidFill>
            </a:endParaRPr>
          </a:p>
          <a:p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556793"/>
            <a:ext cx="5400600" cy="368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2938338"/>
          </a:xfrm>
        </p:spPr>
        <p:txBody>
          <a:bodyPr>
            <a:normAutofit/>
          </a:bodyPr>
          <a:lstStyle/>
          <a:p>
            <a:r>
              <a:rPr lang="en-GB" sz="3800" dirty="0" smtClean="0">
                <a:solidFill>
                  <a:srgbClr val="015728"/>
                </a:solidFill>
              </a:rPr>
              <a:t>Growth in China</a:t>
            </a:r>
            <a:br>
              <a:rPr lang="en-GB" sz="3800" dirty="0" smtClean="0">
                <a:solidFill>
                  <a:srgbClr val="015728"/>
                </a:solidFill>
              </a:rPr>
            </a:br>
            <a:endParaRPr lang="en-GB" sz="3800" dirty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799204"/>
              </p:ext>
            </p:extLst>
          </p:nvPr>
        </p:nvGraphicFramePr>
        <p:xfrm>
          <a:off x="457200" y="1340759"/>
          <a:ext cx="8075238" cy="4680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229"/>
                <a:gridCol w="791977"/>
                <a:gridCol w="801122"/>
                <a:gridCol w="791977"/>
                <a:gridCol w="222229"/>
                <a:gridCol w="791977"/>
                <a:gridCol w="832216"/>
                <a:gridCol w="791977"/>
                <a:gridCol w="222229"/>
                <a:gridCol w="791977"/>
                <a:gridCol w="801122"/>
                <a:gridCol w="791977"/>
                <a:gridCol w="222229"/>
              </a:tblGrid>
              <a:tr h="2925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Y</a:t>
                      </a:r>
                      <a:r>
                        <a:rPr lang="en-GB" sz="1100" dirty="0" smtClean="0">
                          <a:effectLst/>
                        </a:rPr>
                        <a:t>ear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Growth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Index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Year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Growth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Index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Year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Growth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Index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1979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1991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2003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1980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1992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2004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1014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1981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1993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13,9%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2005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1129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1982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1994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2006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1983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1995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2007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1984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15,2%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1996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9,9%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2008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9,6%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1985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13,6%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1997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2009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1740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1986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1998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1925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1987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1999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2011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1988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11,3%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709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2012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2271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1989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2001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2013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2446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1990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2002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838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r>
                        <a:rPr lang="en-GB" sz="1100" dirty="0" smtClean="0">
                          <a:effectLst/>
                        </a:rPr>
                        <a:t>2014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2624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chthoek 9"/>
          <p:cNvSpPr/>
          <p:nvPr/>
        </p:nvSpPr>
        <p:spPr>
          <a:xfrm>
            <a:off x="539552" y="6165304"/>
            <a:ext cx="1080120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100" dirty="0" smtClean="0"/>
              <a:t>World Bank</a:t>
            </a:r>
            <a:endParaRPr lang="nl-NL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40160"/>
          </a:xfrm>
        </p:spPr>
        <p:txBody>
          <a:bodyPr>
            <a:normAutofit/>
          </a:bodyPr>
          <a:lstStyle/>
          <a:p>
            <a:r>
              <a:rPr lang="en-GB" sz="3800" dirty="0" smtClean="0">
                <a:solidFill>
                  <a:srgbClr val="015728"/>
                </a:solidFill>
              </a:rPr>
              <a:t>Law of increasing and decreasing economic growth for China</a:t>
            </a:r>
            <a:endParaRPr lang="en-GB" sz="3800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15405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In the early stages of development, low growth percentages are the norm, because the implementation of new laws and reforms needs considerable time to take effect.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After a while, when new  policy begins to take effect, growth margins increase.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Finally, when desired goals are achieved the growth decreases.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From </a:t>
            </a:r>
            <a:r>
              <a:rPr lang="en-GB" dirty="0">
                <a:solidFill>
                  <a:srgbClr val="107E2D"/>
                </a:solidFill>
              </a:rPr>
              <a:t>1979 to 2013 average Chinese growth rates of GDP were 9.5% per year. </a:t>
            </a:r>
            <a:endParaRPr lang="en-GB" dirty="0" smtClean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After 2010 the </a:t>
            </a:r>
            <a:r>
              <a:rPr lang="en-GB" dirty="0">
                <a:solidFill>
                  <a:srgbClr val="107E2D"/>
                </a:solidFill>
              </a:rPr>
              <a:t>trend continued downwards to 7.1% in 2015.</a:t>
            </a: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351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Six factors influencing GDP in China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Workers’ migration to the cities from the country</a:t>
            </a:r>
            <a:r>
              <a:rPr lang="en-GB" i="1" dirty="0" smtClean="0">
                <a:solidFill>
                  <a:srgbClr val="107E2D"/>
                </a:solidFill>
              </a:rPr>
              <a:t>;</a:t>
            </a:r>
          </a:p>
          <a:p>
            <a:r>
              <a:rPr lang="en-GB" i="1" dirty="0" smtClean="0">
                <a:solidFill>
                  <a:srgbClr val="107E2D"/>
                </a:solidFill>
              </a:rPr>
              <a:t>High level of foreign investment</a:t>
            </a:r>
            <a:r>
              <a:rPr lang="en-GB" dirty="0" smtClean="0">
                <a:solidFill>
                  <a:srgbClr val="107E2D"/>
                </a:solidFill>
              </a:rPr>
              <a:t>;</a:t>
            </a:r>
            <a:endParaRPr lang="en-GB" i="1" dirty="0" smtClean="0">
              <a:solidFill>
                <a:srgbClr val="107E2D"/>
              </a:solidFill>
            </a:endParaRPr>
          </a:p>
          <a:p>
            <a:r>
              <a:rPr lang="en-GB" i="1" dirty="0" smtClean="0">
                <a:solidFill>
                  <a:srgbClr val="107E2D"/>
                </a:solidFill>
              </a:rPr>
              <a:t>Educational skills (</a:t>
            </a:r>
            <a:r>
              <a:rPr lang="en-GB" dirty="0" smtClean="0">
                <a:solidFill>
                  <a:srgbClr val="107E2D"/>
                </a:solidFill>
              </a:rPr>
              <a:t>since 1999, the number of students completing Masters Degrees has increased yearly by 30%);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China’s membership of the WTO led to relaxed restrictions on imports and exports </a:t>
            </a:r>
            <a:endParaRPr lang="en-GB" dirty="0">
              <a:solidFill>
                <a:srgbClr val="107E2D"/>
              </a:solidFill>
            </a:endParaRPr>
          </a:p>
          <a:p>
            <a:r>
              <a:rPr lang="en-GB" i="1" dirty="0" smtClean="0">
                <a:solidFill>
                  <a:srgbClr val="107E2D"/>
                </a:solidFill>
              </a:rPr>
              <a:t>China’s monetary policy </a:t>
            </a:r>
            <a:r>
              <a:rPr lang="en-GB" dirty="0" smtClean="0">
                <a:solidFill>
                  <a:srgbClr val="107E2D"/>
                </a:solidFill>
              </a:rPr>
              <a:t>increased the  competitiveness of Chinese exports. (By 2015 the yuan was the world’s second most overvalued currency after the US dollar.)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Production of Chinese raw materials </a:t>
            </a:r>
            <a:r>
              <a:rPr lang="en-GB" i="1" dirty="0" smtClean="0">
                <a:solidFill>
                  <a:srgbClr val="107E2D"/>
                </a:solidFill>
              </a:rPr>
              <a:t>(use of resources).</a:t>
            </a:r>
            <a:endParaRPr lang="en-GB" dirty="0" smtClean="0">
              <a:solidFill>
                <a:srgbClr val="107E2D"/>
              </a:solidFill>
            </a:endParaRPr>
          </a:p>
          <a:p>
            <a:pPr>
              <a:buNone/>
            </a:pPr>
            <a:endParaRPr lang="en-GB" i="1" dirty="0" smtClean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Future growth in China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Despite positive ﬁgures, many economists feel that China is headed for a decrease in growth in the coming years which correlates with the law of diminishing returns.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Expectations for the future are a 5%–7%  yearly  rise, which is still more than the 1%–2% growth ﬁgures predicted for the West.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1598</Words>
  <Application>Microsoft Office PowerPoint</Application>
  <PresentationFormat>Diavoorstelling (4:3)</PresentationFormat>
  <Paragraphs>346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6" baseType="lpstr">
      <vt:lpstr>Arial</vt:lpstr>
      <vt:lpstr>Calibri</vt:lpstr>
      <vt:lpstr>Franklin Gothic Demi</vt:lpstr>
      <vt:lpstr>Franklin Gothic Demi Cond</vt:lpstr>
      <vt:lpstr>Times New Roman</vt:lpstr>
      <vt:lpstr>Office Theme</vt:lpstr>
      <vt:lpstr>PowerPoint-presentatie</vt:lpstr>
      <vt:lpstr>CHAPTER 1</vt:lpstr>
      <vt:lpstr>Learning objectives</vt:lpstr>
      <vt:lpstr>Growth indicators</vt:lpstr>
      <vt:lpstr>GDP and population 1900-2005</vt:lpstr>
      <vt:lpstr>Growth in China </vt:lpstr>
      <vt:lpstr>Law of increasing and decreasing economic growth for China</vt:lpstr>
      <vt:lpstr>Six factors influencing GDP in China</vt:lpstr>
      <vt:lpstr>Future growth in China</vt:lpstr>
      <vt:lpstr>Distribution of welfare</vt:lpstr>
      <vt:lpstr>Gini coefficient (1)</vt:lpstr>
      <vt:lpstr>Gini coefficient (2) </vt:lpstr>
      <vt:lpstr>Palma ratio</vt:lpstr>
      <vt:lpstr>Trends in well-being</vt:lpstr>
      <vt:lpstr>Milestones Recognition Sustainability</vt:lpstr>
      <vt:lpstr>Sustainable development (SD)</vt:lpstr>
      <vt:lpstr>Videos for students/lectures (informative)</vt:lpstr>
      <vt:lpstr>Videos for students/lectures (politically engaged)</vt:lpstr>
      <vt:lpstr>Educational images</vt:lpstr>
      <vt:lpstr>Information Educational Resources</vt:lpstr>
    </vt:vector>
  </TitlesOfParts>
  <Company>Macmillan Publishing Ltd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Rutter, Holly</dc:creator>
  <cp:lastModifiedBy>Martin</cp:lastModifiedBy>
  <cp:revision>107</cp:revision>
  <dcterms:created xsi:type="dcterms:W3CDTF">2016-01-28T10:17:53Z</dcterms:created>
  <dcterms:modified xsi:type="dcterms:W3CDTF">2016-07-14T17:15:52Z</dcterms:modified>
</cp:coreProperties>
</file>