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notesSlides/notesSlide1.xml" ContentType="application/vnd.openxmlformats-officedocument.presentationml.notesSlide+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328" r:id="rId2"/>
    <p:sldId id="258" r:id="rId3"/>
    <p:sldId id="261" r:id="rId4"/>
    <p:sldId id="262" r:id="rId5"/>
    <p:sldId id="323" r:id="rId6"/>
    <p:sldId id="263" r:id="rId7"/>
    <p:sldId id="314" r:id="rId8"/>
    <p:sldId id="315" r:id="rId9"/>
    <p:sldId id="296" r:id="rId10"/>
    <p:sldId id="319" r:id="rId11"/>
    <p:sldId id="322" r:id="rId12"/>
    <p:sldId id="316" r:id="rId13"/>
    <p:sldId id="317" r:id="rId14"/>
    <p:sldId id="320" r:id="rId15"/>
    <p:sldId id="297" r:id="rId16"/>
    <p:sldId id="321" r:id="rId17"/>
    <p:sldId id="264" r:id="rId18"/>
    <p:sldId id="278" r:id="rId19"/>
    <p:sldId id="291" r:id="rId20"/>
    <p:sldId id="286" r:id="rId21"/>
    <p:sldId id="325" r:id="rId22"/>
    <p:sldId id="326" r:id="rId23"/>
    <p:sldId id="312" r:id="rId24"/>
    <p:sldId id="265" r:id="rId25"/>
    <p:sldId id="273" r:id="rId26"/>
    <p:sldId id="274" r:id="rId27"/>
    <p:sldId id="298" r:id="rId28"/>
    <p:sldId id="305" r:id="rId29"/>
    <p:sldId id="299" r:id="rId30"/>
    <p:sldId id="327"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5728"/>
    <a:srgbClr val="006600"/>
    <a:srgbClr val="107E2D"/>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6247" autoAdjust="0"/>
  </p:normalViewPr>
  <p:slideViewPr>
    <p:cSldViewPr>
      <p:cViewPr varScale="1">
        <p:scale>
          <a:sx n="65" d="100"/>
          <a:sy n="65" d="100"/>
        </p:scale>
        <p:origin x="-618" y="-102"/>
      </p:cViewPr>
      <p:guideLst>
        <p:guide orient="horz" pos="2160"/>
        <p:guide pos="2880"/>
      </p:guideLst>
    </p:cSldViewPr>
  </p:slideViewPr>
  <p:notesTextViewPr>
    <p:cViewPr>
      <p:scale>
        <a:sx n="1" d="1"/>
        <a:sy n="1" d="1"/>
      </p:scale>
      <p:origin x="0" y="0"/>
    </p:cViewPr>
  </p:notesTextViewPr>
  <p:sorterViewPr>
    <p:cViewPr>
      <p:scale>
        <a:sx n="140" d="100"/>
        <a:sy n="14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I:\Documenten\Mijn%20werkdocumenten\boek-2\h1%20markteconomie\0001%20figuur%201.7.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Martin\Dropbox\Documenten\Mijn%20werkdocumenten\00%20Boek%20engels%20Education%20Material%20and%20Marketing\00%20presentations\figures%20to%20do%20for%20presentations\Figure%203.x.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'groeikenmerken markteconomie'!$E$2</c:f>
              <c:strCache>
                <c:ptCount val="1"/>
                <c:pt idx="0">
                  <c:v>Gross Domestic Product -GDP</c:v>
                </c:pt>
              </c:strCache>
            </c:strRef>
          </c:tx>
          <c:marker>
            <c:symbol val="none"/>
          </c:marker>
          <c:cat>
            <c:numRef>
              <c:f>'groeikenmerken markteconomie'!$D$3:$D$149</c:f>
              <c:numCache>
                <c:formatCode>General</c:formatCode>
                <c:ptCount val="147"/>
              </c:numCache>
            </c:numRef>
          </c:cat>
          <c:val>
            <c:numRef>
              <c:f>'groeikenmerken markteconomie'!$E$3:$E$149</c:f>
              <c:numCache>
                <c:formatCode>General</c:formatCode>
                <c:ptCount val="147"/>
                <c:pt idx="0">
                  <c:v>100</c:v>
                </c:pt>
                <c:pt idx="1">
                  <c:v>103</c:v>
                </c:pt>
                <c:pt idx="2">
                  <c:v>106.09</c:v>
                </c:pt>
                <c:pt idx="3">
                  <c:v>110.97014000000001</c:v>
                </c:pt>
                <c:pt idx="4">
                  <c:v>117.62834839999985</c:v>
                </c:pt>
                <c:pt idx="5">
                  <c:v>127.03861627200003</c:v>
                </c:pt>
                <c:pt idx="6">
                  <c:v>134.66093324832005</c:v>
                </c:pt>
                <c:pt idx="7">
                  <c:v>140.85533617774291</c:v>
                </c:pt>
                <c:pt idx="8">
                  <c:v>145.08099626307506</c:v>
                </c:pt>
                <c:pt idx="9">
                  <c:v>147.98261618833678</c:v>
                </c:pt>
                <c:pt idx="10">
                  <c:v>149.75840758259687</c:v>
                </c:pt>
                <c:pt idx="11">
                  <c:v>150.65695802809219</c:v>
                </c:pt>
                <c:pt idx="12">
                  <c:v>150.95827194414838</c:v>
                </c:pt>
                <c:pt idx="13">
                  <c:v>150.95827194414838</c:v>
                </c:pt>
                <c:pt idx="14">
                  <c:v>150.65635540026008</c:v>
                </c:pt>
                <c:pt idx="15">
                  <c:v>149.75241726785853</c:v>
                </c:pt>
                <c:pt idx="16">
                  <c:v>147.95538826064424</c:v>
                </c:pt>
                <c:pt idx="17">
                  <c:v>144.99628049543151</c:v>
                </c:pt>
                <c:pt idx="18">
                  <c:v>140.64639208056838</c:v>
                </c:pt>
                <c:pt idx="19">
                  <c:v>134.17665804486199</c:v>
                </c:pt>
                <c:pt idx="20">
                  <c:v>126.12605856217047</c:v>
                </c:pt>
                <c:pt idx="21">
                  <c:v>120.32425986831078</c:v>
                </c:pt>
                <c:pt idx="22">
                  <c:v>116.71453207226135</c:v>
                </c:pt>
                <c:pt idx="23">
                  <c:v>114.38024143081613</c:v>
                </c:pt>
                <c:pt idx="24">
                  <c:v>113.00767853364626</c:v>
                </c:pt>
                <c:pt idx="25">
                  <c:v>112.32963246244435</c:v>
                </c:pt>
                <c:pt idx="26">
                  <c:v>112.10497319751948</c:v>
                </c:pt>
                <c:pt idx="27">
                  <c:v>112.10497319751948</c:v>
                </c:pt>
                <c:pt idx="28">
                  <c:v>112.32918314391458</c:v>
                </c:pt>
                <c:pt idx="29">
                  <c:v>113.00315824277808</c:v>
                </c:pt>
                <c:pt idx="30">
                  <c:v>114.35919614169136</c:v>
                </c:pt>
                <c:pt idx="31">
                  <c:v>116.64638006452525</c:v>
                </c:pt>
                <c:pt idx="32">
                  <c:v>120.14577146646089</c:v>
                </c:pt>
                <c:pt idx="33">
                  <c:v>125.67247695391812</c:v>
                </c:pt>
                <c:pt idx="34">
                  <c:v>133.21282557115316</c:v>
                </c:pt>
                <c:pt idx="35">
                  <c:v>143.86985161684538</c:v>
                </c:pt>
                <c:pt idx="36">
                  <c:v>152.50204271385635</c:v>
                </c:pt>
                <c:pt idx="37">
                  <c:v>159.51713667869402</c:v>
                </c:pt>
                <c:pt idx="38">
                  <c:v>164.30265077905455</c:v>
                </c:pt>
                <c:pt idx="39">
                  <c:v>167.58870379463568</c:v>
                </c:pt>
                <c:pt idx="40">
                  <c:v>169.59976824017113</c:v>
                </c:pt>
                <c:pt idx="41">
                  <c:v>170.61736684961241</c:v>
                </c:pt>
                <c:pt idx="42">
                  <c:v>170.95860158331161</c:v>
                </c:pt>
                <c:pt idx="43">
                  <c:v>170.95860158331161</c:v>
                </c:pt>
                <c:pt idx="44">
                  <c:v>170.61668438014476</c:v>
                </c:pt>
                <c:pt idx="45">
                  <c:v>169.59298427386398</c:v>
                </c:pt>
                <c:pt idx="46">
                  <c:v>167.55786846257769</c:v>
                </c:pt>
                <c:pt idx="47">
                  <c:v>164.20671109332599</c:v>
                </c:pt>
                <c:pt idx="48">
                  <c:v>159.2805097605262</c:v>
                </c:pt>
                <c:pt idx="49">
                  <c:v>151.95360631154213</c:v>
                </c:pt>
                <c:pt idx="50">
                  <c:v>142.83638993284961</c:v>
                </c:pt>
                <c:pt idx="51">
                  <c:v>136.26591599593834</c:v>
                </c:pt>
                <c:pt idx="52">
                  <c:v>132.17793851606041</c:v>
                </c:pt>
                <c:pt idx="53">
                  <c:v>129.53437974573924</c:v>
                </c:pt>
                <c:pt idx="54">
                  <c:v>127.97996718879023</c:v>
                </c:pt>
                <c:pt idx="55">
                  <c:v>127.21208738565748</c:v>
                </c:pt>
                <c:pt idx="56">
                  <c:v>126.95766321088622</c:v>
                </c:pt>
                <c:pt idx="57">
                  <c:v>126.95766321088622</c:v>
                </c:pt>
                <c:pt idx="58">
                  <c:v>127.21157853730794</c:v>
                </c:pt>
                <c:pt idx="59">
                  <c:v>127.97484800853169</c:v>
                </c:pt>
                <c:pt idx="60">
                  <c:v>129.51054618463431</c:v>
                </c:pt>
                <c:pt idx="61">
                  <c:v>132.10075710832675</c:v>
                </c:pt>
                <c:pt idx="62">
                  <c:v>136.0637798215765</c:v>
                </c:pt>
                <c:pt idx="63">
                  <c:v>142.3227136933692</c:v>
                </c:pt>
                <c:pt idx="64">
                  <c:v>150.86207651497151</c:v>
                </c:pt>
                <c:pt idx="65">
                  <c:v>162.93104263616908</c:v>
                </c:pt>
                <c:pt idx="66">
                  <c:v>172.70690519433907</c:v>
                </c:pt>
                <c:pt idx="67">
                  <c:v>180.65142283327884</c:v>
                </c:pt>
                <c:pt idx="68">
                  <c:v>186.07096551827718</c:v>
                </c:pt>
                <c:pt idx="69">
                  <c:v>189.79238482864275</c:v>
                </c:pt>
                <c:pt idx="70">
                  <c:v>192.06989344658638</c:v>
                </c:pt>
                <c:pt idx="71">
                  <c:v>193.22231280726618</c:v>
                </c:pt>
                <c:pt idx="72">
                  <c:v>193.60875743288051</c:v>
                </c:pt>
                <c:pt idx="73">
                  <c:v>193.60875743288051</c:v>
                </c:pt>
                <c:pt idx="74">
                  <c:v>193.22153991801488</c:v>
                </c:pt>
                <c:pt idx="75">
                  <c:v>192.06221067850666</c:v>
                </c:pt>
                <c:pt idx="76">
                  <c:v>189.75746415036457</c:v>
                </c:pt>
                <c:pt idx="77">
                  <c:v>185.96231486735726</c:v>
                </c:pt>
                <c:pt idx="78">
                  <c:v>180.38344542133657</c:v>
                </c:pt>
                <c:pt idx="79">
                  <c:v>172.08580693195506</c:v>
                </c:pt>
                <c:pt idx="80">
                  <c:v>161.76065851603775</c:v>
                </c:pt>
                <c:pt idx="81">
                  <c:v>154.31966822429982</c:v>
                </c:pt>
                <c:pt idx="82">
                  <c:v>149.69007817757102</c:v>
                </c:pt>
                <c:pt idx="83">
                  <c:v>146.69627661401961</c:v>
                </c:pt>
                <c:pt idx="84">
                  <c:v>144.93592129465122</c:v>
                </c:pt>
                <c:pt idx="85">
                  <c:v>144.06630576688335</c:v>
                </c:pt>
                <c:pt idx="86">
                  <c:v>143.77817315534958</c:v>
                </c:pt>
                <c:pt idx="87">
                  <c:v>143.77817315534958</c:v>
                </c:pt>
                <c:pt idx="88">
                  <c:v>144.0657295016604</c:v>
                </c:pt>
                <c:pt idx="89">
                  <c:v>144.93012387867051</c:v>
                </c:pt>
                <c:pt idx="90">
                  <c:v>146.66928536521442</c:v>
                </c:pt>
                <c:pt idx="91">
                  <c:v>149.60267107251872</c:v>
                </c:pt>
                <c:pt idx="92">
                  <c:v>154.09075120469419</c:v>
                </c:pt>
                <c:pt idx="93">
                  <c:v>161.17892576011008</c:v>
                </c:pt>
                <c:pt idx="94">
                  <c:v>170.84966130571678</c:v>
                </c:pt>
                <c:pt idx="95">
                  <c:v>184.51763421017418</c:v>
                </c:pt>
                <c:pt idx="96">
                  <c:v>195.58869226278466</c:v>
                </c:pt>
                <c:pt idx="97">
                  <c:v>204.58577210687255</c:v>
                </c:pt>
                <c:pt idx="98">
                  <c:v>210.7233452700788</c:v>
                </c:pt>
                <c:pt idx="99">
                  <c:v>214.93781217548064</c:v>
                </c:pt>
                <c:pt idx="100">
                  <c:v>217.5170659215861</c:v>
                </c:pt>
                <c:pt idx="101">
                  <c:v>218.82216831711611</c:v>
                </c:pt>
                <c:pt idx="102">
                  <c:v>219.25981265374998</c:v>
                </c:pt>
                <c:pt idx="103">
                  <c:v>219.25981265374998</c:v>
                </c:pt>
                <c:pt idx="104">
                  <c:v>218.82129302844257</c:v>
                </c:pt>
                <c:pt idx="105">
                  <c:v>217.50836527027192</c:v>
                </c:pt>
                <c:pt idx="106">
                  <c:v>214.89826488702883</c:v>
                </c:pt>
                <c:pt idx="107">
                  <c:v>210.60029958928808</c:v>
                </c:pt>
                <c:pt idx="108">
                  <c:v>204.28229060160947</c:v>
                </c:pt>
                <c:pt idx="109">
                  <c:v>194.88530523393541</c:v>
                </c:pt>
                <c:pt idx="110">
                  <c:v>183.19218691989943</c:v>
                </c:pt>
                <c:pt idx="111">
                  <c:v>174.76534632158405</c:v>
                </c:pt>
                <c:pt idx="112">
                  <c:v>169.52238593193641</c:v>
                </c:pt>
                <c:pt idx="113">
                  <c:v>166.13193821329764</c:v>
                </c:pt>
                <c:pt idx="114">
                  <c:v>164.13835495473808</c:v>
                </c:pt>
                <c:pt idx="115">
                  <c:v>163.15352482500958</c:v>
                </c:pt>
                <c:pt idx="116">
                  <c:v>162.82721777535977</c:v>
                </c:pt>
                <c:pt idx="117">
                  <c:v>162.82721777535977</c:v>
                </c:pt>
                <c:pt idx="118">
                  <c:v>163.15287221091037</c:v>
                </c:pt>
                <c:pt idx="119">
                  <c:v>164.13178944417578</c:v>
                </c:pt>
                <c:pt idx="120">
                  <c:v>166.10137091750607</c:v>
                </c:pt>
                <c:pt idx="121">
                  <c:v>169.42339833585606</c:v>
                </c:pt>
                <c:pt idx="122">
                  <c:v>174.50610028593181</c:v>
                </c:pt>
                <c:pt idx="123">
                  <c:v>182.53338089908462</c:v>
                </c:pt>
                <c:pt idx="124">
                  <c:v>193.48538375302985</c:v>
                </c:pt>
                <c:pt idx="125">
                  <c:v>208.96421445327209</c:v>
                </c:pt>
                <c:pt idx="126">
                  <c:v>221.50206732046843</c:v>
                </c:pt>
                <c:pt idx="127">
                  <c:v>231.69116241721014</c:v>
                </c:pt>
                <c:pt idx="128">
                  <c:v>238.6418972897263</c:v>
                </c:pt>
                <c:pt idx="129">
                  <c:v>243.41473523552068</c:v>
                </c:pt>
                <c:pt idx="130">
                  <c:v>246.33571205834699</c:v>
                </c:pt>
                <c:pt idx="131">
                  <c:v>247.81372633069731</c:v>
                </c:pt>
                <c:pt idx="132">
                  <c:v>248.30935378335835</c:v>
                </c:pt>
                <c:pt idx="133">
                  <c:v>248.30935378335835</c:v>
                </c:pt>
                <c:pt idx="134">
                  <c:v>247.81273507579184</c:v>
                </c:pt>
                <c:pt idx="135">
                  <c:v>246.32585866533708</c:v>
                </c:pt>
                <c:pt idx="136">
                  <c:v>243.36994836135304</c:v>
                </c:pt>
                <c:pt idx="137">
                  <c:v>238.50254939412596</c:v>
                </c:pt>
                <c:pt idx="138">
                  <c:v>231.34747291230221</c:v>
                </c:pt>
                <c:pt idx="139">
                  <c:v>220.70548915833626</c:v>
                </c:pt>
                <c:pt idx="140">
                  <c:v>207.46315980883608</c:v>
                </c:pt>
                <c:pt idx="141">
                  <c:v>197.91985445762961</c:v>
                </c:pt>
                <c:pt idx="142">
                  <c:v>191.98225882390085</c:v>
                </c:pt>
                <c:pt idx="143">
                  <c:v>188.14261364742268</c:v>
                </c:pt>
                <c:pt idx="144">
                  <c:v>185.88490228365364</c:v>
                </c:pt>
                <c:pt idx="145">
                  <c:v>184.7695928699514</c:v>
                </c:pt>
                <c:pt idx="146">
                  <c:v>184.40005368421163</c:v>
                </c:pt>
              </c:numCache>
            </c:numRef>
          </c:val>
          <c:smooth val="0"/>
        </c:ser>
        <c:dLbls>
          <c:showLegendKey val="0"/>
          <c:showVal val="0"/>
          <c:showCatName val="0"/>
          <c:showSerName val="0"/>
          <c:showPercent val="0"/>
          <c:showBubbleSize val="0"/>
        </c:dLbls>
        <c:marker val="1"/>
        <c:smooth val="0"/>
        <c:axId val="186520704"/>
        <c:axId val="186522624"/>
      </c:lineChart>
      <c:catAx>
        <c:axId val="186520704"/>
        <c:scaling>
          <c:orientation val="minMax"/>
        </c:scaling>
        <c:delete val="0"/>
        <c:axPos val="b"/>
        <c:title>
          <c:tx>
            <c:rich>
              <a:bodyPr/>
              <a:lstStyle/>
              <a:p>
                <a:pPr>
                  <a:defRPr/>
                </a:pPr>
                <a:r>
                  <a:rPr lang="en-US" sz="1600"/>
                  <a:t>Years</a:t>
                </a:r>
              </a:p>
            </c:rich>
          </c:tx>
          <c:layout>
            <c:manualLayout>
              <c:xMode val="edge"/>
              <c:yMode val="edge"/>
              <c:x val="0.67539244326645953"/>
              <c:y val="0.91225383459712561"/>
            </c:manualLayout>
          </c:layout>
          <c:overlay val="0"/>
        </c:title>
        <c:numFmt formatCode="General" sourceLinked="1"/>
        <c:majorTickMark val="out"/>
        <c:minorTickMark val="none"/>
        <c:tickLblPos val="nextTo"/>
        <c:crossAx val="186522624"/>
        <c:crosses val="autoZero"/>
        <c:auto val="1"/>
        <c:lblAlgn val="ctr"/>
        <c:lblOffset val="100"/>
        <c:noMultiLvlLbl val="0"/>
      </c:catAx>
      <c:valAx>
        <c:axId val="186522624"/>
        <c:scaling>
          <c:orientation val="minMax"/>
          <c:max val="300"/>
        </c:scaling>
        <c:delete val="0"/>
        <c:axPos val="l"/>
        <c:majorGridlines/>
        <c:title>
          <c:tx>
            <c:rich>
              <a:bodyPr rot="0" vert="horz"/>
              <a:lstStyle/>
              <a:p>
                <a:pPr>
                  <a:defRPr sz="1600"/>
                </a:pPr>
                <a:r>
                  <a:rPr lang="en-US" sz="1600"/>
                  <a:t>GDP</a:t>
                </a:r>
              </a:p>
            </c:rich>
          </c:tx>
          <c:layout>
            <c:manualLayout>
              <c:xMode val="edge"/>
              <c:yMode val="edge"/>
              <c:x val="8.1900081900081953E-3"/>
              <c:y val="0.12528407762064872"/>
            </c:manualLayout>
          </c:layout>
          <c:overlay val="0"/>
        </c:title>
        <c:numFmt formatCode="General" sourceLinked="1"/>
        <c:majorTickMark val="out"/>
        <c:minorTickMark val="none"/>
        <c:tickLblPos val="none"/>
        <c:crossAx val="186520704"/>
        <c:crosses val="autoZero"/>
        <c:crossBetween val="between"/>
        <c:majorUnit val="50"/>
      </c:valAx>
    </c:plotArea>
    <c:legend>
      <c:legendPos val="r"/>
      <c:overlay val="0"/>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1"/>
    <c:plotArea>
      <c:layout/>
      <c:lineChart>
        <c:grouping val="standard"/>
        <c:varyColors val="0"/>
        <c:ser>
          <c:idx val="0"/>
          <c:order val="0"/>
          <c:tx>
            <c:strRef>
              <c:f>'groei reel bnp'!$H$1</c:f>
              <c:strCache>
                <c:ptCount val="1"/>
                <c:pt idx="0">
                  <c:v>Nominal per barrel in $</c:v>
                </c:pt>
              </c:strCache>
            </c:strRef>
          </c:tx>
          <c:marker>
            <c:symbol val="none"/>
          </c:marker>
          <c:dLbls>
            <c:dLbl>
              <c:idx val="42"/>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numRef>
              <c:f>'groei reel bnp'!$G$2:$G$31</c:f>
              <c:numCache>
                <c:formatCode>General</c:formatCode>
                <c:ptCount val="30"/>
                <c:pt idx="0">
                  <c:v>1960</c:v>
                </c:pt>
                <c:pt idx="1">
                  <c:v>1962</c:v>
                </c:pt>
                <c:pt idx="2">
                  <c:v>1964</c:v>
                </c:pt>
                <c:pt idx="3">
                  <c:v>1966</c:v>
                </c:pt>
                <c:pt idx="4">
                  <c:v>1968</c:v>
                </c:pt>
                <c:pt idx="5">
                  <c:v>1970</c:v>
                </c:pt>
                <c:pt idx="6">
                  <c:v>1972</c:v>
                </c:pt>
                <c:pt idx="7">
                  <c:v>1974</c:v>
                </c:pt>
                <c:pt idx="8">
                  <c:v>1976</c:v>
                </c:pt>
                <c:pt idx="9">
                  <c:v>1978</c:v>
                </c:pt>
                <c:pt idx="10">
                  <c:v>1980</c:v>
                </c:pt>
                <c:pt idx="11">
                  <c:v>1982</c:v>
                </c:pt>
                <c:pt idx="12">
                  <c:v>1984</c:v>
                </c:pt>
                <c:pt idx="13">
                  <c:v>1986</c:v>
                </c:pt>
                <c:pt idx="14">
                  <c:v>1988</c:v>
                </c:pt>
                <c:pt idx="15">
                  <c:v>1990</c:v>
                </c:pt>
                <c:pt idx="16">
                  <c:v>1992</c:v>
                </c:pt>
                <c:pt idx="17">
                  <c:v>1994</c:v>
                </c:pt>
                <c:pt idx="18">
                  <c:v>1996</c:v>
                </c:pt>
                <c:pt idx="19">
                  <c:v>1998</c:v>
                </c:pt>
                <c:pt idx="20">
                  <c:v>2000</c:v>
                </c:pt>
                <c:pt idx="21">
                  <c:v>2002</c:v>
                </c:pt>
                <c:pt idx="22">
                  <c:v>2004</c:v>
                </c:pt>
                <c:pt idx="23">
                  <c:v>2006</c:v>
                </c:pt>
                <c:pt idx="24">
                  <c:v>2008</c:v>
                </c:pt>
                <c:pt idx="25">
                  <c:v>2010</c:v>
                </c:pt>
                <c:pt idx="26">
                  <c:v>2012</c:v>
                </c:pt>
                <c:pt idx="27">
                  <c:v>2014</c:v>
                </c:pt>
                <c:pt idx="28">
                  <c:v>2015</c:v>
                </c:pt>
              </c:numCache>
            </c:numRef>
          </c:cat>
          <c:val>
            <c:numRef>
              <c:f>'groei reel bnp'!$H$2:$H$31</c:f>
              <c:numCache>
                <c:formatCode>0</c:formatCode>
                <c:ptCount val="30"/>
                <c:pt idx="0">
                  <c:v>2.9699999999999993</c:v>
                </c:pt>
                <c:pt idx="1">
                  <c:v>2.9699999999999993</c:v>
                </c:pt>
                <c:pt idx="2">
                  <c:v>2.9450000000000007</c:v>
                </c:pt>
                <c:pt idx="3">
                  <c:v>2.9366666666666643</c:v>
                </c:pt>
                <c:pt idx="4">
                  <c:v>3.07</c:v>
                </c:pt>
                <c:pt idx="5">
                  <c:v>3.3508333333333327</c:v>
                </c:pt>
                <c:pt idx="6">
                  <c:v>3.5600000000000005</c:v>
                </c:pt>
                <c:pt idx="7">
                  <c:v>10.372500000000008</c:v>
                </c:pt>
                <c:pt idx="8">
                  <c:v>12.645000000000001</c:v>
                </c:pt>
                <c:pt idx="9">
                  <c:v>14.850000000000003</c:v>
                </c:pt>
                <c:pt idx="10">
                  <c:v>37.375</c:v>
                </c:pt>
                <c:pt idx="11">
                  <c:v>33.635833333333331</c:v>
                </c:pt>
                <c:pt idx="12">
                  <c:v>29.276666666666667</c:v>
                </c:pt>
                <c:pt idx="13">
                  <c:v>15.040833333333333</c:v>
                </c:pt>
                <c:pt idx="14">
                  <c:v>15.961666666666675</c:v>
                </c:pt>
                <c:pt idx="15">
                  <c:v>24.493333333333304</c:v>
                </c:pt>
                <c:pt idx="16">
                  <c:v>20.562499999999986</c:v>
                </c:pt>
                <c:pt idx="17">
                  <c:v>17.185833333333306</c:v>
                </c:pt>
                <c:pt idx="18">
                  <c:v>22.15416666666669</c:v>
                </c:pt>
                <c:pt idx="19">
                  <c:v>14.38833333333333</c:v>
                </c:pt>
                <c:pt idx="20">
                  <c:v>30.298333333333296</c:v>
                </c:pt>
                <c:pt idx="21">
                  <c:v>26.0975</c:v>
                </c:pt>
                <c:pt idx="22">
                  <c:v>41.438333333333333</c:v>
                </c:pt>
                <c:pt idx="23">
                  <c:v>66.103333333333254</c:v>
                </c:pt>
                <c:pt idx="24">
                  <c:v>99.567500000000024</c:v>
                </c:pt>
                <c:pt idx="25">
                  <c:v>79.427499999999995</c:v>
                </c:pt>
                <c:pt idx="26">
                  <c:v>94.122499999999988</c:v>
                </c:pt>
                <c:pt idx="27">
                  <c:v>91.56</c:v>
                </c:pt>
                <c:pt idx="28">
                  <c:v>48.716666666666612</c:v>
                </c:pt>
              </c:numCache>
            </c:numRef>
          </c:val>
          <c:smooth val="0"/>
        </c:ser>
        <c:ser>
          <c:idx val="1"/>
          <c:order val="1"/>
          <c:tx>
            <c:strRef>
              <c:f>'groei reel bnp'!$I$1</c:f>
              <c:strCache>
                <c:ptCount val="1"/>
                <c:pt idx="0">
                  <c:v>Adjusted for inflation in $ (nominal 2015)</c:v>
                </c:pt>
              </c:strCache>
            </c:strRef>
          </c:tx>
          <c:marker>
            <c:symbol val="none"/>
          </c:marker>
          <c:dLbls>
            <c:dLbl>
              <c:idx val="42"/>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numRef>
              <c:f>'groei reel bnp'!$G$2:$G$31</c:f>
              <c:numCache>
                <c:formatCode>General</c:formatCode>
                <c:ptCount val="30"/>
                <c:pt idx="0">
                  <c:v>1960</c:v>
                </c:pt>
                <c:pt idx="1">
                  <c:v>1962</c:v>
                </c:pt>
                <c:pt idx="2">
                  <c:v>1964</c:v>
                </c:pt>
                <c:pt idx="3">
                  <c:v>1966</c:v>
                </c:pt>
                <c:pt idx="4">
                  <c:v>1968</c:v>
                </c:pt>
                <c:pt idx="5">
                  <c:v>1970</c:v>
                </c:pt>
                <c:pt idx="6">
                  <c:v>1972</c:v>
                </c:pt>
                <c:pt idx="7">
                  <c:v>1974</c:v>
                </c:pt>
                <c:pt idx="8">
                  <c:v>1976</c:v>
                </c:pt>
                <c:pt idx="9">
                  <c:v>1978</c:v>
                </c:pt>
                <c:pt idx="10">
                  <c:v>1980</c:v>
                </c:pt>
                <c:pt idx="11">
                  <c:v>1982</c:v>
                </c:pt>
                <c:pt idx="12">
                  <c:v>1984</c:v>
                </c:pt>
                <c:pt idx="13">
                  <c:v>1986</c:v>
                </c:pt>
                <c:pt idx="14">
                  <c:v>1988</c:v>
                </c:pt>
                <c:pt idx="15">
                  <c:v>1990</c:v>
                </c:pt>
                <c:pt idx="16">
                  <c:v>1992</c:v>
                </c:pt>
                <c:pt idx="17">
                  <c:v>1994</c:v>
                </c:pt>
                <c:pt idx="18">
                  <c:v>1996</c:v>
                </c:pt>
                <c:pt idx="19">
                  <c:v>1998</c:v>
                </c:pt>
                <c:pt idx="20">
                  <c:v>2000</c:v>
                </c:pt>
                <c:pt idx="21">
                  <c:v>2002</c:v>
                </c:pt>
                <c:pt idx="22">
                  <c:v>2004</c:v>
                </c:pt>
                <c:pt idx="23">
                  <c:v>2006</c:v>
                </c:pt>
                <c:pt idx="24">
                  <c:v>2008</c:v>
                </c:pt>
                <c:pt idx="25">
                  <c:v>2010</c:v>
                </c:pt>
                <c:pt idx="26">
                  <c:v>2012</c:v>
                </c:pt>
                <c:pt idx="27">
                  <c:v>2014</c:v>
                </c:pt>
                <c:pt idx="28">
                  <c:v>2015</c:v>
                </c:pt>
              </c:numCache>
            </c:numRef>
          </c:cat>
          <c:val>
            <c:numRef>
              <c:f>'groei reel bnp'!$I$2:$I$31</c:f>
              <c:numCache>
                <c:formatCode>0</c:formatCode>
                <c:ptCount val="30"/>
                <c:pt idx="0">
                  <c:v>23.750833333333311</c:v>
                </c:pt>
                <c:pt idx="1">
                  <c:v>23.223333333333315</c:v>
                </c:pt>
                <c:pt idx="2">
                  <c:v>22.462499999999981</c:v>
                </c:pt>
                <c:pt idx="3">
                  <c:v>21.399166666666673</c:v>
                </c:pt>
                <c:pt idx="4">
                  <c:v>20.88083333333331</c:v>
                </c:pt>
                <c:pt idx="5">
                  <c:v>20.4175</c:v>
                </c:pt>
                <c:pt idx="6">
                  <c:v>20.139166666666686</c:v>
                </c:pt>
                <c:pt idx="7">
                  <c:v>49.758333333333333</c:v>
                </c:pt>
                <c:pt idx="8">
                  <c:v>52.514999999999993</c:v>
                </c:pt>
                <c:pt idx="9">
                  <c:v>53.881666666666582</c:v>
                </c:pt>
                <c:pt idx="10">
                  <c:v>107.34250000000002</c:v>
                </c:pt>
                <c:pt idx="11">
                  <c:v>82.420833333333292</c:v>
                </c:pt>
                <c:pt idx="12">
                  <c:v>66.688333333333247</c:v>
                </c:pt>
                <c:pt idx="13">
                  <c:v>32.448333333333323</c:v>
                </c:pt>
                <c:pt idx="14">
                  <c:v>31.957500000000007</c:v>
                </c:pt>
                <c:pt idx="15">
                  <c:v>44.200833333333343</c:v>
                </c:pt>
                <c:pt idx="16">
                  <c:v>34.658333333333339</c:v>
                </c:pt>
                <c:pt idx="17">
                  <c:v>27.413333333333306</c:v>
                </c:pt>
                <c:pt idx="18">
                  <c:v>33.385833333333316</c:v>
                </c:pt>
                <c:pt idx="19">
                  <c:v>20.886666666666667</c:v>
                </c:pt>
                <c:pt idx="20">
                  <c:v>41.600833333333334</c:v>
                </c:pt>
                <c:pt idx="21">
                  <c:v>34.290833333333332</c:v>
                </c:pt>
                <c:pt idx="22">
                  <c:v>51.839166666666621</c:v>
                </c:pt>
                <c:pt idx="23">
                  <c:v>77.538333333333284</c:v>
                </c:pt>
                <c:pt idx="24">
                  <c:v>109.06750000000002</c:v>
                </c:pt>
                <c:pt idx="25">
                  <c:v>86.144166666666663</c:v>
                </c:pt>
                <c:pt idx="26">
                  <c:v>96.990833333333313</c:v>
                </c:pt>
                <c:pt idx="27">
                  <c:v>91.44083333333333</c:v>
                </c:pt>
                <c:pt idx="28">
                  <c:v>48.716666666666612</c:v>
                </c:pt>
              </c:numCache>
            </c:numRef>
          </c:val>
          <c:smooth val="0"/>
        </c:ser>
        <c:ser>
          <c:idx val="2"/>
          <c:order val="2"/>
          <c:tx>
            <c:strRef>
              <c:f>'groei reel bnp'!$J$1</c:f>
              <c:strCache>
                <c:ptCount val="1"/>
              </c:strCache>
            </c:strRef>
          </c:tx>
          <c:marker>
            <c:symbol val="none"/>
          </c:marker>
          <c:dLbls>
            <c:dLbl>
              <c:idx val="42"/>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numRef>
              <c:f>'groei reel bnp'!$G$2:$G$31</c:f>
              <c:numCache>
                <c:formatCode>General</c:formatCode>
                <c:ptCount val="30"/>
                <c:pt idx="0">
                  <c:v>1960</c:v>
                </c:pt>
                <c:pt idx="1">
                  <c:v>1962</c:v>
                </c:pt>
                <c:pt idx="2">
                  <c:v>1964</c:v>
                </c:pt>
                <c:pt idx="3">
                  <c:v>1966</c:v>
                </c:pt>
                <c:pt idx="4">
                  <c:v>1968</c:v>
                </c:pt>
                <c:pt idx="5">
                  <c:v>1970</c:v>
                </c:pt>
                <c:pt idx="6">
                  <c:v>1972</c:v>
                </c:pt>
                <c:pt idx="7">
                  <c:v>1974</c:v>
                </c:pt>
                <c:pt idx="8">
                  <c:v>1976</c:v>
                </c:pt>
                <c:pt idx="9">
                  <c:v>1978</c:v>
                </c:pt>
                <c:pt idx="10">
                  <c:v>1980</c:v>
                </c:pt>
                <c:pt idx="11">
                  <c:v>1982</c:v>
                </c:pt>
                <c:pt idx="12">
                  <c:v>1984</c:v>
                </c:pt>
                <c:pt idx="13">
                  <c:v>1986</c:v>
                </c:pt>
                <c:pt idx="14">
                  <c:v>1988</c:v>
                </c:pt>
                <c:pt idx="15">
                  <c:v>1990</c:v>
                </c:pt>
                <c:pt idx="16">
                  <c:v>1992</c:v>
                </c:pt>
                <c:pt idx="17">
                  <c:v>1994</c:v>
                </c:pt>
                <c:pt idx="18">
                  <c:v>1996</c:v>
                </c:pt>
                <c:pt idx="19">
                  <c:v>1998</c:v>
                </c:pt>
                <c:pt idx="20">
                  <c:v>2000</c:v>
                </c:pt>
                <c:pt idx="21">
                  <c:v>2002</c:v>
                </c:pt>
                <c:pt idx="22">
                  <c:v>2004</c:v>
                </c:pt>
                <c:pt idx="23">
                  <c:v>2006</c:v>
                </c:pt>
                <c:pt idx="24">
                  <c:v>2008</c:v>
                </c:pt>
                <c:pt idx="25">
                  <c:v>2010</c:v>
                </c:pt>
                <c:pt idx="26">
                  <c:v>2012</c:v>
                </c:pt>
                <c:pt idx="27">
                  <c:v>2014</c:v>
                </c:pt>
                <c:pt idx="28">
                  <c:v>2015</c:v>
                </c:pt>
              </c:numCache>
            </c:numRef>
          </c:cat>
          <c:val>
            <c:numRef>
              <c:f>'groei reel bnp'!$J$2:$J$31</c:f>
              <c:numCache>
                <c:formatCode>General</c:formatCode>
                <c:ptCount val="30"/>
              </c:numCache>
            </c:numRef>
          </c:val>
          <c:smooth val="0"/>
        </c:ser>
        <c:dLbls>
          <c:showLegendKey val="0"/>
          <c:showVal val="0"/>
          <c:showCatName val="0"/>
          <c:showSerName val="0"/>
          <c:showPercent val="0"/>
          <c:showBubbleSize val="0"/>
        </c:dLbls>
        <c:marker val="1"/>
        <c:smooth val="0"/>
        <c:axId val="207933440"/>
        <c:axId val="207935360"/>
      </c:lineChart>
      <c:catAx>
        <c:axId val="207933440"/>
        <c:scaling>
          <c:orientation val="minMax"/>
        </c:scaling>
        <c:delete val="0"/>
        <c:axPos val="b"/>
        <c:title>
          <c:tx>
            <c:rich>
              <a:bodyPr/>
              <a:lstStyle/>
              <a:p>
                <a:pPr>
                  <a:defRPr/>
                </a:pPr>
                <a:r>
                  <a:rPr lang="nl-NL"/>
                  <a:t>FRED Economic Data (retrieved 2-3-2016)</a:t>
                </a:r>
              </a:p>
            </c:rich>
          </c:tx>
          <c:layout>
            <c:manualLayout>
              <c:xMode val="edge"/>
              <c:yMode val="edge"/>
              <c:x val="1.2118876509159502E-2"/>
              <c:y val="0.9475169976610055"/>
            </c:manualLayout>
          </c:layout>
          <c:overlay val="0"/>
        </c:title>
        <c:numFmt formatCode="General" sourceLinked="1"/>
        <c:majorTickMark val="out"/>
        <c:minorTickMark val="none"/>
        <c:tickLblPos val="nextTo"/>
        <c:crossAx val="207935360"/>
        <c:crossesAt val="0"/>
        <c:auto val="1"/>
        <c:lblAlgn val="ctr"/>
        <c:lblOffset val="100"/>
        <c:tickLblSkip val="20"/>
        <c:tickMarkSkip val="10"/>
        <c:noMultiLvlLbl val="0"/>
      </c:catAx>
      <c:valAx>
        <c:axId val="207935360"/>
        <c:scaling>
          <c:orientation val="minMax"/>
        </c:scaling>
        <c:delete val="0"/>
        <c:axPos val="l"/>
        <c:majorGridlines/>
        <c:numFmt formatCode="0" sourceLinked="1"/>
        <c:majorTickMark val="out"/>
        <c:minorTickMark val="none"/>
        <c:tickLblPos val="nextTo"/>
        <c:crossAx val="207933440"/>
        <c:crosses val="autoZero"/>
        <c:crossBetween val="between"/>
        <c:majorUnit val="20"/>
        <c:minorUnit val="4"/>
      </c:valAx>
    </c:plotArea>
    <c:legend>
      <c:legendPos val="r"/>
      <c:legendEntry>
        <c:idx val="2"/>
        <c:delete val="1"/>
      </c:legendEntry>
      <c:layout>
        <c:manualLayout>
          <c:xMode val="edge"/>
          <c:yMode val="edge"/>
          <c:x val="0.7187899378423428"/>
          <c:y val="0.44786907261052111"/>
          <c:w val="0.22870575579274491"/>
          <c:h val="0.18786546787151526"/>
        </c:manualLayout>
      </c:layout>
      <c:overlay val="0"/>
    </c:legend>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355230A-96A6-4DC4-BB22-E2B01397B834}" type="datetimeFigureOut">
              <a:rPr lang="en-GB" smtClean="0"/>
              <a:pPr/>
              <a:t>04/08/2016</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64BAACF-7448-44C7-8DDE-ED83E8573639}" type="slidenum">
              <a:rPr lang="en-GB" smtClean="0"/>
              <a:pPr/>
              <a:t>‹#›</a:t>
            </a:fld>
            <a:endParaRPr lang="en-GB"/>
          </a:p>
        </p:txBody>
      </p:sp>
    </p:spTree>
    <p:extLst>
      <p:ext uri="{BB962C8B-B14F-4D97-AF65-F5344CB8AC3E}">
        <p14:creationId xmlns:p14="http://schemas.microsoft.com/office/powerpoint/2010/main" val="12187920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A64BAACF-7448-44C7-8DDE-ED83E8573639}" type="slidenum">
              <a:rPr lang="en-GB" smtClean="0"/>
              <a:pPr/>
              <a:t>23</a:t>
            </a:fld>
            <a:endParaRPr lang="en-GB"/>
          </a:p>
        </p:txBody>
      </p:sp>
    </p:spTree>
    <p:extLst>
      <p:ext uri="{BB962C8B-B14F-4D97-AF65-F5344CB8AC3E}">
        <p14:creationId xmlns:p14="http://schemas.microsoft.com/office/powerpoint/2010/main" val="24359769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5" name="Footer Placeholder 4"/>
          <p:cNvSpPr>
            <a:spLocks noGrp="1"/>
          </p:cNvSpPr>
          <p:nvPr>
            <p:ph type="ftr" sz="quarter" idx="11"/>
          </p:nvPr>
        </p:nvSpPr>
        <p:spPr/>
        <p:txBody>
          <a:bodyPr/>
          <a:lstStyle/>
          <a:p>
            <a:r>
              <a:rPr lang="en-GB" dirty="0" smtClean="0"/>
              <a:t>© Martin </a:t>
            </a:r>
            <a:r>
              <a:rPr lang="en-GB" dirty="0" err="1" smtClean="0"/>
              <a:t>Oyevaar</a:t>
            </a:r>
            <a:r>
              <a:rPr lang="en-GB" dirty="0" smtClean="0"/>
              <a:t>, Diego Vazquez-</a:t>
            </a:r>
            <a:r>
              <a:rPr lang="en-GB" dirty="0" err="1" smtClean="0"/>
              <a:t>Brust</a:t>
            </a:r>
            <a:r>
              <a:rPr lang="en-GB" dirty="0" smtClean="0"/>
              <a:t> &amp; </a:t>
            </a:r>
            <a:r>
              <a:rPr lang="en-GB" dirty="0" err="1" smtClean="0"/>
              <a:t>Harrie</a:t>
            </a:r>
            <a:r>
              <a:rPr lang="en-GB" dirty="0" smtClean="0"/>
              <a:t> van </a:t>
            </a:r>
            <a:r>
              <a:rPr lang="en-GB" dirty="0" err="1" smtClean="0"/>
              <a:t>Bommel</a:t>
            </a:r>
            <a:r>
              <a:rPr lang="en-GB" dirty="0" smtClean="0"/>
              <a:t>, </a:t>
            </a:r>
            <a:r>
              <a:rPr lang="en-GB" i="1" dirty="0" smtClean="0"/>
              <a:t>Globalization and Sustainable Development</a:t>
            </a:r>
            <a:r>
              <a:rPr lang="en-GB" dirty="0" smtClean="0"/>
              <a:t>, Palgrave (2016) </a:t>
            </a:r>
          </a:p>
        </p:txBody>
      </p:sp>
    </p:spTree>
    <p:extLst>
      <p:ext uri="{BB962C8B-B14F-4D97-AF65-F5344CB8AC3E}">
        <p14:creationId xmlns:p14="http://schemas.microsoft.com/office/powerpoint/2010/main" val="24301598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GB"/>
          </a:p>
        </p:txBody>
      </p:sp>
      <p:sp>
        <p:nvSpPr>
          <p:cNvPr id="5" name="Footer Placeholder 4"/>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16870154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GB"/>
          </a:p>
        </p:txBody>
      </p:sp>
      <p:sp>
        <p:nvSpPr>
          <p:cNvPr id="5" name="Footer Placeholder 4"/>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23610349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GB"/>
          </a:p>
        </p:txBody>
      </p:sp>
      <p:sp>
        <p:nvSpPr>
          <p:cNvPr id="5" name="Footer Placeholder 4"/>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21377379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GB"/>
          </a:p>
        </p:txBody>
      </p:sp>
      <p:sp>
        <p:nvSpPr>
          <p:cNvPr id="5" name="Footer Placeholder 4"/>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31957396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GB"/>
          </a:p>
        </p:txBody>
      </p:sp>
      <p:sp>
        <p:nvSpPr>
          <p:cNvPr id="6" name="Footer Placeholder 5"/>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37127624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a:xfrm>
            <a:off x="457200" y="6356350"/>
            <a:ext cx="2133600" cy="365125"/>
          </a:xfrm>
          <a:prstGeom prst="rect">
            <a:avLst/>
          </a:prstGeom>
        </p:spPr>
        <p:txBody>
          <a:bodyPr/>
          <a:lstStyle/>
          <a:p>
            <a:endParaRPr lang="en-GB"/>
          </a:p>
        </p:txBody>
      </p:sp>
      <p:sp>
        <p:nvSpPr>
          <p:cNvPr id="8" name="Footer Placeholder 7"/>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21205598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a:xfrm>
            <a:off x="457200" y="6356350"/>
            <a:ext cx="2133600" cy="365125"/>
          </a:xfrm>
          <a:prstGeom prst="rect">
            <a:avLst/>
          </a:prstGeom>
        </p:spPr>
        <p:txBody>
          <a:bodyPr/>
          <a:lstStyle/>
          <a:p>
            <a:endParaRPr lang="en-GB"/>
          </a:p>
        </p:txBody>
      </p:sp>
      <p:sp>
        <p:nvSpPr>
          <p:cNvPr id="4" name="Footer Placeholder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7896557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endParaRPr lang="en-GB"/>
          </a:p>
        </p:txBody>
      </p:sp>
      <p:sp>
        <p:nvSpPr>
          <p:cNvPr id="3" name="Footer Placeholder 2"/>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14928853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GB"/>
          </a:p>
        </p:txBody>
      </p:sp>
      <p:sp>
        <p:nvSpPr>
          <p:cNvPr id="6" name="Footer Placeholder 5"/>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6978251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GB"/>
          </a:p>
        </p:txBody>
      </p:sp>
      <p:sp>
        <p:nvSpPr>
          <p:cNvPr id="6" name="Footer Placeholder 5"/>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36157340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Footer Placeholder 4"/>
          <p:cNvSpPr>
            <a:spLocks noGrp="1"/>
          </p:cNvSpPr>
          <p:nvPr>
            <p:ph type="ftr" sz="quarter" idx="3"/>
          </p:nvPr>
        </p:nvSpPr>
        <p:spPr>
          <a:xfrm>
            <a:off x="1259632" y="6525344"/>
            <a:ext cx="7884368" cy="332656"/>
          </a:xfrm>
          <a:prstGeom prst="rect">
            <a:avLst/>
          </a:prstGeom>
        </p:spPr>
        <p:txBody>
          <a:bodyPr vert="horz" lIns="91440" tIns="45720" rIns="91440" bIns="45720" rtlCol="0" anchor="ctr"/>
          <a:lstStyle>
            <a:lvl1pPr algn="ctr">
              <a:defRPr sz="1200">
                <a:solidFill>
                  <a:schemeClr val="tx1"/>
                </a:solidFill>
              </a:defRPr>
            </a:lvl1pPr>
          </a:lstStyle>
          <a:p>
            <a:r>
              <a:rPr lang="en-GB" dirty="0" smtClean="0"/>
              <a:t>© Martin </a:t>
            </a:r>
            <a:r>
              <a:rPr lang="en-GB" dirty="0" err="1" smtClean="0"/>
              <a:t>Oyevaar</a:t>
            </a:r>
            <a:r>
              <a:rPr lang="en-GB" dirty="0" smtClean="0"/>
              <a:t>, Diego Vazquez-</a:t>
            </a:r>
            <a:r>
              <a:rPr lang="en-GB" dirty="0" err="1" smtClean="0"/>
              <a:t>Brust</a:t>
            </a:r>
            <a:r>
              <a:rPr lang="en-GB" dirty="0" smtClean="0"/>
              <a:t> &amp; </a:t>
            </a:r>
            <a:r>
              <a:rPr lang="en-GB" dirty="0" err="1" smtClean="0"/>
              <a:t>Harrie</a:t>
            </a:r>
            <a:r>
              <a:rPr lang="en-GB" dirty="0" smtClean="0"/>
              <a:t> van </a:t>
            </a:r>
            <a:r>
              <a:rPr lang="en-GB" dirty="0" err="1" smtClean="0"/>
              <a:t>Bommel</a:t>
            </a:r>
            <a:r>
              <a:rPr lang="en-GB" dirty="0" smtClean="0"/>
              <a:t>, </a:t>
            </a:r>
            <a:r>
              <a:rPr lang="en-GB" i="1" dirty="0" smtClean="0"/>
              <a:t>Globalization and Sustainable Development</a:t>
            </a:r>
            <a:r>
              <a:rPr lang="en-GB" dirty="0" smtClean="0"/>
              <a:t>, Palgrave (2016) </a:t>
            </a:r>
            <a:endParaRPr lang="en-GB" dirty="0"/>
          </a:p>
        </p:txBody>
      </p:sp>
    </p:spTree>
    <p:extLst>
      <p:ext uri="{BB962C8B-B14F-4D97-AF65-F5344CB8AC3E}">
        <p14:creationId xmlns:p14="http://schemas.microsoft.com/office/powerpoint/2010/main" val="15664634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Franklin Gothic Demi" panose="020B0703020102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Franklin Gothic Demi" panose="020B0703020102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Franklin Gothic Demi" panose="020B0703020102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Franklin Gothic Demi" panose="020B0703020102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Demi" panose="020B07030201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Demi" panose="020B07030201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mailto:m.oyevaar@sustainable-globalization.com" TargetMode="Externa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neftriplecrunch.files.wordpress.com/2009/01/banks-change-in-market-value-jan-07-jan-09.jpg"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www.youtube.com/user/MrUniversity" TargetMode="External"/><Relationship Id="rId7" Type="http://schemas.openxmlformats.org/officeDocument/2006/relationships/hyperlink" Target="https://www.youtube.com/user/reperikpaulsen" TargetMode="External"/><Relationship Id="rId2" Type="http://schemas.openxmlformats.org/officeDocument/2006/relationships/hyperlink" Target="https://www.youtube.com/results?search_query=Law+and+Justice+-+Triumph+of+Markets:+Smith+and+Marx+-+22.2+Adam+Smith" TargetMode="External"/><Relationship Id="rId1" Type="http://schemas.openxmlformats.org/officeDocument/2006/relationships/slideLayout" Target="../slideLayouts/slideLayout2.xml"/><Relationship Id="rId6" Type="http://schemas.openxmlformats.org/officeDocument/2006/relationships/hyperlink" Target="https://www.youtube.com/user/pajholden" TargetMode="External"/><Relationship Id="rId5" Type="http://schemas.openxmlformats.org/officeDocument/2006/relationships/hyperlink" Target="https://www.youtube.com/user/lostmy1" TargetMode="External"/><Relationship Id="rId4" Type="http://schemas.openxmlformats.org/officeDocument/2006/relationships/hyperlink" Target="https://www.youtube.com/user/khanacademy" TargetMode="External"/></Relationships>
</file>

<file path=ppt/slides/_rels/slide28.xml.rels><?xml version="1.0" encoding="UTF-8" standalone="yes"?>
<Relationships xmlns="http://schemas.openxmlformats.org/package/2006/relationships"><Relationship Id="rId2" Type="http://schemas.openxmlformats.org/officeDocument/2006/relationships/hyperlink" Target="https://www.youtube.com/user/Kurzgesagt"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hyperlink" Target="https://upload.wikimedia.org/wikipedia/commons/6/63/Estimated_Effect_of_Carbon_Tax_in_US.png" TargetMode="External"/><Relationship Id="rId3" Type="http://schemas.openxmlformats.org/officeDocument/2006/relationships/hyperlink" Target="https://neftriplecrunch.files.wordpress.com/2009/01/banks-change-in-market-value-jan-07-jan-09.jpg" TargetMode="External"/><Relationship Id="rId7" Type="http://schemas.openxmlformats.org/officeDocument/2006/relationships/hyperlink" Target="http://www.mckinsey.com/~/media/McKinsey/Global%20Themes/Employment%20and%20Growth/A%20productivity%20perspective%20on%20the%20future%20of%20growth/PNG_Productivity_ex1.ashx" TargetMode="External"/><Relationship Id="rId2" Type="http://schemas.openxmlformats.org/officeDocument/2006/relationships/hyperlink" Target="http://www.marketremarks.com/wp-content/uploads/2012/05/FinCrisis-Timeline-1-1024x457.png" TargetMode="External"/><Relationship Id="rId1" Type="http://schemas.openxmlformats.org/officeDocument/2006/relationships/slideLayout" Target="../slideLayouts/slideLayout2.xml"/><Relationship Id="rId6" Type="http://schemas.openxmlformats.org/officeDocument/2006/relationships/hyperlink" Target="https://aric.adb.org/images/fairerasia/chart_trend-of-labor-productivity-growth-world-and-asia.png" TargetMode="External"/><Relationship Id="rId5" Type="http://schemas.openxmlformats.org/officeDocument/2006/relationships/hyperlink" Target="https://www.google.nl/search?q=labour+productivity+worldwide&amp;biw=1920&amp;bih=955&amp;source=lnms&amp;tbm=isch&amp;sa=X&amp;ved=0ahUKEwir4JWczafLAhXCPxQKHTMDBQYQ_AUIBigB" TargetMode="External"/><Relationship Id="rId4" Type="http://schemas.openxmlformats.org/officeDocument/2006/relationships/hyperlink" Target="https://www.google.nl/search?q=money+M3+Eurozone&amp;biw=1920&amp;bih=955&amp;source=lnms&amp;tbm=isch&amp;sa=X&amp;ved=0ahUKEwjtjNC_yqfLAhVi4XIKHYChC00Q_AUIBigB"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mailto:m.oyevaar@sustainable-globalization.com"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15728"/>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38301" y="0"/>
            <a:ext cx="5267397" cy="6858000"/>
          </a:xfrm>
          <a:prstGeom prst="rect">
            <a:avLst/>
          </a:prstGeom>
        </p:spPr>
      </p:pic>
    </p:spTree>
    <p:extLst>
      <p:ext uri="{BB962C8B-B14F-4D97-AF65-F5344CB8AC3E}">
        <p14:creationId xmlns:p14="http://schemas.microsoft.com/office/powerpoint/2010/main" val="38902478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GB" dirty="0" smtClean="0">
                <a:solidFill>
                  <a:srgbClr val="015728"/>
                </a:solidFill>
              </a:rPr>
              <a:t>Theoretical principles of the free market</a:t>
            </a:r>
            <a:endParaRPr lang="nl-NL" dirty="0">
              <a:solidFill>
                <a:srgbClr val="015728"/>
              </a:solidFill>
            </a:endParaRPr>
          </a:p>
        </p:txBody>
      </p:sp>
      <p:sp>
        <p:nvSpPr>
          <p:cNvPr id="3" name="Tijdelijke aanduiding voor inhoud 2"/>
          <p:cNvSpPr>
            <a:spLocks noGrp="1"/>
          </p:cNvSpPr>
          <p:nvPr>
            <p:ph idx="1"/>
          </p:nvPr>
        </p:nvSpPr>
        <p:spPr/>
        <p:txBody>
          <a:bodyPr/>
          <a:lstStyle/>
          <a:p>
            <a:pPr marL="571500" indent="-571500">
              <a:buFont typeface="+mj-lt"/>
              <a:buAutoNum type="arabicPeriod"/>
            </a:pPr>
            <a:r>
              <a:rPr lang="en-GB" dirty="0" smtClean="0">
                <a:solidFill>
                  <a:srgbClr val="107E2D"/>
                </a:solidFill>
              </a:rPr>
              <a:t>Invisible Hand: optimal allocation of resources by aggregated individual decisions;</a:t>
            </a:r>
          </a:p>
          <a:p>
            <a:pPr marL="571500" indent="-571500">
              <a:buFont typeface="+mj-lt"/>
              <a:buAutoNum type="arabicPeriod"/>
            </a:pPr>
            <a:r>
              <a:rPr lang="en-GB" dirty="0" smtClean="0">
                <a:solidFill>
                  <a:srgbClr val="107E2D"/>
                </a:solidFill>
              </a:rPr>
              <a:t>Full competition: freedom and equality for market participants;</a:t>
            </a:r>
          </a:p>
          <a:p>
            <a:pPr marL="571500" indent="-571500">
              <a:buFont typeface="+mj-lt"/>
              <a:buAutoNum type="arabicPeriod"/>
            </a:pPr>
            <a:r>
              <a:rPr lang="en-GB" dirty="0" smtClean="0">
                <a:solidFill>
                  <a:srgbClr val="107E2D"/>
                </a:solidFill>
              </a:rPr>
              <a:t>Transparency.</a:t>
            </a:r>
            <a:br>
              <a:rPr lang="en-GB" dirty="0" smtClean="0">
                <a:solidFill>
                  <a:srgbClr val="107E2D"/>
                </a:solidFill>
              </a:rPr>
            </a:br>
            <a:endParaRPr lang="en-GB" sz="2400" dirty="0" smtClean="0">
              <a:solidFill>
                <a:srgbClr val="107E2D"/>
              </a:solidFill>
            </a:endParaRPr>
          </a:p>
          <a:p>
            <a:endParaRPr lang="nl-NL" dirty="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solidFill>
                  <a:srgbClr val="015728"/>
                </a:solidFill>
              </a:rPr>
              <a:t>1: Invisible Hand</a:t>
            </a:r>
            <a:endParaRPr lang="nl-NL" dirty="0"/>
          </a:p>
        </p:txBody>
      </p:sp>
      <p:sp>
        <p:nvSpPr>
          <p:cNvPr id="3" name="Tijdelijke aanduiding voor inhoud 2"/>
          <p:cNvSpPr>
            <a:spLocks noGrp="1"/>
          </p:cNvSpPr>
          <p:nvPr>
            <p:ph idx="1"/>
          </p:nvPr>
        </p:nvSpPr>
        <p:spPr/>
        <p:txBody>
          <a:bodyPr/>
          <a:lstStyle/>
          <a:p>
            <a:r>
              <a:rPr lang="en-GB" dirty="0" smtClean="0">
                <a:solidFill>
                  <a:srgbClr val="107E2D"/>
                </a:solidFill>
              </a:rPr>
              <a:t>The price level has an inﬂuence on supply and demand:</a:t>
            </a:r>
          </a:p>
          <a:p>
            <a:pPr lvl="1"/>
            <a:r>
              <a:rPr lang="en-GB" sz="2400" dirty="0" smtClean="0">
                <a:solidFill>
                  <a:srgbClr val="107E2D"/>
                </a:solidFill>
              </a:rPr>
              <a:t>Overproduction leads to a decrease in price and can force companies to curtail or stop production, without government intervention.</a:t>
            </a:r>
          </a:p>
          <a:p>
            <a:pPr lvl="1"/>
            <a:r>
              <a:rPr lang="en-GB" sz="2400" dirty="0" smtClean="0">
                <a:solidFill>
                  <a:srgbClr val="107E2D"/>
                </a:solidFill>
              </a:rPr>
              <a:t>Production deficit (demand exceeds supply) leads to an increase of price and stimulate companies to produce more, without government intervention.</a:t>
            </a:r>
          </a:p>
          <a:p>
            <a:endParaRPr lang="en-GB" dirty="0" smtClean="0">
              <a:solidFill>
                <a:srgbClr val="107E2D"/>
              </a:solidFill>
            </a:endParaRPr>
          </a:p>
          <a:p>
            <a:endParaRPr lang="en-GB" dirty="0"/>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GB" dirty="0" smtClean="0">
                <a:solidFill>
                  <a:srgbClr val="015728"/>
                </a:solidFill>
              </a:rPr>
              <a:t>2: Full competition</a:t>
            </a:r>
            <a:endParaRPr lang="nl-NL" dirty="0">
              <a:solidFill>
                <a:srgbClr val="015728"/>
              </a:solidFill>
            </a:endParaRPr>
          </a:p>
        </p:txBody>
      </p:sp>
      <p:sp>
        <p:nvSpPr>
          <p:cNvPr id="3" name="Tijdelijke aanduiding voor inhoud 2"/>
          <p:cNvSpPr>
            <a:spLocks noGrp="1"/>
          </p:cNvSpPr>
          <p:nvPr>
            <p:ph idx="1"/>
          </p:nvPr>
        </p:nvSpPr>
        <p:spPr/>
        <p:txBody>
          <a:bodyPr>
            <a:normAutofit fontScale="92500"/>
          </a:bodyPr>
          <a:lstStyle/>
          <a:p>
            <a:r>
              <a:rPr lang="en-US" dirty="0" smtClean="0">
                <a:solidFill>
                  <a:srgbClr val="107E2D"/>
                </a:solidFill>
              </a:rPr>
              <a:t>The ‘allocation of resources’ is realized within a free market if (potential) producers can accede to the market without hindrance.</a:t>
            </a:r>
          </a:p>
          <a:p>
            <a:r>
              <a:rPr lang="en-US" dirty="0" smtClean="0">
                <a:solidFill>
                  <a:srgbClr val="107E2D"/>
                </a:solidFill>
              </a:rPr>
              <a:t>In many economies, there is a limited free accession, because requirements are imposed on companies.</a:t>
            </a:r>
          </a:p>
          <a:p>
            <a:r>
              <a:rPr lang="en-US" dirty="0" smtClean="0">
                <a:solidFill>
                  <a:srgbClr val="107E2D"/>
                </a:solidFill>
              </a:rPr>
              <a:t>Improper bureaucracy hinders fair competition and is often accompanied with corruption and abuse of power.</a:t>
            </a:r>
            <a:endParaRPr lang="en-GB" dirty="0" smtClean="0">
              <a:solidFill>
                <a:srgbClr val="107E2D"/>
              </a:solidFill>
            </a:endParaRPr>
          </a:p>
          <a:p>
            <a:endParaRPr lang="nl-NL" dirty="0"/>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solidFill>
                  <a:srgbClr val="015728"/>
                </a:solidFill>
              </a:rPr>
              <a:t>2: International full competition</a:t>
            </a:r>
            <a:endParaRPr lang="nl-NL" dirty="0"/>
          </a:p>
        </p:txBody>
      </p:sp>
      <p:sp>
        <p:nvSpPr>
          <p:cNvPr id="3" name="Tijdelijke aanduiding voor inhoud 2"/>
          <p:cNvSpPr>
            <a:spLocks noGrp="1"/>
          </p:cNvSpPr>
          <p:nvPr>
            <p:ph idx="1"/>
          </p:nvPr>
        </p:nvSpPr>
        <p:spPr/>
        <p:txBody>
          <a:bodyPr>
            <a:normAutofit fontScale="85000" lnSpcReduction="10000"/>
          </a:bodyPr>
          <a:lstStyle/>
          <a:p>
            <a:r>
              <a:rPr lang="en-US" dirty="0" smtClean="0">
                <a:solidFill>
                  <a:srgbClr val="107E2D"/>
                </a:solidFill>
              </a:rPr>
              <a:t>40 years after the publication of ‘Wealth of Nations’ by Adam Smith, David Ricardo developed the classical theory of comparative advantage.</a:t>
            </a:r>
          </a:p>
          <a:p>
            <a:endParaRPr lang="en-US" dirty="0" smtClean="0">
              <a:solidFill>
                <a:srgbClr val="107E2D"/>
              </a:solidFill>
            </a:endParaRPr>
          </a:p>
          <a:p>
            <a:r>
              <a:rPr lang="en-US" dirty="0" smtClean="0">
                <a:solidFill>
                  <a:srgbClr val="107E2D"/>
                </a:solidFill>
              </a:rPr>
              <a:t>With a relatively simple mathematical proof, Ricardo demonstrates that the prosperity of two countries increases if they trade with each other without restrictions, </a:t>
            </a:r>
            <a:r>
              <a:rPr lang="en-GB" dirty="0" smtClean="0">
                <a:solidFill>
                  <a:srgbClr val="107E2D"/>
                </a:solidFill>
              </a:rPr>
              <a:t>even when one country's workers are more efficient at producing every single good than workers in other countries.</a:t>
            </a:r>
            <a:endParaRPr lang="nl-NL" dirty="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en-US" sz="4000" dirty="0" smtClean="0">
                <a:solidFill>
                  <a:srgbClr val="015728"/>
                </a:solidFill>
              </a:rPr>
              <a:t>Theory of comparative cost advantages applied to two countries ‘</a:t>
            </a:r>
            <a:r>
              <a:rPr lang="nl-NL" sz="4000" dirty="0" smtClean="0">
                <a:solidFill>
                  <a:srgbClr val="015728"/>
                </a:solidFill>
              </a:rPr>
              <a:t>East’ and ‘West’</a:t>
            </a:r>
            <a:endParaRPr lang="nl-NL" sz="4000" dirty="0">
              <a:solidFill>
                <a:srgbClr val="015728"/>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pic>
        <p:nvPicPr>
          <p:cNvPr id="5" name="Afbeelding 48" descr="C:\Users\Oyevaar\AppData\Local\Microsoft\Windows\Temporary Internet Files\Content.Word\comparative costs.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403648" y="1988840"/>
            <a:ext cx="6353266" cy="42274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642194"/>
          </a:xfrm>
        </p:spPr>
        <p:txBody>
          <a:bodyPr>
            <a:normAutofit fontScale="90000"/>
          </a:bodyPr>
          <a:lstStyle/>
          <a:p>
            <a:r>
              <a:rPr lang="en-GB" dirty="0" smtClean="0">
                <a:solidFill>
                  <a:srgbClr val="015728"/>
                </a:solidFill>
              </a:rPr>
              <a:t>Competition and increase of productivity in more than 100 years</a:t>
            </a:r>
            <a:endParaRPr lang="en-GB" dirty="0">
              <a:solidFill>
                <a:srgbClr val="015728"/>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graphicFrame>
        <p:nvGraphicFramePr>
          <p:cNvPr id="5" name="Tabel 4"/>
          <p:cNvGraphicFramePr>
            <a:graphicFrameLocks noGrp="1"/>
          </p:cNvGraphicFramePr>
          <p:nvPr>
            <p:extLst>
              <p:ext uri="{D42A27DB-BD31-4B8C-83A1-F6EECF244321}">
                <p14:modId xmlns:p14="http://schemas.microsoft.com/office/powerpoint/2010/main" val="2640423008"/>
              </p:ext>
            </p:extLst>
          </p:nvPr>
        </p:nvGraphicFramePr>
        <p:xfrm>
          <a:off x="1115617" y="1916832"/>
          <a:ext cx="7056783" cy="4104457"/>
        </p:xfrm>
        <a:graphic>
          <a:graphicData uri="http://schemas.openxmlformats.org/drawingml/2006/table">
            <a:tbl>
              <a:tblPr>
                <a:tableStyleId>{5C22544A-7EE6-4342-B048-85BDC9FD1C3A}</a:tableStyleId>
              </a:tblPr>
              <a:tblGrid>
                <a:gridCol w="3600399"/>
                <a:gridCol w="2088232"/>
                <a:gridCol w="1368152"/>
              </a:tblGrid>
              <a:tr h="1269420">
                <a:tc>
                  <a:txBody>
                    <a:bodyPr/>
                    <a:lstStyle/>
                    <a:p>
                      <a:pPr algn="l" fontAlgn="b"/>
                      <a:r>
                        <a:rPr lang="en-GB" sz="1600" b="0" i="0" u="none" strike="noStrike" noProof="0" dirty="0" smtClean="0">
                          <a:solidFill>
                            <a:srgbClr val="107E2D"/>
                          </a:solidFill>
                          <a:effectLst/>
                          <a:latin typeface="Franklin Gothic Demi" pitchFamily="34" charset="0"/>
                        </a:rPr>
                        <a:t>Situation</a:t>
                      </a:r>
                      <a:r>
                        <a:rPr lang="en-GB" sz="1600" b="0" i="0" u="none" strike="noStrike" baseline="0" noProof="0" dirty="0" smtClean="0">
                          <a:solidFill>
                            <a:srgbClr val="107E2D"/>
                          </a:solidFill>
                          <a:effectLst/>
                          <a:latin typeface="Franklin Gothic Demi" pitchFamily="34" charset="0"/>
                        </a:rPr>
                        <a:t> for a Dutch weaver</a:t>
                      </a:r>
                      <a:r>
                        <a:rPr lang="en-GB" sz="1600" b="0" i="0" u="none" strike="noStrike" kern="1200" baseline="0" noProof="0" dirty="0" smtClean="0">
                          <a:solidFill>
                            <a:srgbClr val="107E2D"/>
                          </a:solidFill>
                          <a:latin typeface="Franklin Gothic Demi" pitchFamily="34" charset="0"/>
                          <a:ea typeface="+mn-ea"/>
                          <a:cs typeface="+mn-cs"/>
                        </a:rPr>
                        <a:t> working a 60-hour week for a ‘normal’ salary of €17.73 (nowadays €1,612,-)</a:t>
                      </a:r>
                      <a:endParaRPr lang="en-GB" sz="1600" b="0" i="0" u="none" strike="noStrike" noProof="0" dirty="0">
                        <a:solidFill>
                          <a:srgbClr val="107E2D"/>
                        </a:solidFill>
                        <a:effectLst/>
                        <a:latin typeface="Franklin Gothic Demi" pitchFamily="34" charset="0"/>
                      </a:endParaRPr>
                    </a:p>
                  </a:txBody>
                  <a:tcPr marL="9525" marR="9525" marT="9525" marB="0" anchor="b"/>
                </a:tc>
                <a:tc>
                  <a:txBody>
                    <a:bodyPr/>
                    <a:lstStyle/>
                    <a:p>
                      <a:pPr algn="ctr" fontAlgn="b"/>
                      <a:r>
                        <a:rPr lang="en-GB" sz="1600" b="0" u="none" strike="noStrike" noProof="0" dirty="0" smtClean="0">
                          <a:solidFill>
                            <a:srgbClr val="107E2D"/>
                          </a:solidFill>
                          <a:effectLst/>
                          <a:latin typeface="Franklin Gothic Demi" pitchFamily="34" charset="0"/>
                        </a:rPr>
                        <a:t>Prices 1898 related to a nowadays income of </a:t>
                      </a:r>
                    </a:p>
                    <a:p>
                      <a:pPr algn="ctr" fontAlgn="b"/>
                      <a:r>
                        <a:rPr lang="en-GB" sz="1600" b="0" u="none" strike="noStrike" noProof="0" dirty="0" smtClean="0">
                          <a:solidFill>
                            <a:srgbClr val="107E2D"/>
                          </a:solidFill>
                          <a:effectLst/>
                          <a:latin typeface="Franklin Gothic Demi" pitchFamily="34" charset="0"/>
                        </a:rPr>
                        <a:t>€1,612</a:t>
                      </a:r>
                      <a:endParaRPr lang="en-GB" sz="1600" b="0" i="0" u="none" strike="noStrike" noProof="0" dirty="0">
                        <a:solidFill>
                          <a:srgbClr val="107E2D"/>
                        </a:solidFill>
                        <a:effectLst/>
                        <a:latin typeface="Franklin Gothic Demi" pitchFamily="34" charset="0"/>
                      </a:endParaRPr>
                    </a:p>
                  </a:txBody>
                  <a:tcPr marL="9525" marR="9525" marT="9525" marB="0" anchor="b"/>
                </a:tc>
                <a:tc>
                  <a:txBody>
                    <a:bodyPr/>
                    <a:lstStyle/>
                    <a:p>
                      <a:pPr algn="ctr" fontAlgn="b"/>
                      <a:r>
                        <a:rPr lang="en-GB" sz="1600" b="0" u="none" strike="noStrike" noProof="0" dirty="0" smtClean="0">
                          <a:solidFill>
                            <a:srgbClr val="107E2D"/>
                          </a:solidFill>
                          <a:effectLst/>
                          <a:latin typeface="Franklin Gothic Demi" pitchFamily="34" charset="0"/>
                        </a:rPr>
                        <a:t>Estimated prices nowadays</a:t>
                      </a:r>
                      <a:endParaRPr lang="en-GB" sz="1600" b="0" i="0" u="none" strike="noStrike" noProof="0" dirty="0">
                        <a:solidFill>
                          <a:srgbClr val="107E2D"/>
                        </a:solidFill>
                        <a:effectLst/>
                        <a:latin typeface="Franklin Gothic Demi" pitchFamily="34" charset="0"/>
                      </a:endParaRPr>
                    </a:p>
                  </a:txBody>
                  <a:tcPr marL="9525" marR="9525" marT="9525" marB="0" anchor="b"/>
                </a:tc>
              </a:tr>
              <a:tr h="719337">
                <a:tc>
                  <a:txBody>
                    <a:bodyPr/>
                    <a:lstStyle/>
                    <a:p>
                      <a:pPr algn="just" fontAlgn="ctr"/>
                      <a:r>
                        <a:rPr lang="en-GB" sz="1600" b="0" u="none" strike="noStrike" noProof="0" dirty="0" smtClean="0">
                          <a:solidFill>
                            <a:srgbClr val="107E2D"/>
                          </a:solidFill>
                          <a:effectLst/>
                          <a:latin typeface="Franklin Gothic Demi" pitchFamily="34" charset="0"/>
                        </a:rPr>
                        <a:t>A</a:t>
                      </a:r>
                      <a:r>
                        <a:rPr lang="en-GB" sz="1600" b="0" u="none" strike="noStrike" baseline="0" noProof="0" dirty="0" smtClean="0">
                          <a:solidFill>
                            <a:srgbClr val="107E2D"/>
                          </a:solidFill>
                          <a:effectLst/>
                          <a:latin typeface="Franklin Gothic Demi" pitchFamily="34" charset="0"/>
                        </a:rPr>
                        <a:t> </a:t>
                      </a:r>
                      <a:r>
                        <a:rPr lang="en-GB" sz="1600" b="0" u="none" strike="noStrike" noProof="0" dirty="0" smtClean="0">
                          <a:solidFill>
                            <a:srgbClr val="107E2D"/>
                          </a:solidFill>
                          <a:effectLst/>
                          <a:latin typeface="Franklin Gothic Demi" pitchFamily="34" charset="0"/>
                        </a:rPr>
                        <a:t>very modest two-room house or apartment:</a:t>
                      </a:r>
                      <a:endParaRPr lang="en-GB" sz="1600" b="0" i="0" u="none" strike="noStrike" noProof="0" dirty="0">
                        <a:solidFill>
                          <a:srgbClr val="107E2D"/>
                        </a:solidFill>
                        <a:effectLst/>
                        <a:latin typeface="Franklin Gothic Demi" pitchFamily="34" charset="0"/>
                      </a:endParaRPr>
                    </a:p>
                  </a:txBody>
                  <a:tcPr marL="9525" marR="9525" marT="9525" marB="0" anchor="ctr"/>
                </a:tc>
                <a:tc>
                  <a:txBody>
                    <a:bodyPr/>
                    <a:lstStyle/>
                    <a:p>
                      <a:pPr algn="ctr" fontAlgn="ctr"/>
                      <a:r>
                        <a:rPr lang="en-GB" sz="1600" b="0" u="none" strike="noStrike" noProof="0" dirty="0" smtClean="0">
                          <a:solidFill>
                            <a:srgbClr val="107E2D"/>
                          </a:solidFill>
                          <a:effectLst/>
                          <a:latin typeface="Franklin Gothic Demi" pitchFamily="34" charset="0"/>
                        </a:rPr>
                        <a:t>€ 268</a:t>
                      </a:r>
                      <a:endParaRPr lang="en-GB" sz="1600" b="0" i="0" u="none" strike="noStrike" noProof="0" dirty="0">
                        <a:solidFill>
                          <a:srgbClr val="107E2D"/>
                        </a:solidFill>
                        <a:effectLst/>
                        <a:latin typeface="Franklin Gothic Demi" pitchFamily="34" charset="0"/>
                      </a:endParaRPr>
                    </a:p>
                  </a:txBody>
                  <a:tcPr marL="9525" marR="9525" marT="9525" marB="0" anchor="ctr"/>
                </a:tc>
                <a:tc>
                  <a:txBody>
                    <a:bodyPr/>
                    <a:lstStyle/>
                    <a:p>
                      <a:pPr algn="ctr" fontAlgn="b"/>
                      <a:r>
                        <a:rPr lang="en-GB" sz="1600" b="0" u="none" strike="noStrike" noProof="0" dirty="0" smtClean="0">
                          <a:solidFill>
                            <a:srgbClr val="107E2D"/>
                          </a:solidFill>
                          <a:effectLst/>
                          <a:latin typeface="Franklin Gothic Demi" pitchFamily="34" charset="0"/>
                        </a:rPr>
                        <a:t>Similar</a:t>
                      </a:r>
                      <a:endParaRPr lang="en-GB" sz="1600" b="0" i="0" u="none" strike="noStrike" noProof="0" dirty="0">
                        <a:solidFill>
                          <a:srgbClr val="107E2D"/>
                        </a:solidFill>
                        <a:effectLst/>
                        <a:latin typeface="Franklin Gothic Demi" pitchFamily="34" charset="0"/>
                      </a:endParaRPr>
                    </a:p>
                  </a:txBody>
                  <a:tcPr marL="9525" marR="9525" marT="9525" marB="0" anchor="ctr"/>
                </a:tc>
              </a:tr>
              <a:tr h="423140">
                <a:tc>
                  <a:txBody>
                    <a:bodyPr/>
                    <a:lstStyle/>
                    <a:p>
                      <a:pPr algn="just" fontAlgn="ctr"/>
                      <a:r>
                        <a:rPr lang="en-GB" sz="1600" b="0" u="none" strike="noStrike" noProof="0" dirty="0" smtClean="0">
                          <a:solidFill>
                            <a:srgbClr val="107E2D"/>
                          </a:solidFill>
                          <a:effectLst/>
                          <a:latin typeface="Franklin Gothic Demi" pitchFamily="34" charset="0"/>
                        </a:rPr>
                        <a:t>1 loaf of bread:</a:t>
                      </a:r>
                      <a:endParaRPr lang="en-GB" sz="1600" b="0" i="0" u="none" strike="noStrike" noProof="0" dirty="0">
                        <a:solidFill>
                          <a:srgbClr val="107E2D"/>
                        </a:solidFill>
                        <a:effectLst/>
                        <a:latin typeface="Franklin Gothic Demi" pitchFamily="34" charset="0"/>
                      </a:endParaRPr>
                    </a:p>
                  </a:txBody>
                  <a:tcPr marL="9525" marR="9525" marT="9525" marB="0" anchor="ctr"/>
                </a:tc>
                <a:tc>
                  <a:txBody>
                    <a:bodyPr/>
                    <a:lstStyle/>
                    <a:p>
                      <a:pPr algn="ctr" fontAlgn="ctr"/>
                      <a:r>
                        <a:rPr lang="en-GB" sz="1600" b="0" u="none" strike="noStrike" noProof="0" dirty="0" smtClean="0">
                          <a:solidFill>
                            <a:srgbClr val="107E2D"/>
                          </a:solidFill>
                          <a:effectLst/>
                          <a:latin typeface="Franklin Gothic Demi" pitchFamily="34" charset="0"/>
                        </a:rPr>
                        <a:t>€8.34</a:t>
                      </a:r>
                      <a:endParaRPr lang="en-GB" sz="1600" b="0" i="0" u="none" strike="noStrike" noProof="0" dirty="0">
                        <a:solidFill>
                          <a:srgbClr val="107E2D"/>
                        </a:solidFill>
                        <a:effectLst/>
                        <a:latin typeface="Franklin Gothic Demi" pitchFamily="34" charset="0"/>
                      </a:endParaRPr>
                    </a:p>
                  </a:txBody>
                  <a:tcPr marL="9525" marR="9525" marT="9525" marB="0" anchor="ctr"/>
                </a:tc>
                <a:tc>
                  <a:txBody>
                    <a:bodyPr/>
                    <a:lstStyle/>
                    <a:p>
                      <a:pPr algn="ctr" fontAlgn="b"/>
                      <a:r>
                        <a:rPr lang="en-GB" sz="1600" b="0" u="none" strike="noStrike" noProof="0" dirty="0" smtClean="0">
                          <a:solidFill>
                            <a:srgbClr val="107E2D"/>
                          </a:solidFill>
                          <a:effectLst/>
                          <a:latin typeface="Franklin Gothic Demi" pitchFamily="34" charset="0"/>
                        </a:rPr>
                        <a:t>1/8</a:t>
                      </a:r>
                      <a:endParaRPr lang="en-GB" sz="1600" b="0" i="0" u="none" strike="noStrike" noProof="0" dirty="0">
                        <a:solidFill>
                          <a:srgbClr val="107E2D"/>
                        </a:solidFill>
                        <a:effectLst/>
                        <a:latin typeface="Franklin Gothic Demi" pitchFamily="34" charset="0"/>
                      </a:endParaRPr>
                    </a:p>
                  </a:txBody>
                  <a:tcPr marL="9525" marR="9525" marT="9525" marB="0" anchor="ctr"/>
                </a:tc>
              </a:tr>
              <a:tr h="423140">
                <a:tc>
                  <a:txBody>
                    <a:bodyPr/>
                    <a:lstStyle/>
                    <a:p>
                      <a:pPr algn="just" fontAlgn="ctr"/>
                      <a:r>
                        <a:rPr lang="en-GB" sz="1600" b="0" u="none" strike="noStrike" noProof="0" dirty="0" smtClean="0">
                          <a:solidFill>
                            <a:srgbClr val="107E2D"/>
                          </a:solidFill>
                          <a:effectLst/>
                          <a:latin typeface="Franklin Gothic Demi" pitchFamily="34" charset="0"/>
                        </a:rPr>
                        <a:t>1 kilo of potatoes:</a:t>
                      </a:r>
                      <a:endParaRPr lang="en-GB" sz="1600" b="0" i="0" u="none" strike="noStrike" noProof="0" dirty="0">
                        <a:solidFill>
                          <a:srgbClr val="107E2D"/>
                        </a:solidFill>
                        <a:effectLst/>
                        <a:latin typeface="Franklin Gothic Demi" pitchFamily="34" charset="0"/>
                      </a:endParaRPr>
                    </a:p>
                  </a:txBody>
                  <a:tcPr marL="9525" marR="9525" marT="9525" marB="0" anchor="ctr"/>
                </a:tc>
                <a:tc>
                  <a:txBody>
                    <a:bodyPr/>
                    <a:lstStyle/>
                    <a:p>
                      <a:pPr algn="ctr" fontAlgn="ctr"/>
                      <a:r>
                        <a:rPr lang="en-GB" sz="1600" b="0" u="none" strike="noStrike" noProof="0" dirty="0" smtClean="0">
                          <a:solidFill>
                            <a:srgbClr val="107E2D"/>
                          </a:solidFill>
                          <a:effectLst/>
                          <a:latin typeface="Franklin Gothic Demi" pitchFamily="34" charset="0"/>
                        </a:rPr>
                        <a:t>€4.91</a:t>
                      </a:r>
                      <a:endParaRPr lang="en-GB" sz="1600" b="0" i="0" u="none" strike="noStrike" noProof="0" dirty="0">
                        <a:solidFill>
                          <a:srgbClr val="107E2D"/>
                        </a:solidFill>
                        <a:effectLst/>
                        <a:latin typeface="Franklin Gothic Demi" pitchFamily="34" charset="0"/>
                      </a:endParaRPr>
                    </a:p>
                  </a:txBody>
                  <a:tcPr marL="9525" marR="9525" marT="9525" marB="0" anchor="ctr"/>
                </a:tc>
                <a:tc>
                  <a:txBody>
                    <a:bodyPr/>
                    <a:lstStyle/>
                    <a:p>
                      <a:pPr algn="ctr" fontAlgn="b"/>
                      <a:r>
                        <a:rPr lang="en-GB" sz="1600" b="0" u="none" strike="noStrike" noProof="0" dirty="0" smtClean="0">
                          <a:solidFill>
                            <a:srgbClr val="107E2D"/>
                          </a:solidFill>
                          <a:effectLst/>
                          <a:latin typeface="Franklin Gothic Demi" pitchFamily="34" charset="0"/>
                        </a:rPr>
                        <a:t>1/5</a:t>
                      </a:r>
                      <a:endParaRPr lang="en-GB" sz="1600" b="0" i="0" u="none" strike="noStrike" noProof="0" dirty="0">
                        <a:solidFill>
                          <a:srgbClr val="107E2D"/>
                        </a:solidFill>
                        <a:effectLst/>
                        <a:latin typeface="Franklin Gothic Demi" pitchFamily="34" charset="0"/>
                      </a:endParaRPr>
                    </a:p>
                  </a:txBody>
                  <a:tcPr marL="9525" marR="9525" marT="9525" marB="0" anchor="ctr"/>
                </a:tc>
              </a:tr>
              <a:tr h="423140">
                <a:tc>
                  <a:txBody>
                    <a:bodyPr/>
                    <a:lstStyle/>
                    <a:p>
                      <a:pPr algn="just" fontAlgn="ctr"/>
                      <a:r>
                        <a:rPr lang="en-GB" sz="1600" b="0" u="none" strike="noStrike" noProof="0" dirty="0" smtClean="0">
                          <a:solidFill>
                            <a:srgbClr val="107E2D"/>
                          </a:solidFill>
                          <a:effectLst/>
                          <a:latin typeface="Franklin Gothic Demi" pitchFamily="34" charset="0"/>
                        </a:rPr>
                        <a:t>10 eggs:</a:t>
                      </a:r>
                      <a:endParaRPr lang="en-GB" sz="1600" b="0" i="0" u="none" strike="noStrike" noProof="0" dirty="0">
                        <a:solidFill>
                          <a:srgbClr val="107E2D"/>
                        </a:solidFill>
                        <a:effectLst/>
                        <a:latin typeface="Franklin Gothic Demi" pitchFamily="34" charset="0"/>
                      </a:endParaRPr>
                    </a:p>
                  </a:txBody>
                  <a:tcPr marL="9525" marR="9525" marT="9525" marB="0" anchor="ctr"/>
                </a:tc>
                <a:tc>
                  <a:txBody>
                    <a:bodyPr/>
                    <a:lstStyle/>
                    <a:p>
                      <a:pPr algn="ctr" fontAlgn="ctr"/>
                      <a:r>
                        <a:rPr lang="en-GB" sz="1600" b="0" u="none" strike="noStrike" noProof="0" dirty="0" smtClean="0">
                          <a:solidFill>
                            <a:srgbClr val="107E2D"/>
                          </a:solidFill>
                          <a:effectLst/>
                          <a:latin typeface="Franklin Gothic Demi" pitchFamily="34" charset="0"/>
                        </a:rPr>
                        <a:t>€9.49</a:t>
                      </a:r>
                      <a:endParaRPr lang="en-GB" sz="1600" b="0" i="0" u="none" strike="noStrike" noProof="0" dirty="0">
                        <a:solidFill>
                          <a:srgbClr val="107E2D"/>
                        </a:solidFill>
                        <a:effectLst/>
                        <a:latin typeface="Franklin Gothic Demi" pitchFamily="34" charset="0"/>
                      </a:endParaRPr>
                    </a:p>
                  </a:txBody>
                  <a:tcPr marL="9525" marR="9525" marT="9525" marB="0" anchor="ctr"/>
                </a:tc>
                <a:tc>
                  <a:txBody>
                    <a:bodyPr/>
                    <a:lstStyle/>
                    <a:p>
                      <a:pPr algn="ctr" fontAlgn="b"/>
                      <a:r>
                        <a:rPr lang="en-GB" sz="1600" b="0" u="none" strike="noStrike" noProof="0" dirty="0" smtClean="0">
                          <a:solidFill>
                            <a:srgbClr val="107E2D"/>
                          </a:solidFill>
                          <a:effectLst/>
                          <a:latin typeface="Franklin Gothic Demi" pitchFamily="34" charset="0"/>
                        </a:rPr>
                        <a:t>1/8</a:t>
                      </a:r>
                      <a:endParaRPr lang="en-GB" sz="1600" b="0" i="0" u="none" strike="noStrike" noProof="0" dirty="0">
                        <a:solidFill>
                          <a:srgbClr val="107E2D"/>
                        </a:solidFill>
                        <a:effectLst/>
                        <a:latin typeface="Franklin Gothic Demi" pitchFamily="34" charset="0"/>
                      </a:endParaRPr>
                    </a:p>
                  </a:txBody>
                  <a:tcPr marL="9525" marR="9525" marT="9525" marB="0" anchor="ctr"/>
                </a:tc>
              </a:tr>
              <a:tr h="423140">
                <a:tc>
                  <a:txBody>
                    <a:bodyPr/>
                    <a:lstStyle/>
                    <a:p>
                      <a:pPr algn="just" fontAlgn="ctr"/>
                      <a:r>
                        <a:rPr lang="en-GB" sz="1600" b="0" u="none" strike="noStrike" noProof="0" dirty="0" smtClean="0">
                          <a:solidFill>
                            <a:srgbClr val="107E2D"/>
                          </a:solidFill>
                          <a:effectLst/>
                          <a:latin typeface="Franklin Gothic Demi" pitchFamily="34" charset="0"/>
                        </a:rPr>
                        <a:t>Half a pound of coffee:</a:t>
                      </a:r>
                      <a:endParaRPr lang="en-GB" sz="1600" b="0" i="0" u="none" strike="noStrike" noProof="0" dirty="0">
                        <a:solidFill>
                          <a:srgbClr val="107E2D"/>
                        </a:solidFill>
                        <a:effectLst/>
                        <a:latin typeface="Franklin Gothic Demi" pitchFamily="34" charset="0"/>
                      </a:endParaRPr>
                    </a:p>
                  </a:txBody>
                  <a:tcPr marL="9525" marR="9525" marT="9525" marB="0" anchor="ctr"/>
                </a:tc>
                <a:tc>
                  <a:txBody>
                    <a:bodyPr/>
                    <a:lstStyle/>
                    <a:p>
                      <a:pPr algn="ctr" fontAlgn="ctr"/>
                      <a:r>
                        <a:rPr lang="en-GB" sz="1600" b="0" u="none" strike="noStrike" noProof="0" dirty="0" smtClean="0">
                          <a:solidFill>
                            <a:srgbClr val="107E2D"/>
                          </a:solidFill>
                          <a:effectLst/>
                          <a:latin typeface="Franklin Gothic Demi" pitchFamily="34" charset="0"/>
                        </a:rPr>
                        <a:t>€29.85</a:t>
                      </a:r>
                      <a:endParaRPr lang="en-GB" sz="1600" b="0" i="0" u="none" strike="noStrike" noProof="0" dirty="0">
                        <a:solidFill>
                          <a:srgbClr val="107E2D"/>
                        </a:solidFill>
                        <a:effectLst/>
                        <a:latin typeface="Franklin Gothic Demi" pitchFamily="34" charset="0"/>
                      </a:endParaRPr>
                    </a:p>
                  </a:txBody>
                  <a:tcPr marL="9525" marR="9525" marT="9525" marB="0" anchor="ctr"/>
                </a:tc>
                <a:tc>
                  <a:txBody>
                    <a:bodyPr/>
                    <a:lstStyle/>
                    <a:p>
                      <a:pPr algn="ctr" fontAlgn="b"/>
                      <a:r>
                        <a:rPr lang="en-GB" sz="1600" b="0" u="none" strike="noStrike" noProof="0" dirty="0" smtClean="0">
                          <a:solidFill>
                            <a:srgbClr val="107E2D"/>
                          </a:solidFill>
                          <a:effectLst/>
                          <a:latin typeface="Franklin Gothic Demi" pitchFamily="34" charset="0"/>
                        </a:rPr>
                        <a:t>1/10</a:t>
                      </a:r>
                      <a:endParaRPr lang="en-GB" sz="1600" b="0" i="0" u="none" strike="noStrike" noProof="0" dirty="0">
                        <a:solidFill>
                          <a:srgbClr val="107E2D"/>
                        </a:solidFill>
                        <a:effectLst/>
                        <a:latin typeface="Franklin Gothic Demi" pitchFamily="34" charset="0"/>
                      </a:endParaRPr>
                    </a:p>
                  </a:txBody>
                  <a:tcPr marL="9525" marR="9525" marT="9525" marB="0" anchor="ctr"/>
                </a:tc>
              </a:tr>
              <a:tr h="423140">
                <a:tc>
                  <a:txBody>
                    <a:bodyPr/>
                    <a:lstStyle/>
                    <a:p>
                      <a:pPr algn="just" fontAlgn="ctr"/>
                      <a:r>
                        <a:rPr lang="en-GB" sz="1600" b="0" u="none" strike="noStrike" noProof="0" dirty="0" smtClean="0">
                          <a:solidFill>
                            <a:srgbClr val="107E2D"/>
                          </a:solidFill>
                          <a:effectLst/>
                          <a:latin typeface="Franklin Gothic Demi" pitchFamily="34" charset="0"/>
                        </a:rPr>
                        <a:t>Half a pound of sugar:</a:t>
                      </a:r>
                      <a:endParaRPr lang="en-GB" sz="1600" b="0" i="0" u="none" strike="noStrike" noProof="0" dirty="0">
                        <a:solidFill>
                          <a:srgbClr val="107E2D"/>
                        </a:solidFill>
                        <a:effectLst/>
                        <a:latin typeface="Franklin Gothic Demi" pitchFamily="34" charset="0"/>
                      </a:endParaRPr>
                    </a:p>
                  </a:txBody>
                  <a:tcPr marL="9525" marR="9525" marT="9525" marB="0" anchor="ctr"/>
                </a:tc>
                <a:tc>
                  <a:txBody>
                    <a:bodyPr/>
                    <a:lstStyle/>
                    <a:p>
                      <a:pPr algn="ctr" fontAlgn="ctr"/>
                      <a:r>
                        <a:rPr lang="en-GB" sz="1600" b="0" u="none" strike="noStrike" noProof="0" dirty="0" smtClean="0">
                          <a:solidFill>
                            <a:srgbClr val="107E2D"/>
                          </a:solidFill>
                          <a:effectLst/>
                          <a:latin typeface="Franklin Gothic Demi" pitchFamily="34" charset="0"/>
                        </a:rPr>
                        <a:t>€48.15</a:t>
                      </a:r>
                      <a:endParaRPr lang="en-GB" sz="1600" b="0" i="0" u="none" strike="noStrike" noProof="0" dirty="0">
                        <a:solidFill>
                          <a:srgbClr val="107E2D"/>
                        </a:solidFill>
                        <a:effectLst/>
                        <a:latin typeface="Franklin Gothic Demi" pitchFamily="34" charset="0"/>
                      </a:endParaRPr>
                    </a:p>
                  </a:txBody>
                  <a:tcPr marL="9525" marR="9525" marT="9525" marB="0" anchor="ctr"/>
                </a:tc>
                <a:tc>
                  <a:txBody>
                    <a:bodyPr/>
                    <a:lstStyle/>
                    <a:p>
                      <a:pPr algn="ctr" fontAlgn="b"/>
                      <a:r>
                        <a:rPr lang="en-GB" sz="1600" b="0" u="none" strike="noStrike" noProof="0" dirty="0" smtClean="0">
                          <a:solidFill>
                            <a:srgbClr val="107E2D"/>
                          </a:solidFill>
                          <a:effectLst/>
                          <a:latin typeface="Franklin Gothic Demi" pitchFamily="34" charset="0"/>
                        </a:rPr>
                        <a:t>1/20</a:t>
                      </a:r>
                      <a:endParaRPr lang="en-GB" sz="1600" b="0" i="0" u="none" strike="noStrike" noProof="0" dirty="0">
                        <a:solidFill>
                          <a:srgbClr val="107E2D"/>
                        </a:solidFill>
                        <a:effectLst/>
                        <a:latin typeface="Franklin Gothic Demi" pitchFamily="34" charset="0"/>
                      </a:endParaRPr>
                    </a:p>
                  </a:txBody>
                  <a:tcPr marL="9525" marR="9525" marT="9525" marB="0" anchor="ctr"/>
                </a:tc>
              </a:tr>
            </a:tbl>
          </a:graphicData>
        </a:graphic>
      </p:graphicFrame>
    </p:spTree>
    <p:extLst>
      <p:ext uri="{BB962C8B-B14F-4D97-AF65-F5344CB8AC3E}">
        <p14:creationId xmlns:p14="http://schemas.microsoft.com/office/powerpoint/2010/main" val="35324783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solidFill>
                  <a:srgbClr val="015728"/>
                </a:solidFill>
              </a:rPr>
              <a:t>Transparency</a:t>
            </a:r>
            <a:endParaRPr lang="en-GB" dirty="0">
              <a:solidFill>
                <a:srgbClr val="015728"/>
              </a:solidFill>
            </a:endParaRPr>
          </a:p>
        </p:txBody>
      </p:sp>
      <p:sp>
        <p:nvSpPr>
          <p:cNvPr id="3" name="Tijdelijke aanduiding voor inhoud 2"/>
          <p:cNvSpPr>
            <a:spLocks noGrp="1"/>
          </p:cNvSpPr>
          <p:nvPr>
            <p:ph idx="1"/>
          </p:nvPr>
        </p:nvSpPr>
        <p:spPr/>
        <p:txBody>
          <a:bodyPr>
            <a:normAutofit fontScale="85000" lnSpcReduction="20000"/>
          </a:bodyPr>
          <a:lstStyle/>
          <a:p>
            <a:r>
              <a:rPr lang="en-GB" dirty="0" smtClean="0">
                <a:solidFill>
                  <a:srgbClr val="107E2D"/>
                </a:solidFill>
              </a:rPr>
              <a:t>Transparency remains a theoretical concept for market participants, since the availability of perfect information is lacking. The steering mechanism of the ‘invisible hand’ does not work optimally. </a:t>
            </a:r>
          </a:p>
          <a:p>
            <a:r>
              <a:rPr lang="en-GB" dirty="0" smtClean="0">
                <a:solidFill>
                  <a:srgbClr val="107E2D"/>
                </a:solidFill>
              </a:rPr>
              <a:t>Factors that have a negative effect on transparency (perfect information) are:</a:t>
            </a:r>
          </a:p>
          <a:p>
            <a:pPr lvl="1"/>
            <a:r>
              <a:rPr lang="en-GB" dirty="0" smtClean="0">
                <a:solidFill>
                  <a:srgbClr val="107E2D"/>
                </a:solidFill>
              </a:rPr>
              <a:t>Buyers and sellers have an incomplete insight into price and quality in the goods being offered;</a:t>
            </a:r>
          </a:p>
          <a:p>
            <a:pPr lvl="1"/>
            <a:r>
              <a:rPr lang="en-GB" dirty="0" smtClean="0">
                <a:solidFill>
                  <a:srgbClr val="107E2D"/>
                </a:solidFill>
              </a:rPr>
              <a:t>Changing conditions: </a:t>
            </a:r>
          </a:p>
          <a:p>
            <a:pPr lvl="2"/>
            <a:r>
              <a:rPr lang="en-GB" dirty="0" smtClean="0">
                <a:solidFill>
                  <a:srgbClr val="107E2D"/>
                </a:solidFill>
              </a:rPr>
              <a:t>Imperfect information about market demand in future;</a:t>
            </a:r>
          </a:p>
          <a:p>
            <a:pPr lvl="2"/>
            <a:r>
              <a:rPr lang="en-GB" dirty="0" smtClean="0">
                <a:solidFill>
                  <a:srgbClr val="107E2D"/>
                </a:solidFill>
              </a:rPr>
              <a:t>Imperfect information about supply of competitors in future (pork cycle).</a:t>
            </a:r>
          </a:p>
          <a:p>
            <a:pPr marL="914400" lvl="2" indent="0">
              <a:buNone/>
            </a:pPr>
            <a:endParaRPr lang="en-GB" dirty="0" smtClean="0">
              <a:solidFill>
                <a:srgbClr val="107E2D"/>
              </a:solidFill>
            </a:endParaRPr>
          </a:p>
          <a:p>
            <a:endParaRPr lang="nl-NL" dirty="0"/>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solidFill>
                  <a:srgbClr val="015728"/>
                </a:solidFill>
              </a:rPr>
              <a:t>Market economy</a:t>
            </a:r>
            <a:endParaRPr lang="en-GB" dirty="0">
              <a:solidFill>
                <a:srgbClr val="015728"/>
              </a:solidFill>
            </a:endParaRPr>
          </a:p>
        </p:txBody>
      </p:sp>
      <p:sp>
        <p:nvSpPr>
          <p:cNvPr id="3" name="Tijdelijke aanduiding voor inhoud 2"/>
          <p:cNvSpPr>
            <a:spLocks noGrp="1"/>
          </p:cNvSpPr>
          <p:nvPr>
            <p:ph idx="1"/>
          </p:nvPr>
        </p:nvSpPr>
        <p:spPr/>
        <p:txBody>
          <a:bodyPr>
            <a:normAutofit fontScale="77500" lnSpcReduction="20000"/>
          </a:bodyPr>
          <a:lstStyle/>
          <a:p>
            <a:r>
              <a:rPr lang="en-GB" dirty="0" smtClean="0">
                <a:solidFill>
                  <a:srgbClr val="107E2D"/>
                </a:solidFill>
              </a:rPr>
              <a:t>In practice, most countries have a combination of command and free market systems.</a:t>
            </a:r>
            <a:endParaRPr lang="en-GB" dirty="0" smtClean="0"/>
          </a:p>
          <a:p>
            <a:r>
              <a:rPr lang="en-GB" dirty="0" smtClean="0">
                <a:solidFill>
                  <a:srgbClr val="107E2D"/>
                </a:solidFill>
              </a:rPr>
              <a:t>The market economy (free market with some government intervention) has become the dominant economic system.</a:t>
            </a:r>
          </a:p>
          <a:p>
            <a:r>
              <a:rPr lang="en-GB" dirty="0" smtClean="0">
                <a:solidFill>
                  <a:srgbClr val="107E2D"/>
                </a:solidFill>
              </a:rPr>
              <a:t>Government measures that are still necessary, are:</a:t>
            </a:r>
          </a:p>
          <a:p>
            <a:pPr marL="1028700" lvl="1" indent="-571500">
              <a:buFont typeface="+mj-lt"/>
              <a:buAutoNum type="arabicPeriod"/>
            </a:pPr>
            <a:r>
              <a:rPr lang="en-GB" dirty="0" smtClean="0">
                <a:solidFill>
                  <a:srgbClr val="107E2D"/>
                </a:solidFill>
              </a:rPr>
              <a:t>Property rights;</a:t>
            </a:r>
            <a:endParaRPr lang="en-GB" dirty="0">
              <a:solidFill>
                <a:srgbClr val="107E2D"/>
              </a:solidFill>
            </a:endParaRPr>
          </a:p>
          <a:p>
            <a:pPr marL="1028700" lvl="1" indent="-571500">
              <a:buFont typeface="+mj-lt"/>
              <a:buAutoNum type="arabicPeriod"/>
            </a:pPr>
            <a:r>
              <a:rPr lang="en-GB" dirty="0" smtClean="0">
                <a:solidFill>
                  <a:srgbClr val="107E2D"/>
                </a:solidFill>
              </a:rPr>
              <a:t>Prosperity and well-being;</a:t>
            </a:r>
          </a:p>
          <a:p>
            <a:pPr marL="1028700" lvl="1" indent="-571500">
              <a:buFont typeface="+mj-lt"/>
              <a:buAutoNum type="arabicPeriod"/>
            </a:pPr>
            <a:r>
              <a:rPr lang="en-GB" dirty="0" smtClean="0">
                <a:solidFill>
                  <a:srgbClr val="107E2D"/>
                </a:solidFill>
              </a:rPr>
              <a:t>Corrections of market imperfections;</a:t>
            </a:r>
            <a:endParaRPr lang="en-GB" dirty="0" smtClean="0">
              <a:solidFill>
                <a:schemeClr val="accent6"/>
              </a:solidFill>
            </a:endParaRPr>
          </a:p>
          <a:p>
            <a:pPr marL="1371600" lvl="2" indent="-457200">
              <a:buFont typeface="+mj-lt"/>
              <a:buAutoNum type="alphaLcPeriod"/>
            </a:pPr>
            <a:r>
              <a:rPr lang="en-GB" dirty="0" smtClean="0">
                <a:solidFill>
                  <a:srgbClr val="107E2D"/>
                </a:solidFill>
              </a:rPr>
              <a:t>Collective goods;</a:t>
            </a:r>
            <a:endParaRPr lang="en-GB" dirty="0">
              <a:solidFill>
                <a:srgbClr val="107E2D"/>
              </a:solidFill>
            </a:endParaRPr>
          </a:p>
          <a:p>
            <a:pPr marL="1371600" lvl="2" indent="-457200">
              <a:buFont typeface="+mj-lt"/>
              <a:buAutoNum type="alphaLcPeriod"/>
            </a:pPr>
            <a:r>
              <a:rPr lang="en-GB" dirty="0" smtClean="0">
                <a:solidFill>
                  <a:srgbClr val="107E2D"/>
                </a:solidFill>
              </a:rPr>
              <a:t>Self-fulfilling prophecy;</a:t>
            </a:r>
            <a:endParaRPr lang="en-GB" dirty="0">
              <a:solidFill>
                <a:srgbClr val="107E2D"/>
              </a:solidFill>
            </a:endParaRPr>
          </a:p>
          <a:p>
            <a:pPr marL="1371600" lvl="2" indent="-457200">
              <a:buFont typeface="+mj-lt"/>
              <a:buAutoNum type="alphaLcPeriod"/>
            </a:pPr>
            <a:r>
              <a:rPr lang="en-GB" dirty="0" smtClean="0">
                <a:solidFill>
                  <a:srgbClr val="107E2D"/>
                </a:solidFill>
              </a:rPr>
              <a:t>Externalities;</a:t>
            </a:r>
            <a:endParaRPr lang="en-GB" dirty="0">
              <a:solidFill>
                <a:srgbClr val="107E2D"/>
              </a:solidFill>
            </a:endParaRPr>
          </a:p>
          <a:p>
            <a:pPr marL="1371600" lvl="2" indent="-457200">
              <a:buFont typeface="+mj-lt"/>
              <a:buAutoNum type="alphaLcPeriod"/>
            </a:pPr>
            <a:r>
              <a:rPr lang="en-GB" dirty="0" smtClean="0">
                <a:solidFill>
                  <a:srgbClr val="107E2D"/>
                </a:solidFill>
              </a:rPr>
              <a:t>Marginalization of the needs of the future.</a:t>
            </a: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188640"/>
            <a:ext cx="8229600" cy="1228998"/>
          </a:xfrm>
        </p:spPr>
        <p:txBody>
          <a:bodyPr>
            <a:noAutofit/>
          </a:bodyPr>
          <a:lstStyle/>
          <a:p>
            <a:pPr lvl="1" algn="ctr" rtl="0">
              <a:spcBef>
                <a:spcPct val="0"/>
              </a:spcBef>
            </a:pPr>
            <a:r>
              <a:rPr lang="en-GB" sz="4400" dirty="0" smtClean="0">
                <a:solidFill>
                  <a:srgbClr val="015728"/>
                </a:solidFill>
                <a:latin typeface="Franklin Gothic Demi" pitchFamily="34" charset="0"/>
              </a:rPr>
              <a:t/>
            </a:r>
            <a:br>
              <a:rPr lang="en-GB" sz="4400" dirty="0" smtClean="0">
                <a:solidFill>
                  <a:srgbClr val="015728"/>
                </a:solidFill>
                <a:latin typeface="Franklin Gothic Demi" pitchFamily="34" charset="0"/>
              </a:rPr>
            </a:br>
            <a:r>
              <a:rPr lang="en-GB" sz="4400" dirty="0" smtClean="0">
                <a:solidFill>
                  <a:srgbClr val="015728"/>
                </a:solidFill>
                <a:latin typeface="Franklin Gothic Demi" pitchFamily="34" charset="0"/>
              </a:rPr>
              <a:t>1: Property rights</a:t>
            </a:r>
            <a:r>
              <a:rPr lang="en-GB" sz="4400" dirty="0" smtClean="0">
                <a:solidFill>
                  <a:srgbClr val="015728"/>
                </a:solidFill>
              </a:rPr>
              <a:t/>
            </a:r>
            <a:br>
              <a:rPr lang="en-GB" sz="4400" dirty="0" smtClean="0">
                <a:solidFill>
                  <a:srgbClr val="015728"/>
                </a:solidFill>
              </a:rPr>
            </a:br>
            <a:endParaRPr lang="en-GB" sz="4400" dirty="0">
              <a:solidFill>
                <a:srgbClr val="015728"/>
              </a:solidFill>
            </a:endParaRPr>
          </a:p>
        </p:txBody>
      </p:sp>
      <p:sp>
        <p:nvSpPr>
          <p:cNvPr id="3" name="Tijdelijke aanduiding voor inhoud 2"/>
          <p:cNvSpPr>
            <a:spLocks noGrp="1"/>
          </p:cNvSpPr>
          <p:nvPr>
            <p:ph idx="1"/>
          </p:nvPr>
        </p:nvSpPr>
        <p:spPr/>
        <p:txBody>
          <a:bodyPr>
            <a:normAutofit/>
          </a:bodyPr>
          <a:lstStyle/>
          <a:p>
            <a:r>
              <a:rPr lang="en-US" dirty="0" smtClean="0">
                <a:solidFill>
                  <a:srgbClr val="107E2D"/>
                </a:solidFill>
              </a:rPr>
              <a:t>The participation in a market economy is dependent on the quality of government measures in the field of property rights, such as:</a:t>
            </a:r>
          </a:p>
          <a:p>
            <a:pPr lvl="1"/>
            <a:r>
              <a:rPr lang="en-GB" dirty="0" smtClean="0">
                <a:solidFill>
                  <a:srgbClr val="107E2D"/>
                </a:solidFill>
              </a:rPr>
              <a:t>public justice system;</a:t>
            </a:r>
          </a:p>
          <a:p>
            <a:pPr lvl="1"/>
            <a:r>
              <a:rPr lang="en-US" dirty="0" smtClean="0">
                <a:solidFill>
                  <a:srgbClr val="107E2D"/>
                </a:solidFill>
              </a:rPr>
              <a:t>land registry office;</a:t>
            </a:r>
          </a:p>
          <a:p>
            <a:pPr lvl="1"/>
            <a:r>
              <a:rPr lang="en-US" dirty="0" smtClean="0">
                <a:solidFill>
                  <a:srgbClr val="107E2D"/>
                </a:solidFill>
              </a:rPr>
              <a:t>corruption.</a:t>
            </a:r>
            <a:endParaRPr lang="en-GB" dirty="0" smtClean="0">
              <a:solidFill>
                <a:srgbClr val="107E2D"/>
              </a:solidFill>
            </a:endParaRPr>
          </a:p>
          <a:p>
            <a:endParaRPr lang="en-GB" dirty="0" smtClean="0">
              <a:solidFill>
                <a:srgbClr val="107E2D"/>
              </a:solidFill>
            </a:endParaRPr>
          </a:p>
          <a:p>
            <a:pPr marL="0" indent="0">
              <a:buNone/>
            </a:pPr>
            <a:endParaRPr lang="en-GB" dirty="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extLst>
      <p:ext uri="{BB962C8B-B14F-4D97-AF65-F5344CB8AC3E}">
        <p14:creationId xmlns:p14="http://schemas.microsoft.com/office/powerpoint/2010/main" val="265218791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GB" sz="3300" dirty="0" smtClean="0">
                <a:solidFill>
                  <a:srgbClr val="015728"/>
                </a:solidFill>
              </a:rPr>
              <a:t>2: Intervention on prosperity and well-being</a:t>
            </a:r>
            <a:endParaRPr lang="en-GB" sz="3300" dirty="0">
              <a:solidFill>
                <a:srgbClr val="015728"/>
              </a:solidFill>
            </a:endParaRPr>
          </a:p>
        </p:txBody>
      </p:sp>
      <p:sp>
        <p:nvSpPr>
          <p:cNvPr id="3" name="Tijdelijke aanduiding voor inhoud 2"/>
          <p:cNvSpPr>
            <a:spLocks noGrp="1"/>
          </p:cNvSpPr>
          <p:nvPr>
            <p:ph idx="1"/>
          </p:nvPr>
        </p:nvSpPr>
        <p:spPr/>
        <p:txBody>
          <a:bodyPr>
            <a:normAutofit/>
          </a:bodyPr>
          <a:lstStyle/>
          <a:p>
            <a:pPr marL="0" indent="0">
              <a:buNone/>
            </a:pPr>
            <a:r>
              <a:rPr lang="en-GB" sz="1800" dirty="0" smtClean="0">
                <a:solidFill>
                  <a:srgbClr val="107E2D"/>
                </a:solidFill>
              </a:rPr>
              <a:t>Market insight, trade and barter capacity, available cash, individual wealth, intelligence, social skills, health, clear thinking and the countries where people live, have influence on the individual prosperity.</a:t>
            </a:r>
          </a:p>
          <a:p>
            <a:pPr marL="0" indent="0">
              <a:buNone/>
            </a:pPr>
            <a:endParaRPr lang="en-GB" sz="1800" dirty="0" smtClean="0">
              <a:solidFill>
                <a:srgbClr val="107E2D"/>
              </a:solidFill>
            </a:endParaRPr>
          </a:p>
          <a:p>
            <a:pPr marL="0" indent="0">
              <a:buNone/>
            </a:pPr>
            <a:r>
              <a:rPr lang="en-GB" sz="1800" dirty="0" smtClean="0">
                <a:solidFill>
                  <a:srgbClr val="107E2D"/>
                </a:solidFill>
              </a:rPr>
              <a:t>Redistribution of prosperity: the options for providing equal rights for everyone in the market economy are limited. Reasons for redistribution are:</a:t>
            </a:r>
          </a:p>
          <a:p>
            <a:r>
              <a:rPr lang="en-GB" sz="1800" dirty="0" smtClean="0">
                <a:solidFill>
                  <a:srgbClr val="107E2D"/>
                </a:solidFill>
              </a:rPr>
              <a:t>Solidarity and protection;</a:t>
            </a:r>
          </a:p>
          <a:p>
            <a:r>
              <a:rPr lang="en-GB" sz="1800" dirty="0" smtClean="0">
                <a:solidFill>
                  <a:srgbClr val="107E2D"/>
                </a:solidFill>
              </a:rPr>
              <a:t>Less tension (e.g. an economic system that promotes inequality has a higher crime rate. See also chapter 4) (Suggestion </a:t>
            </a:r>
            <a:r>
              <a:rPr lang="en-GB" sz="1800" dirty="0">
                <a:solidFill>
                  <a:srgbClr val="107E2D"/>
                </a:solidFill>
              </a:rPr>
              <a:t>for a video on YouTube, see search quote between []: </a:t>
            </a:r>
            <a:r>
              <a:rPr lang="en-GB" sz="1800" dirty="0" smtClean="0">
                <a:solidFill>
                  <a:srgbClr val="107E2D"/>
                </a:solidFill>
              </a:rPr>
              <a:t>[</a:t>
            </a:r>
            <a:r>
              <a:rPr lang="en-GB" sz="1800" dirty="0">
                <a:solidFill>
                  <a:srgbClr val="107E2D"/>
                </a:solidFill>
              </a:rPr>
              <a:t>Two Monkeys Were Paid Unequally: Excerpt from Frans de Waal's TED </a:t>
            </a:r>
            <a:r>
              <a:rPr lang="en-GB" sz="1800" dirty="0" smtClean="0">
                <a:solidFill>
                  <a:srgbClr val="107E2D"/>
                </a:solidFill>
              </a:rPr>
              <a:t>Talk]  (Ted Blog video / 2:44  minutes) </a:t>
            </a:r>
          </a:p>
          <a:p>
            <a:r>
              <a:rPr lang="en-GB" sz="1800" dirty="0" smtClean="0">
                <a:solidFill>
                  <a:srgbClr val="107E2D"/>
                </a:solidFill>
              </a:rPr>
              <a:t>Rational choice theory (e.g. $100 for a wealthy person means less to that person than $100 for a ‘less wealthy’ person)</a:t>
            </a:r>
            <a:endParaRPr lang="en-GB" sz="1800" dirty="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extLst>
      <p:ext uri="{BB962C8B-B14F-4D97-AF65-F5344CB8AC3E}">
        <p14:creationId xmlns:p14="http://schemas.microsoft.com/office/powerpoint/2010/main" val="41096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solidFill>
            <a:srgbClr val="015728"/>
          </a:solidFill>
        </p:spPr>
        <p:txBody>
          <a:bodyPr/>
          <a:lstStyle/>
          <a:p>
            <a:r>
              <a:rPr lang="en-GB" spc="300" dirty="0" smtClean="0">
                <a:solidFill>
                  <a:schemeClr val="bg1"/>
                </a:solidFill>
                <a:latin typeface="Franklin Gothic Demi Cond" panose="020B0706030402020204" pitchFamily="34" charset="0"/>
              </a:rPr>
              <a:t>CHAPTER</a:t>
            </a:r>
            <a:r>
              <a:rPr lang="en-GB" spc="300" dirty="0" smtClean="0">
                <a:solidFill>
                  <a:schemeClr val="bg1"/>
                </a:solidFill>
              </a:rPr>
              <a:t> 2</a:t>
            </a:r>
            <a:endParaRPr lang="en-GB" spc="300" dirty="0">
              <a:solidFill>
                <a:schemeClr val="bg1"/>
              </a:solidFill>
            </a:endParaRPr>
          </a:p>
        </p:txBody>
      </p:sp>
      <p:sp>
        <p:nvSpPr>
          <p:cNvPr id="3" name="Subtitle 2"/>
          <p:cNvSpPr>
            <a:spLocks noGrp="1"/>
          </p:cNvSpPr>
          <p:nvPr>
            <p:ph type="subTitle" idx="1"/>
          </p:nvPr>
        </p:nvSpPr>
        <p:spPr>
          <a:xfrm>
            <a:off x="1371600" y="3886200"/>
            <a:ext cx="6400800" cy="838944"/>
          </a:xfrm>
          <a:solidFill>
            <a:srgbClr val="107E2D"/>
          </a:solidFill>
        </p:spPr>
        <p:txBody>
          <a:bodyPr>
            <a:normAutofit fontScale="92500"/>
          </a:bodyPr>
          <a:lstStyle/>
          <a:p>
            <a:r>
              <a:rPr lang="en-GB" dirty="0" smtClean="0">
                <a:solidFill>
                  <a:schemeClr val="bg1">
                    <a:lumMod val="95000"/>
                  </a:schemeClr>
                </a:solidFill>
              </a:rPr>
              <a:t>Market Economies and Governments</a:t>
            </a:r>
            <a:endParaRPr lang="en-GB" dirty="0">
              <a:solidFill>
                <a:schemeClr val="bg1">
                  <a:lumMod val="95000"/>
                </a:schemeClr>
              </a:solidFill>
            </a:endParaRPr>
          </a:p>
        </p:txBody>
      </p:sp>
      <p:sp>
        <p:nvSpPr>
          <p:cNvPr id="4" name="Footer Placeholder 3"/>
          <p:cNvSpPr>
            <a:spLocks noGrp="1"/>
          </p:cNvSpPr>
          <p:nvPr>
            <p:ph type="ftr" sz="quarter" idx="11"/>
          </p:nvPr>
        </p:nvSpPr>
        <p:spPr>
          <a:xfrm>
            <a:off x="1259632" y="6309320"/>
            <a:ext cx="7884368" cy="548680"/>
          </a:xfrm>
        </p:spPr>
        <p:txBody>
          <a:bodyPr/>
          <a:lstStyle/>
          <a:p>
            <a:r>
              <a:rPr lang="en-GB" dirty="0" smtClean="0"/>
              <a:t>© Martin Oyevaar, Diego Vazquez-</a:t>
            </a:r>
            <a:r>
              <a:rPr lang="en-GB" dirty="0" err="1" smtClean="0"/>
              <a:t>Brust</a:t>
            </a:r>
            <a:r>
              <a:rPr lang="en-GB" dirty="0" smtClean="0"/>
              <a:t> &amp; Harrie van Bommel, </a:t>
            </a:r>
            <a:r>
              <a:rPr lang="en-GB" i="1" dirty="0" smtClean="0"/>
              <a:t>Globalization and Sustainable Development</a:t>
            </a:r>
            <a:r>
              <a:rPr lang="en-GB" dirty="0" smtClean="0"/>
              <a:t>, Palgrave (2016)</a:t>
            </a:r>
          </a:p>
          <a:p>
            <a:r>
              <a:rPr lang="en-GB" dirty="0"/>
              <a:t>Information about cases, research assignments, videos etc.: </a:t>
            </a:r>
            <a:r>
              <a:rPr lang="en-GB" dirty="0">
                <a:hlinkClick r:id="rId2"/>
              </a:rPr>
              <a:t>m.oyevaar@sustainable-globalization.com</a:t>
            </a:r>
            <a:r>
              <a:rPr lang="en-GB" dirty="0"/>
              <a:t> </a:t>
            </a:r>
            <a:endParaRPr lang="en-GB" dirty="0" smtClean="0"/>
          </a:p>
        </p:txBody>
      </p:sp>
    </p:spTree>
    <p:extLst>
      <p:ext uri="{BB962C8B-B14F-4D97-AF65-F5344CB8AC3E}">
        <p14:creationId xmlns:p14="http://schemas.microsoft.com/office/powerpoint/2010/main" val="22096288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188640"/>
            <a:ext cx="8229600" cy="1228998"/>
          </a:xfrm>
        </p:spPr>
        <p:txBody>
          <a:bodyPr>
            <a:noAutofit/>
          </a:bodyPr>
          <a:lstStyle/>
          <a:p>
            <a:pPr lvl="1" algn="ctr" rtl="0">
              <a:spcBef>
                <a:spcPct val="0"/>
              </a:spcBef>
            </a:pPr>
            <a:r>
              <a:rPr lang="en-GB" sz="4400" dirty="0" smtClean="0">
                <a:solidFill>
                  <a:srgbClr val="015728"/>
                </a:solidFill>
                <a:latin typeface="Franklin Gothic Demi" pitchFamily="34" charset="0"/>
              </a:rPr>
              <a:t/>
            </a:r>
            <a:br>
              <a:rPr lang="en-GB" sz="4400" dirty="0" smtClean="0">
                <a:solidFill>
                  <a:srgbClr val="015728"/>
                </a:solidFill>
                <a:latin typeface="Franklin Gothic Demi" pitchFamily="34" charset="0"/>
              </a:rPr>
            </a:br>
            <a:r>
              <a:rPr lang="en-GB" sz="4400" dirty="0">
                <a:solidFill>
                  <a:srgbClr val="015728"/>
                </a:solidFill>
                <a:latin typeface="Franklin Gothic Demi" pitchFamily="34" charset="0"/>
              </a:rPr>
              <a:t>3</a:t>
            </a:r>
            <a:r>
              <a:rPr lang="en-GB" sz="4400" dirty="0" smtClean="0">
                <a:solidFill>
                  <a:srgbClr val="015728"/>
                </a:solidFill>
                <a:latin typeface="Franklin Gothic Demi" pitchFamily="34" charset="0"/>
              </a:rPr>
              <a:t>a: Collective goods</a:t>
            </a:r>
            <a:r>
              <a:rPr lang="en-GB" sz="4400" dirty="0" smtClean="0">
                <a:solidFill>
                  <a:srgbClr val="015728"/>
                </a:solidFill>
              </a:rPr>
              <a:t/>
            </a:r>
            <a:br>
              <a:rPr lang="en-GB" sz="4400" dirty="0" smtClean="0">
                <a:solidFill>
                  <a:srgbClr val="015728"/>
                </a:solidFill>
              </a:rPr>
            </a:br>
            <a:endParaRPr lang="en-GB" sz="4400" dirty="0">
              <a:solidFill>
                <a:srgbClr val="015728"/>
              </a:solidFill>
            </a:endParaRPr>
          </a:p>
        </p:txBody>
      </p:sp>
      <p:sp>
        <p:nvSpPr>
          <p:cNvPr id="3" name="Tijdelijke aanduiding voor inhoud 2"/>
          <p:cNvSpPr>
            <a:spLocks noGrp="1"/>
          </p:cNvSpPr>
          <p:nvPr>
            <p:ph idx="1"/>
          </p:nvPr>
        </p:nvSpPr>
        <p:spPr/>
        <p:txBody>
          <a:bodyPr>
            <a:normAutofit fontScale="70000" lnSpcReduction="20000"/>
          </a:bodyPr>
          <a:lstStyle/>
          <a:p>
            <a:pPr marL="0" indent="0">
              <a:buNone/>
            </a:pPr>
            <a:r>
              <a:rPr lang="en-GB" dirty="0" smtClean="0">
                <a:solidFill>
                  <a:srgbClr val="107E2D"/>
                </a:solidFill>
              </a:rPr>
              <a:t>The free market system is not able to </a:t>
            </a:r>
            <a:r>
              <a:rPr lang="en-GB" dirty="0">
                <a:solidFill>
                  <a:srgbClr val="107E2D"/>
                </a:solidFill>
              </a:rPr>
              <a:t>deliver </a:t>
            </a:r>
            <a:r>
              <a:rPr lang="en-GB" dirty="0" smtClean="0">
                <a:solidFill>
                  <a:srgbClr val="107E2D"/>
                </a:solidFill>
              </a:rPr>
              <a:t>all necessary </a:t>
            </a:r>
            <a:r>
              <a:rPr lang="en-GB" dirty="0">
                <a:solidFill>
                  <a:srgbClr val="107E2D"/>
                </a:solidFill>
              </a:rPr>
              <a:t>goods for </a:t>
            </a:r>
            <a:r>
              <a:rPr lang="en-GB" dirty="0" smtClean="0">
                <a:solidFill>
                  <a:srgbClr val="107E2D"/>
                </a:solidFill>
              </a:rPr>
              <a:t>society and government intervention is essential otherwise the good would not be produced or only marginally.</a:t>
            </a:r>
          </a:p>
          <a:p>
            <a:r>
              <a:rPr lang="en-GB" dirty="0" smtClean="0">
                <a:solidFill>
                  <a:srgbClr val="107E2D"/>
                </a:solidFill>
              </a:rPr>
              <a:t>Public goods:</a:t>
            </a:r>
          </a:p>
          <a:p>
            <a:pPr marL="400050" lvl="1" indent="0">
              <a:buNone/>
            </a:pPr>
            <a:r>
              <a:rPr lang="en-GB" dirty="0" smtClean="0">
                <a:solidFill>
                  <a:srgbClr val="107E2D"/>
                </a:solidFill>
              </a:rPr>
              <a:t>Products and services that are not offered through the market (public order).</a:t>
            </a:r>
          </a:p>
          <a:p>
            <a:r>
              <a:rPr lang="en-GB" dirty="0" smtClean="0">
                <a:solidFill>
                  <a:srgbClr val="107E2D"/>
                </a:solidFill>
              </a:rPr>
              <a:t>Quasi-public goods: </a:t>
            </a:r>
          </a:p>
          <a:p>
            <a:pPr marL="400050" lvl="1" indent="0">
              <a:buNone/>
            </a:pPr>
            <a:r>
              <a:rPr lang="en-GB" dirty="0">
                <a:solidFill>
                  <a:srgbClr val="107E2D"/>
                </a:solidFill>
              </a:rPr>
              <a:t>Products and services that are </a:t>
            </a:r>
            <a:r>
              <a:rPr lang="en-GB" dirty="0" smtClean="0">
                <a:solidFill>
                  <a:srgbClr val="107E2D"/>
                </a:solidFill>
              </a:rPr>
              <a:t>produced marginally by free markets and </a:t>
            </a:r>
            <a:r>
              <a:rPr lang="en-GB" dirty="0">
                <a:solidFill>
                  <a:srgbClr val="107E2D"/>
                </a:solidFill>
              </a:rPr>
              <a:t>there is desirability </a:t>
            </a:r>
            <a:r>
              <a:rPr lang="en-GB" dirty="0" smtClean="0">
                <a:solidFill>
                  <a:srgbClr val="107E2D"/>
                </a:solidFill>
              </a:rPr>
              <a:t>of government intervention in supply and demand.</a:t>
            </a:r>
          </a:p>
          <a:p>
            <a:pPr marL="400050" lvl="1" indent="0">
              <a:buNone/>
            </a:pPr>
            <a:r>
              <a:rPr lang="en-GB" dirty="0" smtClean="0">
                <a:solidFill>
                  <a:srgbClr val="107E2D"/>
                </a:solidFill>
              </a:rPr>
              <a:t>Reasons for intervention are: </a:t>
            </a:r>
          </a:p>
          <a:p>
            <a:pPr marL="914400" lvl="1" indent="-514350">
              <a:buFont typeface="+mj-lt"/>
              <a:buAutoNum type="arabicPeriod"/>
            </a:pPr>
            <a:r>
              <a:rPr lang="en-GB" dirty="0" smtClean="0">
                <a:solidFill>
                  <a:srgbClr val="107E2D"/>
                </a:solidFill>
              </a:rPr>
              <a:t>General interest (compulsory education);</a:t>
            </a:r>
          </a:p>
          <a:p>
            <a:pPr marL="914400" lvl="1" indent="-514350">
              <a:buFont typeface="+mj-lt"/>
              <a:buAutoNum type="arabicPeriod"/>
            </a:pPr>
            <a:r>
              <a:rPr lang="en-GB" dirty="0" smtClean="0">
                <a:solidFill>
                  <a:srgbClr val="107E2D"/>
                </a:solidFill>
              </a:rPr>
              <a:t>Humanitarian concerns (social services);</a:t>
            </a:r>
          </a:p>
          <a:p>
            <a:pPr marL="914400" lvl="1" indent="-514350">
              <a:buFont typeface="+mj-lt"/>
              <a:buAutoNum type="arabicPeriod"/>
            </a:pPr>
            <a:r>
              <a:rPr lang="en-GB" dirty="0" smtClean="0">
                <a:solidFill>
                  <a:srgbClr val="107E2D"/>
                </a:solidFill>
              </a:rPr>
              <a:t>Discourage the free-rider problem.</a:t>
            </a:r>
            <a:endParaRPr lang="en-GB" dirty="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extLst>
      <p:ext uri="{BB962C8B-B14F-4D97-AF65-F5344CB8AC3E}">
        <p14:creationId xmlns:p14="http://schemas.microsoft.com/office/powerpoint/2010/main" val="88333833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solidFill>
                  <a:srgbClr val="015728"/>
                </a:solidFill>
              </a:rPr>
              <a:t>3b: Self-fulfilling prophecy</a:t>
            </a:r>
            <a:endParaRPr lang="nl-NL" dirty="0">
              <a:solidFill>
                <a:srgbClr val="015728"/>
              </a:solidFill>
            </a:endParaRPr>
          </a:p>
        </p:txBody>
      </p:sp>
      <p:sp>
        <p:nvSpPr>
          <p:cNvPr id="3" name="Tijdelijke aanduiding voor inhoud 2"/>
          <p:cNvSpPr>
            <a:spLocks noGrp="1"/>
          </p:cNvSpPr>
          <p:nvPr>
            <p:ph idx="1"/>
          </p:nvPr>
        </p:nvSpPr>
        <p:spPr/>
        <p:txBody>
          <a:bodyPr/>
          <a:lstStyle/>
          <a:p>
            <a:r>
              <a:rPr lang="en-GB" sz="2400" dirty="0" smtClean="0">
                <a:solidFill>
                  <a:srgbClr val="107E2D"/>
                </a:solidFill>
              </a:rPr>
              <a:t>The term ‘self-fulfilling prophecy’ </a:t>
            </a:r>
            <a:r>
              <a:rPr lang="en-US" sz="2400" dirty="0" smtClean="0">
                <a:solidFill>
                  <a:srgbClr val="107E2D"/>
                </a:solidFill>
              </a:rPr>
              <a:t>is used in situations that do not initially appear to be true but later gain credibility because the public as a whole believes them to be so. </a:t>
            </a:r>
          </a:p>
          <a:p>
            <a:r>
              <a:rPr lang="en-US" sz="2400" dirty="0" smtClean="0">
                <a:solidFill>
                  <a:srgbClr val="107E2D"/>
                </a:solidFill>
              </a:rPr>
              <a:t>A market economy has to do with unbalanced growth, because purchase and investment decisions are dependent on emotions, instinct and preferences.</a:t>
            </a:r>
          </a:p>
          <a:p>
            <a:endParaRPr lang="en-US" dirty="0" smtClean="0">
              <a:solidFill>
                <a:srgbClr val="107E2D"/>
              </a:solidFill>
            </a:endParaRPr>
          </a:p>
          <a:p>
            <a:endParaRPr lang="en-GB" dirty="0" smtClean="0">
              <a:solidFill>
                <a:srgbClr val="107E2D"/>
              </a:solidFill>
            </a:endParaRPr>
          </a:p>
          <a:p>
            <a:endParaRPr lang="en-GB" dirty="0" smtClean="0">
              <a:solidFill>
                <a:srgbClr val="107E2D"/>
              </a:solidFill>
            </a:endParaRPr>
          </a:p>
          <a:p>
            <a:endParaRPr lang="nl-NL" dirty="0"/>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graphicFrame>
        <p:nvGraphicFramePr>
          <p:cNvPr id="5" name="Grafiek 4"/>
          <p:cNvGraphicFramePr>
            <a:graphicFrameLocks/>
          </p:cNvGraphicFramePr>
          <p:nvPr>
            <p:extLst>
              <p:ext uri="{D42A27DB-BD31-4B8C-83A1-F6EECF244321}">
                <p14:modId xmlns:p14="http://schemas.microsoft.com/office/powerpoint/2010/main" val="3311632768"/>
              </p:ext>
            </p:extLst>
          </p:nvPr>
        </p:nvGraphicFramePr>
        <p:xfrm>
          <a:off x="1835696" y="4221088"/>
          <a:ext cx="5328592" cy="244827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solidFill>
                  <a:srgbClr val="015728"/>
                </a:solidFill>
              </a:rPr>
              <a:t>3c: Externalities</a:t>
            </a:r>
            <a:endParaRPr lang="nl-NL" dirty="0">
              <a:solidFill>
                <a:srgbClr val="015728"/>
              </a:solidFill>
            </a:endParaRPr>
          </a:p>
        </p:txBody>
      </p:sp>
      <p:sp>
        <p:nvSpPr>
          <p:cNvPr id="3" name="Tijdelijke aanduiding voor inhoud 2"/>
          <p:cNvSpPr>
            <a:spLocks noGrp="1"/>
          </p:cNvSpPr>
          <p:nvPr>
            <p:ph idx="1"/>
          </p:nvPr>
        </p:nvSpPr>
        <p:spPr/>
        <p:txBody>
          <a:bodyPr>
            <a:normAutofit fontScale="85000" lnSpcReduction="20000"/>
          </a:bodyPr>
          <a:lstStyle/>
          <a:p>
            <a:r>
              <a:rPr lang="en-GB" dirty="0" smtClean="0">
                <a:solidFill>
                  <a:srgbClr val="107E2D"/>
                </a:solidFill>
              </a:rPr>
              <a:t>Externalities are positive or negative impacts on society that result from the production of an item which are not accounted for in the price of the item. The price is incorrect, the allocation of resources is not optimal and the quantity of the product does not reflect society’s interest.</a:t>
            </a:r>
          </a:p>
          <a:p>
            <a:r>
              <a:rPr lang="en-GB" dirty="0" smtClean="0">
                <a:solidFill>
                  <a:srgbClr val="107E2D"/>
                </a:solidFill>
              </a:rPr>
              <a:t>Examples: </a:t>
            </a:r>
          </a:p>
          <a:p>
            <a:pPr lvl="1"/>
            <a:r>
              <a:rPr lang="en-GB" dirty="0" smtClean="0">
                <a:solidFill>
                  <a:srgbClr val="107E2D"/>
                </a:solidFill>
              </a:rPr>
              <a:t>Goods with negative externalities: uncompensated external costs generated by the production or use of an item (gasoline).</a:t>
            </a:r>
          </a:p>
          <a:p>
            <a:pPr lvl="1"/>
            <a:r>
              <a:rPr lang="en-GB" dirty="0" smtClean="0">
                <a:solidFill>
                  <a:srgbClr val="107E2D"/>
                </a:solidFill>
              </a:rPr>
              <a:t>Goods with positive externalities: health care, education and social services are sectors that enjoy goods’ external beneﬁts.</a:t>
            </a:r>
          </a:p>
          <a:p>
            <a:pPr lvl="1"/>
            <a:endParaRPr lang="en-GB" dirty="0" smtClean="0">
              <a:solidFill>
                <a:srgbClr val="107E2D"/>
              </a:solidFill>
            </a:endParaRPr>
          </a:p>
          <a:p>
            <a:pPr>
              <a:buNone/>
            </a:pPr>
            <a:endParaRPr lang="en-GB" dirty="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188640"/>
            <a:ext cx="8229600" cy="1228998"/>
          </a:xfrm>
        </p:spPr>
        <p:txBody>
          <a:bodyPr>
            <a:noAutofit/>
          </a:bodyPr>
          <a:lstStyle/>
          <a:p>
            <a:pPr lvl="1" algn="ctr" rtl="0">
              <a:spcBef>
                <a:spcPct val="0"/>
              </a:spcBef>
            </a:pPr>
            <a:r>
              <a:rPr lang="en-GB" sz="3300" dirty="0" smtClean="0">
                <a:solidFill>
                  <a:srgbClr val="015728"/>
                </a:solidFill>
                <a:latin typeface="Franklin Gothic Demi" panose="020B0703020102020204" pitchFamily="34" charset="0"/>
              </a:rPr>
              <a:t/>
            </a:r>
            <a:br>
              <a:rPr lang="en-GB" sz="3300" dirty="0" smtClean="0">
                <a:solidFill>
                  <a:srgbClr val="015728"/>
                </a:solidFill>
                <a:latin typeface="Franklin Gothic Demi" panose="020B0703020102020204" pitchFamily="34" charset="0"/>
              </a:rPr>
            </a:br>
            <a:r>
              <a:rPr lang="en-GB" sz="3300" dirty="0">
                <a:solidFill>
                  <a:srgbClr val="015728"/>
                </a:solidFill>
                <a:latin typeface="Franklin Gothic Demi" panose="020B0703020102020204" pitchFamily="34" charset="0"/>
              </a:rPr>
              <a:t>3</a:t>
            </a:r>
            <a:r>
              <a:rPr lang="en-GB" sz="3300" dirty="0" smtClean="0">
                <a:solidFill>
                  <a:srgbClr val="015728"/>
                </a:solidFill>
                <a:latin typeface="Franklin Gothic Demi" panose="020B0703020102020204" pitchFamily="34" charset="0"/>
              </a:rPr>
              <a:t>d: </a:t>
            </a:r>
            <a:r>
              <a:rPr lang="en-GB" sz="3600" dirty="0" smtClean="0">
                <a:solidFill>
                  <a:srgbClr val="015728"/>
                </a:solidFill>
                <a:latin typeface="Franklin Gothic Demi" panose="020B0703020102020204" pitchFamily="34" charset="0"/>
              </a:rPr>
              <a:t>Marginalization of the needs of the future (long-term pricing)</a:t>
            </a:r>
            <a:r>
              <a:rPr lang="en-GB" sz="3300" dirty="0" smtClean="0">
                <a:solidFill>
                  <a:srgbClr val="015728"/>
                </a:solidFill>
                <a:latin typeface="Franklin Gothic Demi" panose="020B0703020102020204" pitchFamily="34" charset="0"/>
              </a:rPr>
              <a:t/>
            </a:r>
            <a:br>
              <a:rPr lang="en-GB" sz="3300" dirty="0" smtClean="0">
                <a:solidFill>
                  <a:srgbClr val="015728"/>
                </a:solidFill>
                <a:latin typeface="Franklin Gothic Demi" panose="020B0703020102020204" pitchFamily="34" charset="0"/>
              </a:rPr>
            </a:br>
            <a:endParaRPr lang="en-GB" sz="3300" dirty="0">
              <a:solidFill>
                <a:srgbClr val="015728"/>
              </a:solidFill>
              <a:latin typeface="Franklin Gothic Demi" panose="020B0703020102020204" pitchFamily="34" charset="0"/>
            </a:endParaRPr>
          </a:p>
        </p:txBody>
      </p:sp>
      <p:sp>
        <p:nvSpPr>
          <p:cNvPr id="3" name="Tijdelijke aanduiding voor inhoud 2"/>
          <p:cNvSpPr>
            <a:spLocks noGrp="1"/>
          </p:cNvSpPr>
          <p:nvPr>
            <p:ph idx="1"/>
          </p:nvPr>
        </p:nvSpPr>
        <p:spPr>
          <a:xfrm>
            <a:off x="457200" y="1600201"/>
            <a:ext cx="8229600" cy="1468759"/>
          </a:xfrm>
        </p:spPr>
        <p:txBody>
          <a:bodyPr>
            <a:normAutofit/>
          </a:bodyPr>
          <a:lstStyle/>
          <a:p>
            <a:pPr marL="0" indent="0">
              <a:buNone/>
            </a:pPr>
            <a:r>
              <a:rPr lang="en-US" sz="2600" dirty="0" smtClean="0">
                <a:solidFill>
                  <a:srgbClr val="107E2D"/>
                </a:solidFill>
              </a:rPr>
              <a:t>Analysts </a:t>
            </a:r>
            <a:r>
              <a:rPr lang="en-US" sz="2600" dirty="0">
                <a:solidFill>
                  <a:srgbClr val="107E2D"/>
                </a:solidFill>
              </a:rPr>
              <a:t>assume that </a:t>
            </a:r>
            <a:r>
              <a:rPr lang="en-US" sz="2600" dirty="0" smtClean="0">
                <a:solidFill>
                  <a:srgbClr val="107E2D"/>
                </a:solidFill>
              </a:rPr>
              <a:t>the price of a product is a reflection of short-term </a:t>
            </a:r>
            <a:r>
              <a:rPr lang="en-US" sz="2600" dirty="0">
                <a:solidFill>
                  <a:srgbClr val="107E2D"/>
                </a:solidFill>
              </a:rPr>
              <a:t>supply and </a:t>
            </a:r>
            <a:r>
              <a:rPr lang="en-US" sz="2600" dirty="0" smtClean="0">
                <a:solidFill>
                  <a:srgbClr val="107E2D"/>
                </a:solidFill>
              </a:rPr>
              <a:t>demand. The market </a:t>
            </a:r>
            <a:r>
              <a:rPr lang="en-US" sz="2600" dirty="0">
                <a:solidFill>
                  <a:srgbClr val="107E2D"/>
                </a:solidFill>
              </a:rPr>
              <a:t>is </a:t>
            </a:r>
            <a:r>
              <a:rPr lang="en-US" sz="2600" dirty="0" smtClean="0">
                <a:solidFill>
                  <a:srgbClr val="107E2D"/>
                </a:solidFill>
              </a:rPr>
              <a:t>not self-regulatory for long-term scarcity.</a:t>
            </a:r>
            <a:endParaRPr lang="en-GB" sz="2600" dirty="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graphicFrame>
        <p:nvGraphicFramePr>
          <p:cNvPr id="9" name="Grafiek 8"/>
          <p:cNvGraphicFramePr>
            <a:graphicFrameLocks/>
          </p:cNvGraphicFramePr>
          <p:nvPr>
            <p:extLst/>
          </p:nvPr>
        </p:nvGraphicFramePr>
        <p:xfrm>
          <a:off x="755576" y="3251523"/>
          <a:ext cx="7992888" cy="298578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4572029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GB" dirty="0" smtClean="0">
                <a:solidFill>
                  <a:srgbClr val="015728"/>
                </a:solidFill>
              </a:rPr>
              <a:t>Views on the extent of government intervention</a:t>
            </a:r>
            <a:endParaRPr lang="en-GB" dirty="0">
              <a:solidFill>
                <a:srgbClr val="015728"/>
              </a:solidFill>
            </a:endParaRPr>
          </a:p>
        </p:txBody>
      </p:sp>
      <p:sp>
        <p:nvSpPr>
          <p:cNvPr id="3" name="Tijdelijke aanduiding voor inhoud 2"/>
          <p:cNvSpPr>
            <a:spLocks noGrp="1"/>
          </p:cNvSpPr>
          <p:nvPr>
            <p:ph idx="1"/>
          </p:nvPr>
        </p:nvSpPr>
        <p:spPr/>
        <p:txBody>
          <a:bodyPr>
            <a:normAutofit fontScale="77500" lnSpcReduction="20000"/>
          </a:bodyPr>
          <a:lstStyle/>
          <a:p>
            <a:pPr marL="0" indent="0">
              <a:buNone/>
            </a:pPr>
            <a:r>
              <a:rPr lang="en-GB" dirty="0" smtClean="0">
                <a:solidFill>
                  <a:srgbClr val="107E2D"/>
                </a:solidFill>
              </a:rPr>
              <a:t>Three  main views can be identiﬁed: </a:t>
            </a:r>
          </a:p>
          <a:p>
            <a:pPr marL="514350" indent="-514350">
              <a:buFont typeface="+mj-lt"/>
              <a:buAutoNum type="arabicPeriod"/>
            </a:pPr>
            <a:r>
              <a:rPr lang="en-GB" dirty="0" smtClean="0">
                <a:solidFill>
                  <a:srgbClr val="107E2D"/>
                </a:solidFill>
              </a:rPr>
              <a:t>Neoclassical (or neoliberal) economics: </a:t>
            </a:r>
          </a:p>
          <a:p>
            <a:pPr marL="400050" lvl="1" indent="0">
              <a:buNone/>
            </a:pPr>
            <a:r>
              <a:rPr lang="en-GB" dirty="0" smtClean="0">
                <a:solidFill>
                  <a:srgbClr val="107E2D"/>
                </a:solidFill>
              </a:rPr>
              <a:t>Governments must get the basics right for the creation of right conditions of well-functioning markets, providing macroeconomic stability and a reliable legal framework to promote competition while protecting property rights</a:t>
            </a:r>
          </a:p>
          <a:p>
            <a:pPr marL="514350" indent="-514350">
              <a:buFont typeface="+mj-lt"/>
              <a:buAutoNum type="arabicPeriod"/>
            </a:pPr>
            <a:r>
              <a:rPr lang="en-GB" dirty="0" smtClean="0">
                <a:solidFill>
                  <a:srgbClr val="107E2D"/>
                </a:solidFill>
              </a:rPr>
              <a:t>Revisionist views: </a:t>
            </a:r>
          </a:p>
          <a:p>
            <a:pPr marL="400050" lvl="1" indent="0">
              <a:buNone/>
            </a:pPr>
            <a:r>
              <a:rPr lang="en-GB" dirty="0" smtClean="0">
                <a:solidFill>
                  <a:srgbClr val="107E2D"/>
                </a:solidFill>
              </a:rPr>
              <a:t>Governments must have a vigilant role and selectively intervene to prevent crises and failures</a:t>
            </a:r>
          </a:p>
          <a:p>
            <a:pPr marL="514350" indent="-514350">
              <a:buFont typeface="+mj-lt"/>
              <a:buAutoNum type="arabicPeriod"/>
            </a:pPr>
            <a:r>
              <a:rPr lang="en-GB" dirty="0" smtClean="0">
                <a:solidFill>
                  <a:srgbClr val="107E2D"/>
                </a:solidFill>
              </a:rPr>
              <a:t>Austrian economics</a:t>
            </a:r>
            <a:r>
              <a:rPr lang="en-GB" i="1" dirty="0" smtClean="0">
                <a:solidFill>
                  <a:srgbClr val="107E2D"/>
                </a:solidFill>
              </a:rPr>
              <a:t>: </a:t>
            </a:r>
          </a:p>
          <a:p>
            <a:pPr marL="400050" lvl="1" indent="0">
              <a:buNone/>
            </a:pPr>
            <a:r>
              <a:rPr lang="en-GB" i="1" dirty="0" smtClean="0">
                <a:solidFill>
                  <a:srgbClr val="107E2D"/>
                </a:solidFill>
              </a:rPr>
              <a:t>Government </a:t>
            </a:r>
            <a:r>
              <a:rPr lang="en-GB" dirty="0" smtClean="0">
                <a:solidFill>
                  <a:srgbClr val="107E2D"/>
                </a:solidFill>
              </a:rPr>
              <a:t>rejects all kind of interference and sees market imperfections as virtues; waves of prosperity are followed by painful but necessary adjustment, where those previously marginalized have chances to beneﬁt from change.</a:t>
            </a:r>
            <a:endParaRPr lang="en-GB" dirty="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GB" dirty="0" smtClean="0">
                <a:solidFill>
                  <a:srgbClr val="015728"/>
                </a:solidFill>
              </a:rPr>
              <a:t>Economic and financial crises (1)</a:t>
            </a:r>
            <a:endParaRPr lang="en-GB" dirty="0">
              <a:solidFill>
                <a:srgbClr val="015728"/>
              </a:solidFill>
            </a:endParaRPr>
          </a:p>
        </p:txBody>
      </p:sp>
      <p:sp>
        <p:nvSpPr>
          <p:cNvPr id="3" name="Tijdelijke aanduiding voor inhoud 2"/>
          <p:cNvSpPr>
            <a:spLocks noGrp="1"/>
          </p:cNvSpPr>
          <p:nvPr>
            <p:ph idx="1"/>
          </p:nvPr>
        </p:nvSpPr>
        <p:spPr/>
        <p:txBody>
          <a:bodyPr>
            <a:normAutofit fontScale="62500" lnSpcReduction="20000"/>
          </a:bodyPr>
          <a:lstStyle/>
          <a:p>
            <a:pPr marL="0" lvl="0" indent="0">
              <a:buNone/>
            </a:pPr>
            <a:r>
              <a:rPr lang="en-GB" dirty="0" smtClean="0">
                <a:solidFill>
                  <a:srgbClr val="107E2D"/>
                </a:solidFill>
              </a:rPr>
              <a:t>Four main views can be identiﬁed in terms of focus and extent of government intervention in a crisis:</a:t>
            </a:r>
          </a:p>
          <a:p>
            <a:pPr marL="0" lvl="0" indent="0">
              <a:buNone/>
            </a:pPr>
            <a:endParaRPr lang="en-GB" dirty="0" smtClean="0">
              <a:solidFill>
                <a:srgbClr val="107E2D"/>
              </a:solidFill>
            </a:endParaRPr>
          </a:p>
          <a:p>
            <a:pPr marL="514350" lvl="0" indent="-514350">
              <a:buFont typeface="+mj-lt"/>
              <a:buAutoNum type="arabicPeriod"/>
            </a:pPr>
            <a:r>
              <a:rPr lang="en-GB" dirty="0" smtClean="0">
                <a:solidFill>
                  <a:srgbClr val="107E2D"/>
                </a:solidFill>
              </a:rPr>
              <a:t>Neoclassical view: </a:t>
            </a:r>
          </a:p>
          <a:p>
            <a:pPr marL="400050" lvl="1" indent="0">
              <a:buNone/>
            </a:pPr>
            <a:r>
              <a:rPr lang="en-GB" dirty="0" smtClean="0">
                <a:solidFill>
                  <a:srgbClr val="107E2D"/>
                </a:solidFill>
              </a:rPr>
              <a:t>The role of the government is to avoid indebtedness by being austere in its spending and to prevent large ﬁrms from using the crisis to create monopolies</a:t>
            </a:r>
          </a:p>
          <a:p>
            <a:pPr marL="514350" lvl="0" indent="-514350">
              <a:buFont typeface="+mj-lt"/>
              <a:buAutoNum type="arabicPeriod"/>
            </a:pPr>
            <a:r>
              <a:rPr lang="en-GB" dirty="0" smtClean="0">
                <a:solidFill>
                  <a:srgbClr val="107E2D"/>
                </a:solidFill>
              </a:rPr>
              <a:t>Keynesian view: </a:t>
            </a:r>
          </a:p>
          <a:p>
            <a:pPr marL="400050" lvl="1" indent="0">
              <a:buNone/>
            </a:pPr>
            <a:r>
              <a:rPr lang="en-GB" dirty="0" smtClean="0">
                <a:solidFill>
                  <a:srgbClr val="107E2D"/>
                </a:solidFill>
              </a:rPr>
              <a:t>The government stimulates demand through spending</a:t>
            </a:r>
          </a:p>
          <a:p>
            <a:pPr marL="514350" lvl="0" indent="-514350">
              <a:buFont typeface="+mj-lt"/>
              <a:buAutoNum type="arabicPeriod"/>
            </a:pPr>
            <a:r>
              <a:rPr lang="en-GB" dirty="0" smtClean="0">
                <a:solidFill>
                  <a:srgbClr val="107E2D"/>
                </a:solidFill>
              </a:rPr>
              <a:t>Monetarist view: </a:t>
            </a:r>
          </a:p>
          <a:p>
            <a:pPr marL="400050" lvl="1" indent="0">
              <a:buNone/>
            </a:pPr>
            <a:r>
              <a:rPr lang="en-GB" dirty="0" smtClean="0">
                <a:solidFill>
                  <a:srgbClr val="107E2D"/>
                </a:solidFill>
              </a:rPr>
              <a:t>Government intervention is required only to cut the rates at which banks could borrow from federal reserves and act as ‘lender of last resort’;</a:t>
            </a:r>
          </a:p>
          <a:p>
            <a:pPr marL="514350" lvl="0" indent="-514350">
              <a:buFont typeface="+mj-lt"/>
              <a:buAutoNum type="arabicPeriod"/>
            </a:pPr>
            <a:r>
              <a:rPr lang="en-GB" dirty="0" smtClean="0">
                <a:solidFill>
                  <a:srgbClr val="107E2D"/>
                </a:solidFill>
              </a:rPr>
              <a:t>Neo-Keynesian view: </a:t>
            </a:r>
          </a:p>
          <a:p>
            <a:pPr marL="400050" lvl="1" indent="0">
              <a:buNone/>
            </a:pPr>
            <a:r>
              <a:rPr lang="en-US" dirty="0" smtClean="0">
                <a:solidFill>
                  <a:srgbClr val="107E2D"/>
                </a:solidFill>
              </a:rPr>
              <a:t>Instability </a:t>
            </a:r>
            <a:r>
              <a:rPr lang="en-US" dirty="0">
                <a:solidFill>
                  <a:srgbClr val="107E2D"/>
                </a:solidFill>
              </a:rPr>
              <a:t>originates in the </a:t>
            </a:r>
            <a:r>
              <a:rPr lang="en-US" dirty="0" smtClean="0">
                <a:solidFill>
                  <a:srgbClr val="107E2D"/>
                </a:solidFill>
              </a:rPr>
              <a:t>very financial </a:t>
            </a:r>
            <a:r>
              <a:rPr lang="en-US" dirty="0">
                <a:solidFill>
                  <a:srgbClr val="107E2D"/>
                </a:solidFill>
              </a:rPr>
              <a:t>institutions that make capitalism </a:t>
            </a:r>
            <a:r>
              <a:rPr lang="en-US" dirty="0" smtClean="0">
                <a:solidFill>
                  <a:srgbClr val="107E2D"/>
                </a:solidFill>
              </a:rPr>
              <a:t>possible.</a:t>
            </a:r>
            <a:endParaRPr lang="en-GB" dirty="0" smtClean="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solidFill>
                  <a:srgbClr val="015728"/>
                </a:solidFill>
              </a:rPr>
              <a:t>Economic and financial crisis (2)</a:t>
            </a:r>
            <a:endParaRPr lang="en-GB" dirty="0">
              <a:solidFill>
                <a:srgbClr val="015728"/>
              </a:solidFill>
            </a:endParaRPr>
          </a:p>
        </p:txBody>
      </p:sp>
      <p:sp>
        <p:nvSpPr>
          <p:cNvPr id="3" name="Tijdelijke aanduiding voor inhoud 2"/>
          <p:cNvSpPr>
            <a:spLocks noGrp="1"/>
          </p:cNvSpPr>
          <p:nvPr>
            <p:ph idx="1"/>
          </p:nvPr>
        </p:nvSpPr>
        <p:spPr/>
        <p:txBody>
          <a:bodyPr>
            <a:normAutofit fontScale="62500" lnSpcReduction="20000"/>
          </a:bodyPr>
          <a:lstStyle/>
          <a:p>
            <a:pPr lvl="0"/>
            <a:r>
              <a:rPr lang="en-US" dirty="0" smtClean="0">
                <a:solidFill>
                  <a:srgbClr val="107E2D"/>
                </a:solidFill>
              </a:rPr>
              <a:t>Crises are the result of intrinsic market failures to sustain aggregated demand. </a:t>
            </a:r>
          </a:p>
          <a:p>
            <a:pPr lvl="0">
              <a:buNone/>
            </a:pPr>
            <a:endParaRPr lang="en-GB" dirty="0" smtClean="0">
              <a:solidFill>
                <a:srgbClr val="107E2D"/>
              </a:solidFill>
            </a:endParaRPr>
          </a:p>
          <a:p>
            <a:r>
              <a:rPr lang="en-GB" dirty="0" smtClean="0">
                <a:solidFill>
                  <a:srgbClr val="107E2D"/>
                </a:solidFill>
              </a:rPr>
              <a:t>Financial crises: </a:t>
            </a:r>
          </a:p>
          <a:p>
            <a:pPr lvl="1"/>
            <a:r>
              <a:rPr lang="en-GB" dirty="0" smtClean="0">
                <a:solidFill>
                  <a:srgbClr val="107E2D"/>
                </a:solidFill>
              </a:rPr>
              <a:t>A type of market failure that can be deﬁned as a situation of massive withdrawal of investment from the ﬁnancial system as a result of investors’ loss of conﬁdence in a country’s currency, its banks, or its government’s ability to repay debts and prevent economic crisis. </a:t>
            </a:r>
          </a:p>
          <a:p>
            <a:r>
              <a:rPr lang="en-GB" dirty="0" smtClean="0">
                <a:solidFill>
                  <a:srgbClr val="107E2D"/>
                </a:solidFill>
              </a:rPr>
              <a:t>Solvency crisis: </a:t>
            </a:r>
          </a:p>
          <a:p>
            <a:pPr lvl="1"/>
            <a:r>
              <a:rPr lang="en-GB" dirty="0" smtClean="0">
                <a:solidFill>
                  <a:srgbClr val="107E2D"/>
                </a:solidFill>
              </a:rPr>
              <a:t>Crisis happens when loss of conﬁdence is justiﬁed and the system does not have resources to repay all debtors (the end of a bubble)</a:t>
            </a:r>
          </a:p>
          <a:p>
            <a:pPr marL="400050" lvl="1" indent="0">
              <a:buNone/>
            </a:pPr>
            <a:r>
              <a:rPr lang="en-GB" dirty="0" smtClean="0">
                <a:solidFill>
                  <a:srgbClr val="107E2D"/>
                </a:solidFill>
              </a:rPr>
              <a:t>For example: </a:t>
            </a:r>
            <a:r>
              <a:rPr lang="en-GB" dirty="0">
                <a:solidFill>
                  <a:srgbClr val="107E2D"/>
                </a:solidFill>
              </a:rPr>
              <a:t>Market value before and after crisis 2009 of 15 </a:t>
            </a:r>
            <a:r>
              <a:rPr lang="en-GB" dirty="0" smtClean="0">
                <a:solidFill>
                  <a:srgbClr val="107E2D"/>
                </a:solidFill>
              </a:rPr>
              <a:t>banks:</a:t>
            </a:r>
            <a:endParaRPr lang="en-GB" dirty="0">
              <a:solidFill>
                <a:srgbClr val="107E2D"/>
              </a:solidFill>
            </a:endParaRPr>
          </a:p>
          <a:p>
            <a:pPr marL="400050" lvl="1" indent="0">
              <a:buNone/>
            </a:pPr>
            <a:r>
              <a:rPr lang="en-GB" dirty="0">
                <a:solidFill>
                  <a:srgbClr val="107E2D"/>
                </a:solidFill>
                <a:hlinkClick r:id="rId2"/>
              </a:rPr>
              <a:t>https://neftriplecrunch.files.wordpress.com/2009/01/banks-change-in-market-value-jan-07-jan-09.jpg</a:t>
            </a:r>
            <a:endParaRPr lang="en-GB" dirty="0">
              <a:solidFill>
                <a:srgbClr val="107E2D"/>
              </a:solidFill>
            </a:endParaRPr>
          </a:p>
          <a:p>
            <a:r>
              <a:rPr lang="en-GB" dirty="0" smtClean="0">
                <a:solidFill>
                  <a:srgbClr val="107E2D"/>
                </a:solidFill>
              </a:rPr>
              <a:t>Liquidity crisis: </a:t>
            </a:r>
          </a:p>
          <a:p>
            <a:pPr lvl="1"/>
            <a:r>
              <a:rPr lang="en-GB" dirty="0" smtClean="0">
                <a:solidFill>
                  <a:srgbClr val="107E2D"/>
                </a:solidFill>
              </a:rPr>
              <a:t>Crisis does not have a sound basis and the ﬁnancial system is robust. It is caused by a </a:t>
            </a:r>
            <a:r>
              <a:rPr lang="en-GB" dirty="0">
                <a:solidFill>
                  <a:srgbClr val="107E2D"/>
                </a:solidFill>
              </a:rPr>
              <a:t>loss of conﬁdence (</a:t>
            </a:r>
            <a:r>
              <a:rPr lang="en-GB" dirty="0" smtClean="0">
                <a:solidFill>
                  <a:srgbClr val="107E2D"/>
                </a:solidFill>
              </a:rPr>
              <a:t>self-fulﬁlling prophecy).</a:t>
            </a:r>
          </a:p>
          <a:p>
            <a:endParaRPr lang="en-GB" dirty="0" smtClean="0"/>
          </a:p>
          <a:p>
            <a:endParaRPr lang="en-GB" dirty="0"/>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GB" dirty="0" smtClean="0">
                <a:solidFill>
                  <a:srgbClr val="015728"/>
                </a:solidFill>
              </a:rPr>
              <a:t>Videos for students/lectures (informative)</a:t>
            </a:r>
            <a:endParaRPr lang="en-GB" dirty="0">
              <a:solidFill>
                <a:srgbClr val="015728"/>
              </a:solidFill>
            </a:endParaRPr>
          </a:p>
        </p:txBody>
      </p:sp>
      <p:sp>
        <p:nvSpPr>
          <p:cNvPr id="3" name="Tijdelijke aanduiding voor inhoud 2"/>
          <p:cNvSpPr>
            <a:spLocks noGrp="1"/>
          </p:cNvSpPr>
          <p:nvPr>
            <p:ph idx="1"/>
          </p:nvPr>
        </p:nvSpPr>
        <p:spPr/>
        <p:txBody>
          <a:bodyPr>
            <a:noAutofit/>
          </a:bodyPr>
          <a:lstStyle/>
          <a:p>
            <a:pPr marL="0" indent="0" fontAlgn="t">
              <a:buNone/>
            </a:pPr>
            <a:r>
              <a:rPr lang="en-GB" sz="1200" dirty="0">
                <a:solidFill>
                  <a:srgbClr val="107E2D"/>
                </a:solidFill>
              </a:rPr>
              <a:t>Suggestion for a video on YouTube, see search quote between []: </a:t>
            </a:r>
            <a:endParaRPr lang="en-GB" sz="1200" dirty="0" smtClean="0">
              <a:solidFill>
                <a:srgbClr val="107E2D"/>
              </a:solidFill>
            </a:endParaRPr>
          </a:p>
          <a:p>
            <a:pPr marL="0" indent="0" fontAlgn="t">
              <a:buNone/>
            </a:pPr>
            <a:endParaRPr lang="en-GB" sz="1200" dirty="0">
              <a:solidFill>
                <a:srgbClr val="107E2D"/>
              </a:solidFill>
            </a:endParaRPr>
          </a:p>
          <a:p>
            <a:pPr marL="0" indent="0" fontAlgn="t">
              <a:buNone/>
            </a:pPr>
            <a:r>
              <a:rPr lang="en-GB" sz="1200" dirty="0" smtClean="0">
                <a:solidFill>
                  <a:srgbClr val="107E2D"/>
                </a:solidFill>
              </a:rPr>
              <a:t>[Law and Justice - Triumph of Markets: Smith and Marx - 22.2 Adam Smith] (</a:t>
            </a:r>
            <a:r>
              <a:rPr lang="en-GB" sz="1200" dirty="0" err="1" smtClean="0">
                <a:solidFill>
                  <a:srgbClr val="107E2D"/>
                </a:solidFill>
              </a:rPr>
              <a:t>Janux</a:t>
            </a:r>
            <a:r>
              <a:rPr lang="en-GB" sz="1200" dirty="0" smtClean="0">
                <a:solidFill>
                  <a:srgbClr val="107E2D"/>
                </a:solidFill>
              </a:rPr>
              <a:t> / 2:34 minutes)</a:t>
            </a:r>
          </a:p>
          <a:p>
            <a:pPr marL="0" indent="0" fontAlgn="t">
              <a:buNone/>
            </a:pPr>
            <a:endParaRPr lang="en-GB" sz="1200" dirty="0" smtClean="0">
              <a:solidFill>
                <a:srgbClr val="107E2D"/>
              </a:solidFill>
              <a:hlinkClick r:id="rId2"/>
            </a:endParaRPr>
          </a:p>
          <a:p>
            <a:pPr marL="0" indent="0" fontAlgn="t">
              <a:buNone/>
            </a:pPr>
            <a:r>
              <a:rPr lang="en-GB" sz="1200" dirty="0" smtClean="0">
                <a:solidFill>
                  <a:srgbClr val="107E2D"/>
                </a:solidFill>
              </a:rPr>
              <a:t>[Law and Justice - Triumph of Markets: Smith and Marx - 22.6 Feudalism to Capitalism] (</a:t>
            </a:r>
            <a:r>
              <a:rPr lang="en-GB" sz="1200" dirty="0" err="1" smtClean="0">
                <a:solidFill>
                  <a:srgbClr val="107E2D"/>
                </a:solidFill>
              </a:rPr>
              <a:t>Janux</a:t>
            </a:r>
            <a:r>
              <a:rPr lang="en-GB" sz="1200" dirty="0" smtClean="0">
                <a:solidFill>
                  <a:srgbClr val="107E2D"/>
                </a:solidFill>
              </a:rPr>
              <a:t> / 6:57 minutes)</a:t>
            </a:r>
            <a:endParaRPr lang="en-GB" sz="1200" dirty="0" smtClean="0">
              <a:solidFill>
                <a:srgbClr val="107E2D"/>
              </a:solidFill>
              <a:hlinkClick r:id="rId3"/>
            </a:endParaRPr>
          </a:p>
          <a:p>
            <a:pPr marL="0" indent="0">
              <a:buNone/>
            </a:pPr>
            <a:endParaRPr lang="en-GB" sz="1200" dirty="0" smtClean="0">
              <a:solidFill>
                <a:srgbClr val="107E2D"/>
              </a:solidFill>
              <a:hlinkClick r:id="rId3"/>
            </a:endParaRPr>
          </a:p>
          <a:p>
            <a:pPr marL="0" indent="0" fontAlgn="t">
              <a:buNone/>
            </a:pPr>
            <a:r>
              <a:rPr lang="en-GB" sz="1200" dirty="0" smtClean="0">
                <a:solidFill>
                  <a:srgbClr val="107E2D"/>
                </a:solidFill>
              </a:rPr>
              <a:t>[What is Monetary Policy? Investors Trading Academy] (Investors Trading Academy / 1:36 minutes)</a:t>
            </a:r>
          </a:p>
          <a:p>
            <a:pPr marL="0" indent="0" fontAlgn="t">
              <a:buNone/>
            </a:pPr>
            <a:endParaRPr lang="en-GB" sz="1200" dirty="0" smtClean="0">
              <a:solidFill>
                <a:srgbClr val="107E2D"/>
              </a:solidFill>
            </a:endParaRPr>
          </a:p>
          <a:p>
            <a:pPr marL="0" indent="0" fontAlgn="t">
              <a:buNone/>
            </a:pPr>
            <a:r>
              <a:rPr lang="en-GB" sz="1200" dirty="0" smtClean="0">
                <a:solidFill>
                  <a:srgbClr val="107E2D"/>
                </a:solidFill>
              </a:rPr>
              <a:t>[Monetary and Fiscal Policy Khan Academy]  (Khan Academy / 8:54 minutes)</a:t>
            </a:r>
          </a:p>
          <a:p>
            <a:pPr marL="0" indent="0">
              <a:buNone/>
            </a:pPr>
            <a:endParaRPr lang="en-GB" sz="1200" dirty="0" smtClean="0">
              <a:solidFill>
                <a:srgbClr val="107E2D"/>
              </a:solidFill>
              <a:hlinkClick r:id="rId4"/>
            </a:endParaRPr>
          </a:p>
          <a:p>
            <a:pPr marL="0" indent="0" fontAlgn="t">
              <a:buNone/>
            </a:pPr>
            <a:r>
              <a:rPr lang="en-GB" sz="1200" dirty="0" smtClean="0">
                <a:solidFill>
                  <a:srgbClr val="107E2D"/>
                </a:solidFill>
              </a:rPr>
              <a:t>[Fiscal vs Monetary Policy  </a:t>
            </a:r>
            <a:r>
              <a:rPr lang="en-GB" altLang="nl-NL" sz="1200" dirty="0" smtClean="0">
                <a:solidFill>
                  <a:srgbClr val="107E2D"/>
                </a:solidFill>
              </a:rPr>
              <a:t>How the government can influence the economy </a:t>
            </a:r>
            <a:r>
              <a:rPr lang="en-GB" altLang="nl-NL" sz="1200" dirty="0" err="1" smtClean="0">
                <a:solidFill>
                  <a:srgbClr val="107E2D"/>
                </a:solidFill>
              </a:rPr>
              <a:t>e</a:t>
            </a:r>
            <a:r>
              <a:rPr lang="en-GB" sz="1200" dirty="0" err="1" smtClean="0">
                <a:solidFill>
                  <a:srgbClr val="107E2D"/>
                </a:solidFill>
              </a:rPr>
              <a:t>rilowe</a:t>
            </a:r>
            <a:r>
              <a:rPr lang="en-GB" sz="1200" dirty="0" smtClean="0">
                <a:solidFill>
                  <a:srgbClr val="107E2D"/>
                </a:solidFill>
              </a:rPr>
              <a:t> 273] (</a:t>
            </a:r>
            <a:r>
              <a:rPr lang="en-GB" altLang="nl-NL" sz="1200" dirty="0" err="1" smtClean="0">
                <a:solidFill>
                  <a:srgbClr val="107E2D"/>
                </a:solidFill>
              </a:rPr>
              <a:t>e</a:t>
            </a:r>
            <a:r>
              <a:rPr lang="en-GB" sz="1200" dirty="0" err="1" smtClean="0">
                <a:solidFill>
                  <a:srgbClr val="107E2D"/>
                </a:solidFill>
              </a:rPr>
              <a:t>rilowe</a:t>
            </a:r>
            <a:r>
              <a:rPr lang="en-GB" sz="1200" dirty="0" smtClean="0">
                <a:solidFill>
                  <a:srgbClr val="107E2D"/>
                </a:solidFill>
              </a:rPr>
              <a:t> 273 / 9:33 minutes)</a:t>
            </a:r>
          </a:p>
          <a:p>
            <a:pPr marL="0" indent="0">
              <a:buNone/>
            </a:pPr>
            <a:endParaRPr lang="en-GB" sz="1200" dirty="0" smtClean="0">
              <a:solidFill>
                <a:srgbClr val="107E2D"/>
              </a:solidFill>
              <a:hlinkClick r:id="rId4"/>
            </a:endParaRPr>
          </a:p>
          <a:p>
            <a:pPr marL="0" indent="0" fontAlgn="t">
              <a:buNone/>
            </a:pPr>
            <a:r>
              <a:rPr lang="en-GB" sz="1200" dirty="0" smtClean="0">
                <a:solidFill>
                  <a:srgbClr val="107E2D"/>
                </a:solidFill>
              </a:rPr>
              <a:t>[The Business Cycle Khan Academy] (Khan Academy / 11:16 minutes)</a:t>
            </a:r>
          </a:p>
          <a:p>
            <a:pPr marL="0" indent="0" fontAlgn="t">
              <a:buNone/>
            </a:pPr>
            <a:endParaRPr lang="en-GB" sz="1200" dirty="0" smtClean="0">
              <a:solidFill>
                <a:srgbClr val="107E2D"/>
              </a:solidFill>
            </a:endParaRPr>
          </a:p>
          <a:p>
            <a:pPr marL="0" indent="0" fontAlgn="t">
              <a:buNone/>
            </a:pPr>
            <a:r>
              <a:rPr lang="en-GB" sz="1200" dirty="0" smtClean="0">
                <a:solidFill>
                  <a:srgbClr val="107E2D"/>
                </a:solidFill>
              </a:rPr>
              <a:t>[International trade: Absolute and comparative advantage lostmy1] (lostmy1 / 5:41 minutes)</a:t>
            </a:r>
          </a:p>
          <a:p>
            <a:pPr marL="0" indent="0">
              <a:buNone/>
            </a:pPr>
            <a:endParaRPr lang="en-GB" sz="1200" dirty="0" smtClean="0">
              <a:solidFill>
                <a:srgbClr val="107E2D"/>
              </a:solidFill>
              <a:hlinkClick r:id="rId5"/>
            </a:endParaRPr>
          </a:p>
          <a:p>
            <a:pPr marL="0" indent="0" fontAlgn="t">
              <a:buNone/>
            </a:pPr>
            <a:r>
              <a:rPr lang="en-GB" sz="1200" dirty="0" smtClean="0">
                <a:solidFill>
                  <a:srgbClr val="107E2D"/>
                </a:solidFill>
              </a:rPr>
              <a:t>[6 Types of Market Failure </a:t>
            </a:r>
            <a:r>
              <a:rPr lang="en-GB" sz="1200" dirty="0" err="1" smtClean="0">
                <a:solidFill>
                  <a:srgbClr val="107E2D"/>
                </a:solidFill>
              </a:rPr>
              <a:t>Pajholden</a:t>
            </a:r>
            <a:r>
              <a:rPr lang="en-GB" sz="1200" dirty="0" smtClean="0">
                <a:solidFill>
                  <a:srgbClr val="107E2D"/>
                </a:solidFill>
              </a:rPr>
              <a:t>] (</a:t>
            </a:r>
            <a:r>
              <a:rPr lang="en-GB" sz="1200" dirty="0" err="1" smtClean="0">
                <a:solidFill>
                  <a:srgbClr val="107E2D"/>
                </a:solidFill>
              </a:rPr>
              <a:t>Pajholden</a:t>
            </a:r>
            <a:r>
              <a:rPr lang="en-GB" sz="1200" dirty="0" smtClean="0">
                <a:solidFill>
                  <a:srgbClr val="107E2D"/>
                </a:solidFill>
              </a:rPr>
              <a:t> / 16:33 minutes)</a:t>
            </a:r>
          </a:p>
          <a:p>
            <a:pPr marL="0" indent="0">
              <a:buNone/>
            </a:pPr>
            <a:endParaRPr lang="en-GB" sz="1200" dirty="0" smtClean="0">
              <a:solidFill>
                <a:srgbClr val="107E2D"/>
              </a:solidFill>
              <a:hlinkClick r:id="rId6"/>
            </a:endParaRPr>
          </a:p>
          <a:p>
            <a:pPr marL="0" indent="0" fontAlgn="t">
              <a:buNone/>
            </a:pPr>
            <a:r>
              <a:rPr lang="en-GB" sz="1200" dirty="0" smtClean="0">
                <a:solidFill>
                  <a:srgbClr val="107E2D"/>
                </a:solidFill>
              </a:rPr>
              <a:t>[Circular Flow of Income. How the different components of an economy interact] (Economics Mafia / 5:11 minutes)</a:t>
            </a:r>
          </a:p>
          <a:p>
            <a:pPr marL="0" indent="0">
              <a:buNone/>
            </a:pPr>
            <a:r>
              <a:rPr lang="en-GB" sz="1200" dirty="0" smtClean="0">
                <a:solidFill>
                  <a:srgbClr val="107E2D"/>
                </a:solidFill>
                <a:hlinkClick r:id="rId6"/>
              </a:rPr>
              <a:t/>
            </a:r>
            <a:br>
              <a:rPr lang="en-GB" sz="1200" dirty="0" smtClean="0">
                <a:solidFill>
                  <a:srgbClr val="107E2D"/>
                </a:solidFill>
                <a:hlinkClick r:id="rId6"/>
              </a:rPr>
            </a:br>
            <a:r>
              <a:rPr lang="en-GB" sz="1200" dirty="0" smtClean="0">
                <a:solidFill>
                  <a:srgbClr val="107E2D"/>
                </a:solidFill>
                <a:hlinkClick r:id="rId5"/>
              </a:rPr>
              <a:t/>
            </a:r>
            <a:br>
              <a:rPr lang="en-GB" sz="1200" dirty="0" smtClean="0">
                <a:solidFill>
                  <a:srgbClr val="107E2D"/>
                </a:solidFill>
                <a:hlinkClick r:id="rId5"/>
              </a:rPr>
            </a:br>
            <a:endParaRPr lang="en-GB" sz="1200" dirty="0" smtClean="0">
              <a:solidFill>
                <a:srgbClr val="107E2D"/>
              </a:solidFill>
            </a:endParaRPr>
          </a:p>
          <a:p>
            <a:pPr marL="0" indent="0">
              <a:buNone/>
            </a:pPr>
            <a:r>
              <a:rPr lang="en-GB" sz="1200" dirty="0" smtClean="0">
                <a:solidFill>
                  <a:srgbClr val="107E2D"/>
                </a:solidFill>
                <a:hlinkClick r:id="rId4"/>
              </a:rPr>
              <a:t/>
            </a:r>
            <a:br>
              <a:rPr lang="en-GB" sz="1200" dirty="0" smtClean="0">
                <a:solidFill>
                  <a:srgbClr val="107E2D"/>
                </a:solidFill>
                <a:hlinkClick r:id="rId4"/>
              </a:rPr>
            </a:br>
            <a:endParaRPr lang="en-GB" sz="1200" dirty="0" smtClean="0">
              <a:solidFill>
                <a:srgbClr val="107E2D"/>
              </a:solidFill>
              <a:hlinkClick r:id="rId4"/>
            </a:endParaRPr>
          </a:p>
          <a:p>
            <a:pPr marL="0" indent="0">
              <a:buNone/>
            </a:pPr>
            <a:endParaRPr lang="en-GB" sz="1200" dirty="0" smtClean="0">
              <a:solidFill>
                <a:srgbClr val="107E2D"/>
              </a:solidFill>
              <a:hlinkClick r:id="rId4"/>
            </a:endParaRPr>
          </a:p>
          <a:p>
            <a:pPr marL="0" indent="0">
              <a:buNone/>
            </a:pPr>
            <a:r>
              <a:rPr lang="en-GB" sz="1200" dirty="0" smtClean="0">
                <a:solidFill>
                  <a:srgbClr val="107E2D"/>
                </a:solidFill>
                <a:hlinkClick r:id="rId3"/>
              </a:rPr>
              <a:t/>
            </a:r>
            <a:br>
              <a:rPr lang="en-GB" sz="1200" dirty="0" smtClean="0">
                <a:solidFill>
                  <a:srgbClr val="107E2D"/>
                </a:solidFill>
                <a:hlinkClick r:id="rId3"/>
              </a:rPr>
            </a:br>
            <a:r>
              <a:rPr lang="en-GB" sz="1200" dirty="0" smtClean="0">
                <a:solidFill>
                  <a:srgbClr val="107E2D"/>
                </a:solidFill>
                <a:hlinkClick r:id="rId7"/>
              </a:rPr>
              <a:t/>
            </a:r>
            <a:br>
              <a:rPr lang="en-GB" sz="1200" dirty="0" smtClean="0">
                <a:solidFill>
                  <a:srgbClr val="107E2D"/>
                </a:solidFill>
                <a:hlinkClick r:id="rId7"/>
              </a:rPr>
            </a:br>
            <a:endParaRPr lang="en-GB" sz="1200" dirty="0" smtClean="0">
              <a:solidFill>
                <a:srgbClr val="107E2D"/>
              </a:solidFill>
            </a:endParaRPr>
          </a:p>
          <a:p>
            <a:endParaRPr lang="en-GB" sz="1200" dirty="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extLst>
      <p:ext uri="{BB962C8B-B14F-4D97-AF65-F5344CB8AC3E}">
        <p14:creationId xmlns:p14="http://schemas.microsoft.com/office/powerpoint/2010/main" val="122958624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GB" dirty="0" smtClean="0">
                <a:solidFill>
                  <a:srgbClr val="015728"/>
                </a:solidFill>
              </a:rPr>
              <a:t>Videos </a:t>
            </a:r>
            <a:r>
              <a:rPr lang="en-GB" dirty="0">
                <a:solidFill>
                  <a:srgbClr val="015728"/>
                </a:solidFill>
              </a:rPr>
              <a:t>for </a:t>
            </a:r>
            <a:r>
              <a:rPr lang="en-GB" dirty="0" smtClean="0">
                <a:solidFill>
                  <a:srgbClr val="015728"/>
                </a:solidFill>
              </a:rPr>
              <a:t>students/lectures (politically engaged)</a:t>
            </a:r>
            <a:endParaRPr lang="en-GB" dirty="0">
              <a:solidFill>
                <a:srgbClr val="015728"/>
              </a:solidFill>
            </a:endParaRPr>
          </a:p>
        </p:txBody>
      </p:sp>
      <p:sp>
        <p:nvSpPr>
          <p:cNvPr id="3" name="Tijdelijke aanduiding voor inhoud 2"/>
          <p:cNvSpPr>
            <a:spLocks noGrp="1"/>
          </p:cNvSpPr>
          <p:nvPr>
            <p:ph idx="1"/>
          </p:nvPr>
        </p:nvSpPr>
        <p:spPr>
          <a:xfrm>
            <a:off x="457200" y="1639341"/>
            <a:ext cx="8229600" cy="4525963"/>
          </a:xfrm>
        </p:spPr>
        <p:txBody>
          <a:bodyPr>
            <a:normAutofit fontScale="92500" lnSpcReduction="20000"/>
          </a:bodyPr>
          <a:lstStyle/>
          <a:p>
            <a:pPr marL="0" indent="0" fontAlgn="t">
              <a:buNone/>
            </a:pPr>
            <a:r>
              <a:rPr lang="en-GB" dirty="0">
                <a:solidFill>
                  <a:srgbClr val="107E2D"/>
                </a:solidFill>
              </a:rPr>
              <a:t>Suggestion for a video on YouTube, see search quote between []: </a:t>
            </a:r>
          </a:p>
          <a:p>
            <a:pPr marL="0" indent="0" fontAlgn="t">
              <a:buNone/>
            </a:pPr>
            <a:endParaRPr lang="en-GB" dirty="0" smtClean="0">
              <a:solidFill>
                <a:srgbClr val="107E2D"/>
              </a:solidFill>
            </a:endParaRPr>
          </a:p>
          <a:p>
            <a:pPr marL="0" indent="0" fontAlgn="t">
              <a:buNone/>
            </a:pPr>
            <a:r>
              <a:rPr lang="en-GB" dirty="0" smtClean="0">
                <a:solidFill>
                  <a:srgbClr val="107E2D"/>
                </a:solidFill>
              </a:rPr>
              <a:t>[</a:t>
            </a:r>
            <a:r>
              <a:rPr lang="en-US" dirty="0" smtClean="0">
                <a:solidFill>
                  <a:srgbClr val="107E2D"/>
                </a:solidFill>
              </a:rPr>
              <a:t>Keynesianism </a:t>
            </a:r>
            <a:r>
              <a:rPr lang="en-US" dirty="0">
                <a:solidFill>
                  <a:srgbClr val="107E2D"/>
                </a:solidFill>
              </a:rPr>
              <a:t>vs Austrian Economics. Keynesianism Explained (1/2) www.SuccessCouncil.com </a:t>
            </a:r>
            <a:r>
              <a:rPr lang="en-US" dirty="0" smtClean="0">
                <a:solidFill>
                  <a:srgbClr val="107E2D"/>
                </a:solidFill>
              </a:rPr>
              <a:t>ep#13] (Contrarian Dude / 3:21 minutes)</a:t>
            </a:r>
            <a:endParaRPr lang="en-US" dirty="0">
              <a:solidFill>
                <a:srgbClr val="107E2D"/>
              </a:solidFill>
            </a:endParaRPr>
          </a:p>
          <a:p>
            <a:pPr marL="0" indent="0" fontAlgn="t">
              <a:buNone/>
            </a:pPr>
            <a:endParaRPr lang="en-US" dirty="0">
              <a:solidFill>
                <a:srgbClr val="107E2D"/>
              </a:solidFill>
              <a:hlinkClick r:id="rId2"/>
            </a:endParaRPr>
          </a:p>
          <a:p>
            <a:pPr marL="0" indent="0" fontAlgn="t">
              <a:buNone/>
            </a:pPr>
            <a:r>
              <a:rPr lang="en-GB" dirty="0" smtClean="0">
                <a:solidFill>
                  <a:srgbClr val="107E2D"/>
                </a:solidFill>
              </a:rPr>
              <a:t>[</a:t>
            </a:r>
            <a:r>
              <a:rPr lang="en-US" dirty="0" smtClean="0">
                <a:solidFill>
                  <a:srgbClr val="107E2D"/>
                </a:solidFill>
              </a:rPr>
              <a:t>John </a:t>
            </a:r>
            <a:r>
              <a:rPr lang="en-US" dirty="0">
                <a:solidFill>
                  <a:srgbClr val="107E2D"/>
                </a:solidFill>
              </a:rPr>
              <a:t>Stossel - Property Rights and </a:t>
            </a:r>
            <a:r>
              <a:rPr lang="en-US" dirty="0" smtClean="0">
                <a:solidFill>
                  <a:srgbClr val="107E2D"/>
                </a:solidFill>
              </a:rPr>
              <a:t>Prosperity] (</a:t>
            </a:r>
            <a:r>
              <a:rPr lang="en-US" dirty="0" err="1" smtClean="0">
                <a:solidFill>
                  <a:srgbClr val="107E2D"/>
                </a:solidFill>
              </a:rPr>
              <a:t>LibertyPen</a:t>
            </a:r>
            <a:r>
              <a:rPr lang="en-US" dirty="0" smtClean="0">
                <a:solidFill>
                  <a:srgbClr val="107E2D"/>
                </a:solidFill>
              </a:rPr>
              <a:t> / 8:33 minutes)</a:t>
            </a:r>
            <a:endParaRPr lang="en-GB" dirty="0" smtClean="0">
              <a:solidFill>
                <a:srgbClr val="107E2D"/>
              </a:solidFill>
            </a:endParaRPr>
          </a:p>
          <a:p>
            <a:endParaRPr lang="en-GB" dirty="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extLst>
      <p:ext uri="{BB962C8B-B14F-4D97-AF65-F5344CB8AC3E}">
        <p14:creationId xmlns:p14="http://schemas.microsoft.com/office/powerpoint/2010/main" val="340154240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solidFill>
                  <a:srgbClr val="015728"/>
                </a:solidFill>
              </a:rPr>
              <a:t>Educational images</a:t>
            </a:r>
            <a:endParaRPr lang="en-GB" dirty="0">
              <a:solidFill>
                <a:srgbClr val="015728"/>
              </a:solidFill>
            </a:endParaRPr>
          </a:p>
        </p:txBody>
      </p:sp>
      <p:sp>
        <p:nvSpPr>
          <p:cNvPr id="3" name="Tijdelijke aanduiding voor inhoud 2"/>
          <p:cNvSpPr>
            <a:spLocks noGrp="1"/>
          </p:cNvSpPr>
          <p:nvPr>
            <p:ph idx="1"/>
          </p:nvPr>
        </p:nvSpPr>
        <p:spPr/>
        <p:txBody>
          <a:bodyPr>
            <a:noAutofit/>
          </a:bodyPr>
          <a:lstStyle/>
          <a:p>
            <a:pPr marL="0" indent="0">
              <a:buNone/>
            </a:pPr>
            <a:r>
              <a:rPr lang="en-GB" sz="1200" dirty="0" smtClean="0">
                <a:solidFill>
                  <a:srgbClr val="107E2D"/>
                </a:solidFill>
              </a:rPr>
              <a:t>Timeline Financial Crisis</a:t>
            </a:r>
          </a:p>
          <a:p>
            <a:pPr marL="0" indent="0">
              <a:buNone/>
            </a:pPr>
            <a:r>
              <a:rPr lang="en-GB" sz="1200" dirty="0">
                <a:solidFill>
                  <a:srgbClr val="107E2D"/>
                </a:solidFill>
                <a:hlinkClick r:id="rId2"/>
              </a:rPr>
              <a:t>http://</a:t>
            </a:r>
            <a:r>
              <a:rPr lang="en-GB" sz="1200" dirty="0" smtClean="0">
                <a:solidFill>
                  <a:srgbClr val="107E2D"/>
                </a:solidFill>
                <a:hlinkClick r:id="rId2"/>
              </a:rPr>
              <a:t>www.marketremarks.com/wp-content/uploads/2012/05/FinCrisis-Timeline-1-1024x457.png</a:t>
            </a:r>
            <a:endParaRPr lang="en-GB" sz="1200" dirty="0" smtClean="0">
              <a:solidFill>
                <a:srgbClr val="107E2D"/>
              </a:solidFill>
            </a:endParaRPr>
          </a:p>
          <a:p>
            <a:pPr marL="0" indent="0">
              <a:buNone/>
            </a:pPr>
            <a:endParaRPr lang="en-GB" sz="1200" dirty="0" smtClean="0">
              <a:solidFill>
                <a:srgbClr val="107E2D"/>
              </a:solidFill>
            </a:endParaRPr>
          </a:p>
          <a:p>
            <a:pPr marL="0" indent="0">
              <a:buNone/>
            </a:pPr>
            <a:r>
              <a:rPr lang="en-GB" sz="1200" dirty="0" smtClean="0">
                <a:solidFill>
                  <a:srgbClr val="107E2D"/>
                </a:solidFill>
              </a:rPr>
              <a:t>Market value before and after crisis 2009 of 15 banks</a:t>
            </a:r>
            <a:endParaRPr lang="en-GB" sz="1200" dirty="0">
              <a:solidFill>
                <a:srgbClr val="107E2D"/>
              </a:solidFill>
            </a:endParaRPr>
          </a:p>
          <a:p>
            <a:pPr marL="0" indent="0">
              <a:buNone/>
            </a:pPr>
            <a:r>
              <a:rPr lang="en-GB" sz="1200" dirty="0">
                <a:solidFill>
                  <a:srgbClr val="107E2D"/>
                </a:solidFill>
                <a:hlinkClick r:id="rId3"/>
              </a:rPr>
              <a:t>https://</a:t>
            </a:r>
            <a:r>
              <a:rPr lang="en-GB" sz="1200" dirty="0" smtClean="0">
                <a:solidFill>
                  <a:srgbClr val="107E2D"/>
                </a:solidFill>
                <a:hlinkClick r:id="rId3"/>
              </a:rPr>
              <a:t>neftriplecrunch.files.wordpress.com/2009/01/banks-change-in-market-value-jan-07-jan-09.jpg</a:t>
            </a:r>
            <a:endParaRPr lang="en-GB" sz="1200" dirty="0" smtClean="0">
              <a:solidFill>
                <a:srgbClr val="107E2D"/>
              </a:solidFill>
            </a:endParaRPr>
          </a:p>
          <a:p>
            <a:pPr marL="0" indent="0">
              <a:buNone/>
            </a:pPr>
            <a:endParaRPr lang="en-US" sz="1200" dirty="0" smtClean="0">
              <a:solidFill>
                <a:srgbClr val="107E2D"/>
              </a:solidFill>
            </a:endParaRPr>
          </a:p>
          <a:p>
            <a:pPr marL="0" indent="0">
              <a:buNone/>
            </a:pPr>
            <a:r>
              <a:rPr lang="en-US" sz="1200" dirty="0" smtClean="0">
                <a:solidFill>
                  <a:srgbClr val="107E2D"/>
                </a:solidFill>
              </a:rPr>
              <a:t>Eurozone money supply</a:t>
            </a:r>
          </a:p>
          <a:p>
            <a:pPr marL="0" indent="0">
              <a:buNone/>
            </a:pPr>
            <a:r>
              <a:rPr lang="en-US" sz="1200" dirty="0">
                <a:solidFill>
                  <a:srgbClr val="107E2D"/>
                </a:solidFill>
                <a:hlinkClick r:id="rId4"/>
              </a:rPr>
              <a:t>https://</a:t>
            </a:r>
            <a:r>
              <a:rPr lang="en-US" sz="1200" dirty="0" smtClean="0">
                <a:solidFill>
                  <a:srgbClr val="107E2D"/>
                </a:solidFill>
                <a:hlinkClick r:id="rId4"/>
              </a:rPr>
              <a:t>www.google.nl/search?q=money+M3+Eurozone&amp;biw=1920&amp;bih=955&amp;source=lnms&amp;tbm=isch&amp;sa=X&amp;ved=0ahUKEwjtjNC_yqfLAhVi4XIKHYChC00Q_AUIBigB#imgrc=0Qpu37kjZZRiYM%3A</a:t>
            </a:r>
            <a:endParaRPr lang="en-US" sz="1200" dirty="0" smtClean="0">
              <a:solidFill>
                <a:srgbClr val="107E2D"/>
              </a:solidFill>
            </a:endParaRPr>
          </a:p>
          <a:p>
            <a:pPr marL="0" indent="0">
              <a:buNone/>
            </a:pPr>
            <a:endParaRPr lang="en-US" sz="1200" dirty="0" smtClean="0">
              <a:solidFill>
                <a:srgbClr val="107E2D"/>
              </a:solidFill>
            </a:endParaRPr>
          </a:p>
          <a:p>
            <a:pPr marL="0" indent="0">
              <a:buNone/>
            </a:pPr>
            <a:r>
              <a:rPr lang="en-US" sz="1200" dirty="0" err="1" smtClean="0">
                <a:solidFill>
                  <a:srgbClr val="107E2D"/>
                </a:solidFill>
              </a:rPr>
              <a:t>Labour</a:t>
            </a:r>
            <a:r>
              <a:rPr lang="en-US" sz="1200" dirty="0" smtClean="0">
                <a:solidFill>
                  <a:srgbClr val="107E2D"/>
                </a:solidFill>
              </a:rPr>
              <a:t> productivity Growth 5 industrialized countries</a:t>
            </a:r>
          </a:p>
          <a:p>
            <a:pPr marL="0" indent="0">
              <a:buNone/>
            </a:pPr>
            <a:r>
              <a:rPr lang="en-US" sz="1200" dirty="0">
                <a:solidFill>
                  <a:srgbClr val="107E2D"/>
                </a:solidFill>
                <a:hlinkClick r:id="rId5"/>
              </a:rPr>
              <a:t>https://</a:t>
            </a:r>
            <a:r>
              <a:rPr lang="en-US" sz="1200" dirty="0" smtClean="0">
                <a:solidFill>
                  <a:srgbClr val="107E2D"/>
                </a:solidFill>
                <a:hlinkClick r:id="rId5"/>
              </a:rPr>
              <a:t>www.google.nl/search?q=labour+productivity+worldwide&amp;biw=1920&amp;bih=955&amp;source=lnms&amp;tbm=isch&amp;sa=X&amp;ved=0ahUKEwir4JWczafLAhXCPxQKHTMDBQYQ_AUIBigB#imgrc=b6XYoAnGTfvyOM%3A</a:t>
            </a:r>
            <a:endParaRPr lang="en-US" sz="1200" dirty="0" smtClean="0">
              <a:solidFill>
                <a:srgbClr val="107E2D"/>
              </a:solidFill>
            </a:endParaRPr>
          </a:p>
          <a:p>
            <a:pPr marL="0" indent="0">
              <a:buNone/>
            </a:pPr>
            <a:endParaRPr lang="en-US" sz="1200" dirty="0" smtClean="0">
              <a:solidFill>
                <a:srgbClr val="107E2D"/>
              </a:solidFill>
            </a:endParaRPr>
          </a:p>
          <a:p>
            <a:pPr marL="0" indent="0">
              <a:buNone/>
            </a:pPr>
            <a:r>
              <a:rPr lang="en-US" sz="1200" dirty="0" err="1">
                <a:solidFill>
                  <a:srgbClr val="107E2D"/>
                </a:solidFill>
              </a:rPr>
              <a:t>Labour</a:t>
            </a:r>
            <a:r>
              <a:rPr lang="en-US" sz="1200" dirty="0">
                <a:solidFill>
                  <a:srgbClr val="107E2D"/>
                </a:solidFill>
              </a:rPr>
              <a:t> productivity Growth </a:t>
            </a:r>
            <a:r>
              <a:rPr lang="en-US" sz="1200" dirty="0" smtClean="0">
                <a:solidFill>
                  <a:srgbClr val="107E2D"/>
                </a:solidFill>
              </a:rPr>
              <a:t>Asia and World</a:t>
            </a:r>
          </a:p>
          <a:p>
            <a:pPr marL="0" indent="0">
              <a:buNone/>
            </a:pPr>
            <a:r>
              <a:rPr lang="en-US" sz="1200" dirty="0">
                <a:solidFill>
                  <a:srgbClr val="107E2D"/>
                </a:solidFill>
                <a:hlinkClick r:id="rId6"/>
              </a:rPr>
              <a:t>https://</a:t>
            </a:r>
            <a:r>
              <a:rPr lang="en-US" sz="1200" dirty="0" smtClean="0">
                <a:solidFill>
                  <a:srgbClr val="107E2D"/>
                </a:solidFill>
                <a:hlinkClick r:id="rId6"/>
              </a:rPr>
              <a:t>aric.adb.org/images/fairerasia/chart_trend-of-labor-productivity-growth-world-and-asia.png</a:t>
            </a:r>
            <a:endParaRPr lang="en-US" sz="1200" dirty="0" smtClean="0">
              <a:solidFill>
                <a:srgbClr val="107E2D"/>
              </a:solidFill>
            </a:endParaRPr>
          </a:p>
          <a:p>
            <a:pPr marL="0" indent="0">
              <a:buNone/>
            </a:pPr>
            <a:endParaRPr lang="en-US" sz="1200" dirty="0">
              <a:solidFill>
                <a:srgbClr val="107E2D"/>
              </a:solidFill>
            </a:endParaRPr>
          </a:p>
          <a:p>
            <a:pPr marL="0" indent="0">
              <a:buNone/>
            </a:pPr>
            <a:r>
              <a:rPr lang="en-US" sz="1200" dirty="0" smtClean="0">
                <a:solidFill>
                  <a:srgbClr val="107E2D"/>
                </a:solidFill>
              </a:rPr>
              <a:t>Growth Percentage of productivity and population</a:t>
            </a:r>
          </a:p>
          <a:p>
            <a:pPr marL="0" indent="0">
              <a:buNone/>
            </a:pPr>
            <a:r>
              <a:rPr lang="en-US" sz="1200" dirty="0">
                <a:solidFill>
                  <a:srgbClr val="107E2D"/>
                </a:solidFill>
                <a:hlinkClick r:id="rId7"/>
              </a:rPr>
              <a:t>http://www.mckinsey.com/~/</a:t>
            </a:r>
            <a:r>
              <a:rPr lang="en-US" sz="1200" dirty="0" smtClean="0">
                <a:solidFill>
                  <a:srgbClr val="107E2D"/>
                </a:solidFill>
                <a:hlinkClick r:id="rId7"/>
              </a:rPr>
              <a:t>media/McKinsey/Global%20Themes/Employment%20and%20Growth/A%20productivity%20perspective%20on%20the%20future%20of%20growth/PNG_Productivity_ex1.ashx</a:t>
            </a:r>
            <a:endParaRPr lang="en-US" sz="1200" dirty="0" smtClean="0">
              <a:solidFill>
                <a:srgbClr val="107E2D"/>
              </a:solidFill>
            </a:endParaRPr>
          </a:p>
          <a:p>
            <a:pPr marL="0" indent="0">
              <a:buNone/>
            </a:pPr>
            <a:endParaRPr lang="en-US" sz="1200" dirty="0" smtClean="0">
              <a:solidFill>
                <a:srgbClr val="107E2D"/>
              </a:solidFill>
            </a:endParaRPr>
          </a:p>
          <a:p>
            <a:pPr marL="0" indent="0">
              <a:buNone/>
            </a:pPr>
            <a:r>
              <a:rPr lang="en-US" sz="1200" dirty="0" smtClean="0">
                <a:solidFill>
                  <a:srgbClr val="107E2D"/>
                </a:solidFill>
              </a:rPr>
              <a:t>Effect of carbon tax (United States)</a:t>
            </a:r>
          </a:p>
          <a:p>
            <a:pPr marL="0" indent="0">
              <a:buNone/>
            </a:pPr>
            <a:r>
              <a:rPr lang="en-US" sz="1200" dirty="0">
                <a:solidFill>
                  <a:srgbClr val="107E2D"/>
                </a:solidFill>
                <a:hlinkClick r:id="rId8"/>
              </a:rPr>
              <a:t>https://</a:t>
            </a:r>
            <a:r>
              <a:rPr lang="en-US" sz="1200" dirty="0" smtClean="0">
                <a:solidFill>
                  <a:srgbClr val="107E2D"/>
                </a:solidFill>
                <a:hlinkClick r:id="rId8"/>
              </a:rPr>
              <a:t>upload.wikimedia.org/wikipedia/commons/6/63/Estimated_Effect_of_Carbon_Tax_in_US.png</a:t>
            </a:r>
            <a:endParaRPr lang="en-US" sz="1200" dirty="0" smtClean="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extLst>
      <p:ext uri="{BB962C8B-B14F-4D97-AF65-F5344CB8AC3E}">
        <p14:creationId xmlns:p14="http://schemas.microsoft.com/office/powerpoint/2010/main" val="22091625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solidFill>
                  <a:srgbClr val="015728"/>
                </a:solidFill>
              </a:rPr>
              <a:t>Learning objectives</a:t>
            </a:r>
            <a:endParaRPr lang="en-GB" dirty="0">
              <a:solidFill>
                <a:srgbClr val="015728"/>
              </a:solidFill>
            </a:endParaRPr>
          </a:p>
        </p:txBody>
      </p:sp>
      <p:sp>
        <p:nvSpPr>
          <p:cNvPr id="3" name="Tijdelijke aanduiding voor inhoud 2"/>
          <p:cNvSpPr>
            <a:spLocks noGrp="1"/>
          </p:cNvSpPr>
          <p:nvPr>
            <p:ph idx="1"/>
          </p:nvPr>
        </p:nvSpPr>
        <p:spPr/>
        <p:txBody>
          <a:bodyPr>
            <a:normAutofit lnSpcReduction="10000"/>
          </a:bodyPr>
          <a:lstStyle/>
          <a:p>
            <a:pPr lvl="0"/>
            <a:r>
              <a:rPr lang="en-GB" dirty="0" smtClean="0">
                <a:solidFill>
                  <a:srgbClr val="107E2D"/>
                </a:solidFill>
              </a:rPr>
              <a:t>Understand the basic principles of economics and types of economic systems;</a:t>
            </a:r>
          </a:p>
          <a:p>
            <a:pPr lvl="0"/>
            <a:r>
              <a:rPr lang="en-GB" dirty="0" smtClean="0">
                <a:solidFill>
                  <a:srgbClr val="107E2D"/>
                </a:solidFill>
              </a:rPr>
              <a:t>Understand differences between the free market and the market economy;</a:t>
            </a:r>
          </a:p>
          <a:p>
            <a:pPr lvl="0"/>
            <a:r>
              <a:rPr lang="en-GB" dirty="0" smtClean="0">
                <a:solidFill>
                  <a:srgbClr val="107E2D"/>
                </a:solidFill>
              </a:rPr>
              <a:t>Understand alternative views on roles of the state in market economies;</a:t>
            </a:r>
          </a:p>
          <a:p>
            <a:pPr lvl="0"/>
            <a:r>
              <a:rPr lang="en-GB" dirty="0" smtClean="0">
                <a:solidFill>
                  <a:srgbClr val="107E2D"/>
                </a:solidFill>
              </a:rPr>
              <a:t>Understand the impact of market economies on welfare, distribution of wealth and occurrence of economic crisis.</a:t>
            </a:r>
          </a:p>
          <a:p>
            <a:endParaRPr lang="en-GB" dirty="0"/>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5" name="Footer Placeholder 3"/>
          <p:cNvSpPr>
            <a:spLocks noGrp="1"/>
          </p:cNvSpPr>
          <p:nvPr>
            <p:ph idx="1"/>
          </p:nvPr>
        </p:nvSpPr>
        <p:spPr/>
        <p:txBody>
          <a:bodyPr/>
          <a:lstStyle/>
          <a:p>
            <a:pPr marL="0" indent="0">
              <a:buNone/>
            </a:pPr>
            <a:r>
              <a:rPr lang="en-GB" dirty="0" smtClean="0">
                <a:solidFill>
                  <a:srgbClr val="107E2D"/>
                </a:solidFill>
              </a:rPr>
              <a:t>Information about cases, research assignments, videos etc.: </a:t>
            </a:r>
            <a:r>
              <a:rPr lang="en-GB" dirty="0" smtClean="0">
                <a:solidFill>
                  <a:srgbClr val="107E2D"/>
                </a:solidFill>
                <a:hlinkClick r:id="rId2"/>
              </a:rPr>
              <a:t>m.oyevaar@sustainable-globalization.com</a:t>
            </a:r>
            <a:endParaRPr lang="en-GB" dirty="0" smtClean="0">
              <a:solidFill>
                <a:srgbClr val="107E2D"/>
              </a:solidFill>
            </a:endParaRPr>
          </a:p>
        </p:txBody>
      </p:sp>
      <p:sp>
        <p:nvSpPr>
          <p:cNvPr id="7" name="Titel 1"/>
          <p:cNvSpPr>
            <a:spLocks noGrp="1"/>
          </p:cNvSpPr>
          <p:nvPr>
            <p:ph type="title"/>
          </p:nvPr>
        </p:nvSpPr>
        <p:spPr>
          <a:xfrm>
            <a:off x="457200" y="274638"/>
            <a:ext cx="8229600" cy="1143000"/>
          </a:xfrm>
        </p:spPr>
        <p:txBody>
          <a:bodyPr>
            <a:normAutofit fontScale="90000"/>
          </a:bodyPr>
          <a:lstStyle/>
          <a:p>
            <a:r>
              <a:rPr lang="en-GB" dirty="0" smtClean="0">
                <a:solidFill>
                  <a:srgbClr val="015728"/>
                </a:solidFill>
              </a:rPr>
              <a:t>Information Educational Resources</a:t>
            </a:r>
            <a:endParaRPr lang="en-GB" dirty="0">
              <a:solidFill>
                <a:srgbClr val="015728"/>
              </a:solidFill>
            </a:endParaRPr>
          </a:p>
        </p:txBody>
      </p:sp>
    </p:spTree>
    <p:extLst>
      <p:ext uri="{BB962C8B-B14F-4D97-AF65-F5344CB8AC3E}">
        <p14:creationId xmlns:p14="http://schemas.microsoft.com/office/powerpoint/2010/main" val="10478964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GB" dirty="0" smtClean="0">
                <a:solidFill>
                  <a:srgbClr val="015728"/>
                </a:solidFill>
              </a:rPr>
              <a:t>Starting points of Economics</a:t>
            </a:r>
            <a:endParaRPr lang="en-GB" dirty="0">
              <a:solidFill>
                <a:srgbClr val="015728"/>
              </a:solidFill>
            </a:endParaRPr>
          </a:p>
        </p:txBody>
      </p:sp>
      <p:sp>
        <p:nvSpPr>
          <p:cNvPr id="3" name="Tijdelijke aanduiding voor inhoud 2"/>
          <p:cNvSpPr>
            <a:spLocks noGrp="1"/>
          </p:cNvSpPr>
          <p:nvPr>
            <p:ph idx="1"/>
          </p:nvPr>
        </p:nvSpPr>
        <p:spPr/>
        <p:txBody>
          <a:bodyPr>
            <a:normAutofit fontScale="77500" lnSpcReduction="20000"/>
          </a:bodyPr>
          <a:lstStyle/>
          <a:p>
            <a:r>
              <a:rPr lang="en-GB" sz="3800" dirty="0" smtClean="0">
                <a:solidFill>
                  <a:srgbClr val="107E2D"/>
                </a:solidFill>
              </a:rPr>
              <a:t>Economics’ central problem is scarcity. Human wants exceed the resources available to satisfy such wants.</a:t>
            </a:r>
          </a:p>
          <a:p>
            <a:pPr>
              <a:buNone/>
            </a:pPr>
            <a:endParaRPr lang="en-GB" sz="3800" dirty="0" smtClean="0">
              <a:solidFill>
                <a:srgbClr val="107E2D"/>
              </a:solidFill>
            </a:endParaRPr>
          </a:p>
          <a:p>
            <a:r>
              <a:rPr lang="en-GB" sz="3800" dirty="0" smtClean="0">
                <a:solidFill>
                  <a:srgbClr val="107E2D"/>
                </a:solidFill>
              </a:rPr>
              <a:t>As a consequence, societies must make three basic choices about allocation of resources: </a:t>
            </a:r>
          </a:p>
          <a:p>
            <a:pPr lvl="1"/>
            <a:r>
              <a:rPr lang="en-GB" sz="3400" dirty="0" smtClean="0">
                <a:solidFill>
                  <a:srgbClr val="107E2D"/>
                </a:solidFill>
              </a:rPr>
              <a:t>What to produce (product mix choice) </a:t>
            </a:r>
          </a:p>
          <a:p>
            <a:pPr lvl="1"/>
            <a:r>
              <a:rPr lang="en-GB" sz="3400" dirty="0">
                <a:solidFill>
                  <a:srgbClr val="107E2D"/>
                </a:solidFill>
              </a:rPr>
              <a:t>H</a:t>
            </a:r>
            <a:r>
              <a:rPr lang="en-GB" sz="3400" dirty="0" smtClean="0">
                <a:solidFill>
                  <a:srgbClr val="107E2D"/>
                </a:solidFill>
              </a:rPr>
              <a:t>ow to produce (factor combination choice)</a:t>
            </a:r>
          </a:p>
          <a:p>
            <a:pPr lvl="1"/>
            <a:r>
              <a:rPr lang="en-GB" sz="3400" dirty="0" smtClean="0">
                <a:solidFill>
                  <a:srgbClr val="107E2D"/>
                </a:solidFill>
              </a:rPr>
              <a:t>For whom to produce (income distribution choice)</a:t>
            </a: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solidFill>
                  <a:srgbClr val="015728"/>
                </a:solidFill>
              </a:rPr>
              <a:t>Basic concepts of Economics</a:t>
            </a:r>
            <a:endParaRPr lang="nl-NL" dirty="0"/>
          </a:p>
        </p:txBody>
      </p:sp>
      <p:sp>
        <p:nvSpPr>
          <p:cNvPr id="3" name="Tijdelijke aanduiding voor inhoud 2"/>
          <p:cNvSpPr>
            <a:spLocks noGrp="1"/>
          </p:cNvSpPr>
          <p:nvPr>
            <p:ph idx="1"/>
          </p:nvPr>
        </p:nvSpPr>
        <p:spPr/>
        <p:txBody>
          <a:bodyPr>
            <a:normAutofit lnSpcReduction="10000"/>
          </a:bodyPr>
          <a:lstStyle/>
          <a:p>
            <a:r>
              <a:rPr lang="en-GB" sz="1900" dirty="0" smtClean="0">
                <a:solidFill>
                  <a:srgbClr val="107E2D"/>
                </a:solidFill>
              </a:rPr>
              <a:t>Aims to simplify choice by providing principles to improve methods of allocation of resources. </a:t>
            </a:r>
          </a:p>
          <a:p>
            <a:pPr marL="400050" lvl="1" indent="0">
              <a:buNone/>
            </a:pPr>
            <a:r>
              <a:rPr lang="en-GB" sz="1900" dirty="0" smtClean="0">
                <a:solidFill>
                  <a:srgbClr val="107E2D"/>
                </a:solidFill>
              </a:rPr>
              <a:t>The simplifications are:</a:t>
            </a:r>
          </a:p>
          <a:p>
            <a:pPr marL="1143000" lvl="1" indent="-742950">
              <a:buFont typeface="+mj-lt"/>
              <a:buAutoNum type="arabicPeriod"/>
            </a:pPr>
            <a:r>
              <a:rPr lang="en-GB" sz="1900" dirty="0" smtClean="0">
                <a:solidFill>
                  <a:srgbClr val="107E2D"/>
                </a:solidFill>
              </a:rPr>
              <a:t>Decision must result from rational choice.</a:t>
            </a:r>
          </a:p>
          <a:p>
            <a:pPr marL="1257300" lvl="3" indent="0">
              <a:buNone/>
            </a:pPr>
            <a:r>
              <a:rPr lang="en-GB" sz="1900" dirty="0" smtClean="0">
                <a:solidFill>
                  <a:srgbClr val="107E2D"/>
                </a:solidFill>
              </a:rPr>
              <a:t>A choice is rational when perceived </a:t>
            </a:r>
            <a:r>
              <a:rPr lang="en-GB" sz="1900" dirty="0" err="1" smtClean="0">
                <a:solidFill>
                  <a:srgbClr val="107E2D"/>
                </a:solidFill>
              </a:rPr>
              <a:t>beneﬁts</a:t>
            </a:r>
            <a:r>
              <a:rPr lang="en-GB" sz="1900" dirty="0" smtClean="0">
                <a:solidFill>
                  <a:srgbClr val="107E2D"/>
                </a:solidFill>
              </a:rPr>
              <a:t> exceed opportunity costs;</a:t>
            </a:r>
          </a:p>
          <a:p>
            <a:pPr marL="1143000" lvl="1" indent="-742950">
              <a:buFont typeface="+mj-lt"/>
              <a:buAutoNum type="arabicPeriod"/>
            </a:pPr>
            <a:r>
              <a:rPr lang="en-GB" sz="1900" dirty="0" smtClean="0">
                <a:solidFill>
                  <a:srgbClr val="107E2D"/>
                </a:solidFill>
              </a:rPr>
              <a:t>The choice should maximize society’s net value.</a:t>
            </a:r>
          </a:p>
          <a:p>
            <a:pPr marL="1257300" lvl="3" indent="0">
              <a:buNone/>
            </a:pPr>
            <a:r>
              <a:rPr lang="en-GB" sz="1900" dirty="0" smtClean="0">
                <a:solidFill>
                  <a:srgbClr val="107E2D"/>
                </a:solidFill>
              </a:rPr>
              <a:t>Net value is maximized when there is productive and </a:t>
            </a:r>
            <a:r>
              <a:rPr lang="en-GB" sz="1900" dirty="0" err="1" smtClean="0">
                <a:solidFill>
                  <a:srgbClr val="107E2D"/>
                </a:solidFill>
              </a:rPr>
              <a:t>allocative</a:t>
            </a:r>
            <a:r>
              <a:rPr lang="en-GB" sz="1900" dirty="0" smtClean="0">
                <a:solidFill>
                  <a:srgbClr val="107E2D"/>
                </a:solidFill>
              </a:rPr>
              <a:t> efficiency. </a:t>
            </a:r>
          </a:p>
          <a:p>
            <a:pPr>
              <a:buNone/>
            </a:pPr>
            <a:endParaRPr lang="en-GB" sz="1900" dirty="0" smtClean="0">
              <a:solidFill>
                <a:srgbClr val="107E2D"/>
              </a:solidFill>
            </a:endParaRPr>
          </a:p>
          <a:p>
            <a:r>
              <a:rPr lang="en-GB" sz="1900" dirty="0" smtClean="0">
                <a:solidFill>
                  <a:srgbClr val="107E2D"/>
                </a:solidFill>
              </a:rPr>
              <a:t>Productive efficiency exists when production of outputs is maximized with minimal use of resources. </a:t>
            </a:r>
          </a:p>
          <a:p>
            <a:r>
              <a:rPr lang="en-GB" sz="1900" dirty="0" smtClean="0">
                <a:solidFill>
                  <a:srgbClr val="107E2D"/>
                </a:solidFill>
              </a:rPr>
              <a:t>Allocative efficiency is achieved when it is not possible to produce more of a good without producing less of another. </a:t>
            </a:r>
          </a:p>
          <a:p>
            <a:endParaRPr lang="nl-NL" dirty="0"/>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GB" dirty="0" smtClean="0">
                <a:solidFill>
                  <a:srgbClr val="015728"/>
                </a:solidFill>
              </a:rPr>
              <a:t>Two </a:t>
            </a:r>
            <a:r>
              <a:rPr lang="en-GB" dirty="0">
                <a:solidFill>
                  <a:srgbClr val="015728"/>
                </a:solidFill>
              </a:rPr>
              <a:t>extreme economic </a:t>
            </a:r>
            <a:r>
              <a:rPr lang="en-GB" dirty="0" smtClean="0">
                <a:solidFill>
                  <a:srgbClr val="015728"/>
                </a:solidFill>
              </a:rPr>
              <a:t>systems</a:t>
            </a:r>
            <a:endParaRPr lang="en-GB" dirty="0">
              <a:solidFill>
                <a:srgbClr val="015728"/>
              </a:solidFill>
            </a:endParaRPr>
          </a:p>
        </p:txBody>
      </p:sp>
      <p:sp>
        <p:nvSpPr>
          <p:cNvPr id="3" name="Tijdelijke aanduiding voor inhoud 2"/>
          <p:cNvSpPr>
            <a:spLocks noGrp="1"/>
          </p:cNvSpPr>
          <p:nvPr>
            <p:ph idx="1"/>
          </p:nvPr>
        </p:nvSpPr>
        <p:spPr/>
        <p:txBody>
          <a:bodyPr>
            <a:normAutofit fontScale="77500" lnSpcReduction="20000"/>
          </a:bodyPr>
          <a:lstStyle/>
          <a:p>
            <a:pPr marL="514350" indent="-514350">
              <a:buFont typeface="+mj-lt"/>
              <a:buAutoNum type="arabicPeriod"/>
            </a:pPr>
            <a:r>
              <a:rPr lang="en-GB" dirty="0" smtClean="0">
                <a:solidFill>
                  <a:srgbClr val="107E2D"/>
                </a:solidFill>
              </a:rPr>
              <a:t>Hierarchies/command economies</a:t>
            </a:r>
          </a:p>
          <a:p>
            <a:pPr lvl="1"/>
            <a:r>
              <a:rPr lang="en-GB" dirty="0" smtClean="0">
                <a:solidFill>
                  <a:srgbClr val="107E2D"/>
                </a:solidFill>
              </a:rPr>
              <a:t>All decisions are made by a central planning authority which owns resources and decides what is to be produced, how and for whom. </a:t>
            </a:r>
          </a:p>
          <a:p>
            <a:pPr lvl="1"/>
            <a:r>
              <a:rPr lang="en-GB" dirty="0" smtClean="0">
                <a:solidFill>
                  <a:srgbClr val="107E2D"/>
                </a:solidFill>
              </a:rPr>
              <a:t>Quite pure example: North Korea</a:t>
            </a:r>
          </a:p>
          <a:p>
            <a:pPr marL="514350" indent="-514350">
              <a:buFont typeface="+mj-lt"/>
              <a:buAutoNum type="arabicPeriod"/>
            </a:pPr>
            <a:r>
              <a:rPr lang="en-GB" dirty="0" smtClean="0">
                <a:solidFill>
                  <a:srgbClr val="107E2D"/>
                </a:solidFill>
              </a:rPr>
              <a:t>Free market</a:t>
            </a:r>
          </a:p>
          <a:p>
            <a:pPr lvl="1"/>
            <a:r>
              <a:rPr lang="en-GB" dirty="0" smtClean="0">
                <a:solidFill>
                  <a:srgbClr val="107E2D"/>
                </a:solidFill>
              </a:rPr>
              <a:t>Economic resources are privately owned while customers and producers are free to decide by themselves what to produce, how and for whom. </a:t>
            </a:r>
          </a:p>
          <a:p>
            <a:pPr lvl="1"/>
            <a:r>
              <a:rPr lang="en-GB" dirty="0" smtClean="0">
                <a:solidFill>
                  <a:srgbClr val="107E2D"/>
                </a:solidFill>
              </a:rPr>
              <a:t>The optimal allocation of resources is the outcome of the aggregated individual decisions steered by an invisible hand (1) under the condition that there is full competition (2) and transparency (3).  </a:t>
            </a:r>
          </a:p>
          <a:p>
            <a:pPr lvl="1"/>
            <a:r>
              <a:rPr lang="en-GB" dirty="0" smtClean="0">
                <a:solidFill>
                  <a:srgbClr val="107E2D"/>
                </a:solidFill>
              </a:rPr>
              <a:t>A relatively pure form: United States</a:t>
            </a:r>
            <a:endParaRPr lang="en-GB" dirty="0">
              <a:solidFill>
                <a:srgbClr val="107E2D"/>
              </a:solidFill>
            </a:endParaRPr>
          </a:p>
          <a:p>
            <a:pPr>
              <a:buNone/>
            </a:pPr>
            <a:endParaRPr lang="en-GB" dirty="0" smtClean="0">
              <a:solidFill>
                <a:srgbClr val="107E2D"/>
              </a:solidFill>
            </a:endParaRPr>
          </a:p>
          <a:p>
            <a:pPr>
              <a:buNone/>
            </a:pPr>
            <a:endParaRPr lang="en-GB" dirty="0"/>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GB" dirty="0" smtClean="0">
                <a:solidFill>
                  <a:srgbClr val="015728"/>
                </a:solidFill>
              </a:rPr>
              <a:t>Founders Adam Smith and Karl Marx</a:t>
            </a:r>
            <a:endParaRPr lang="nl-NL" dirty="0"/>
          </a:p>
        </p:txBody>
      </p:sp>
      <p:sp>
        <p:nvSpPr>
          <p:cNvPr id="3" name="Tijdelijke aanduiding voor inhoud 2"/>
          <p:cNvSpPr>
            <a:spLocks noGrp="1"/>
          </p:cNvSpPr>
          <p:nvPr>
            <p:ph idx="1"/>
          </p:nvPr>
        </p:nvSpPr>
        <p:spPr/>
        <p:txBody>
          <a:bodyPr>
            <a:normAutofit fontScale="92500"/>
          </a:bodyPr>
          <a:lstStyle/>
          <a:p>
            <a:r>
              <a:rPr lang="en-GB" dirty="0" smtClean="0">
                <a:solidFill>
                  <a:srgbClr val="107E2D"/>
                </a:solidFill>
              </a:rPr>
              <a:t>Adam Smith: a 18</a:t>
            </a:r>
            <a:r>
              <a:rPr lang="en-GB" baseline="30000" dirty="0" smtClean="0">
                <a:solidFill>
                  <a:srgbClr val="107E2D"/>
                </a:solidFill>
              </a:rPr>
              <a:t>th</a:t>
            </a:r>
            <a:r>
              <a:rPr lang="en-GB" dirty="0" smtClean="0">
                <a:solidFill>
                  <a:srgbClr val="107E2D"/>
                </a:solidFill>
              </a:rPr>
              <a:t> century philosopher from the Enlightenment who was searching for an answer on the question ‘Wealth of Nations’. </a:t>
            </a:r>
          </a:p>
          <a:p>
            <a:r>
              <a:rPr lang="en-GB" dirty="0" smtClean="0">
                <a:solidFill>
                  <a:srgbClr val="107E2D"/>
                </a:solidFill>
              </a:rPr>
              <a:t>Karl Marx: a 19</a:t>
            </a:r>
            <a:r>
              <a:rPr lang="en-GB" baseline="30000" dirty="0" smtClean="0">
                <a:solidFill>
                  <a:srgbClr val="107E2D"/>
                </a:solidFill>
              </a:rPr>
              <a:t>th</a:t>
            </a:r>
            <a:r>
              <a:rPr lang="en-GB" dirty="0" smtClean="0">
                <a:solidFill>
                  <a:srgbClr val="107E2D"/>
                </a:solidFill>
              </a:rPr>
              <a:t> century philosopher/economist who was searching for an answer on the question of the increasing inequality as a result of the market economy of the 18</a:t>
            </a:r>
            <a:r>
              <a:rPr lang="en-GB" baseline="30000" dirty="0" smtClean="0">
                <a:solidFill>
                  <a:srgbClr val="107E2D"/>
                </a:solidFill>
              </a:rPr>
              <a:t>th</a:t>
            </a:r>
            <a:r>
              <a:rPr lang="en-GB" dirty="0" smtClean="0">
                <a:solidFill>
                  <a:srgbClr val="107E2D"/>
                </a:solidFill>
              </a:rPr>
              <a:t> and 19</a:t>
            </a:r>
            <a:r>
              <a:rPr lang="en-GB" baseline="30000" dirty="0" smtClean="0">
                <a:solidFill>
                  <a:srgbClr val="107E2D"/>
                </a:solidFill>
              </a:rPr>
              <a:t>th</a:t>
            </a:r>
            <a:r>
              <a:rPr lang="en-GB" dirty="0" smtClean="0">
                <a:solidFill>
                  <a:srgbClr val="107E2D"/>
                </a:solidFill>
              </a:rPr>
              <a:t> century. </a:t>
            </a:r>
          </a:p>
          <a:p>
            <a:endParaRPr lang="en-GB" dirty="0" smtClean="0">
              <a:solidFill>
                <a:srgbClr val="107E2D"/>
              </a:solidFill>
            </a:endParaRPr>
          </a:p>
          <a:p>
            <a:endParaRPr lang="nl-NL" dirty="0"/>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GB" dirty="0" smtClean="0">
                <a:solidFill>
                  <a:srgbClr val="015728"/>
                </a:solidFill>
              </a:rPr>
              <a:t>Solutions of Adam Smith and Karl Marx</a:t>
            </a:r>
            <a:endParaRPr lang="nl-NL" dirty="0"/>
          </a:p>
        </p:txBody>
      </p:sp>
      <p:sp>
        <p:nvSpPr>
          <p:cNvPr id="3" name="Tijdelijke aanduiding voor inhoud 2"/>
          <p:cNvSpPr>
            <a:spLocks noGrp="1"/>
          </p:cNvSpPr>
          <p:nvPr>
            <p:ph idx="1"/>
          </p:nvPr>
        </p:nvSpPr>
        <p:spPr/>
        <p:txBody>
          <a:bodyPr>
            <a:normAutofit fontScale="77500" lnSpcReduction="20000"/>
          </a:bodyPr>
          <a:lstStyle/>
          <a:p>
            <a:pPr marL="0" indent="0">
              <a:buNone/>
            </a:pPr>
            <a:r>
              <a:rPr lang="en-GB" dirty="0" smtClean="0">
                <a:solidFill>
                  <a:srgbClr val="107E2D"/>
                </a:solidFill>
              </a:rPr>
              <a:t>Adam Smith’s answers/solutions:</a:t>
            </a:r>
          </a:p>
          <a:p>
            <a:r>
              <a:rPr lang="en-GB" dirty="0" smtClean="0">
                <a:solidFill>
                  <a:srgbClr val="107E2D"/>
                </a:solidFill>
              </a:rPr>
              <a:t>Property rights in order that market participants gain trust (investment climate);</a:t>
            </a:r>
          </a:p>
          <a:p>
            <a:r>
              <a:rPr lang="en-GB" dirty="0" smtClean="0">
                <a:solidFill>
                  <a:srgbClr val="107E2D"/>
                </a:solidFill>
              </a:rPr>
              <a:t>Fair competition:</a:t>
            </a:r>
          </a:p>
          <a:p>
            <a:pPr lvl="1"/>
            <a:r>
              <a:rPr lang="en-GB" dirty="0" smtClean="0">
                <a:solidFill>
                  <a:srgbClr val="107E2D"/>
                </a:solidFill>
              </a:rPr>
              <a:t>Every member of society can accede to the market;</a:t>
            </a:r>
          </a:p>
          <a:p>
            <a:pPr lvl="1"/>
            <a:r>
              <a:rPr lang="en-US" dirty="0" smtClean="0">
                <a:solidFill>
                  <a:srgbClr val="107E2D"/>
                </a:solidFill>
              </a:rPr>
              <a:t>Producers concentrate on cost reduction and productivity improvement for profit maximization.</a:t>
            </a:r>
          </a:p>
          <a:p>
            <a:pPr lvl="1"/>
            <a:endParaRPr lang="en-US" dirty="0" smtClean="0">
              <a:solidFill>
                <a:srgbClr val="107E2D"/>
              </a:solidFill>
            </a:endParaRPr>
          </a:p>
          <a:p>
            <a:pPr marL="0" indent="0">
              <a:buNone/>
            </a:pPr>
            <a:r>
              <a:rPr lang="en-GB" dirty="0" smtClean="0">
                <a:solidFill>
                  <a:srgbClr val="107E2D"/>
                </a:solidFill>
              </a:rPr>
              <a:t>Karl Marx’s answers/solutions:</a:t>
            </a:r>
          </a:p>
          <a:p>
            <a:r>
              <a:rPr lang="en-US" dirty="0" smtClean="0">
                <a:solidFill>
                  <a:srgbClr val="107E2D"/>
                </a:solidFill>
              </a:rPr>
              <a:t>A redistribution of capital that would occur if dispossessed laboring class would start a revolution so they would gain control over the capital.</a:t>
            </a:r>
            <a:endParaRPr lang="nl-NL" dirty="0"/>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282154"/>
          </a:xfrm>
        </p:spPr>
        <p:txBody>
          <a:bodyPr>
            <a:normAutofit fontScale="90000"/>
          </a:bodyPr>
          <a:lstStyle/>
          <a:p>
            <a:r>
              <a:rPr lang="en-GB" sz="3800" dirty="0" smtClean="0">
                <a:solidFill>
                  <a:srgbClr val="015728"/>
                </a:solidFill>
              </a:rPr>
              <a:t>Suspected portrayal of mankind on which the economic systems are based</a:t>
            </a:r>
            <a:endParaRPr lang="en-GB" sz="3800" dirty="0">
              <a:solidFill>
                <a:srgbClr val="015728"/>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7" name="Tijdelijke aanduiding voor inhoud 2"/>
          <p:cNvSpPr>
            <a:spLocks noGrp="1"/>
          </p:cNvSpPr>
          <p:nvPr>
            <p:ph idx="1"/>
          </p:nvPr>
        </p:nvSpPr>
        <p:spPr>
          <a:xfrm>
            <a:off x="457200" y="1711349"/>
            <a:ext cx="8229600" cy="3877891"/>
          </a:xfrm>
        </p:spPr>
        <p:txBody>
          <a:bodyPr>
            <a:normAutofit fontScale="55000" lnSpcReduction="20000"/>
          </a:bodyPr>
          <a:lstStyle/>
          <a:p>
            <a:pPr marL="0" indent="0">
              <a:buNone/>
            </a:pPr>
            <a:r>
              <a:rPr lang="en-GB" dirty="0" smtClean="0">
                <a:solidFill>
                  <a:srgbClr val="107E2D"/>
                </a:solidFill>
              </a:rPr>
              <a:t>The portrayal of mankind of the market economy is ‘homo </a:t>
            </a:r>
            <a:r>
              <a:rPr lang="en-GB" dirty="0" err="1" smtClean="0">
                <a:solidFill>
                  <a:srgbClr val="107E2D"/>
                </a:solidFill>
              </a:rPr>
              <a:t>economicus</a:t>
            </a:r>
            <a:r>
              <a:rPr lang="en-GB" dirty="0" smtClean="0">
                <a:solidFill>
                  <a:srgbClr val="107E2D"/>
                </a:solidFill>
              </a:rPr>
              <a:t>’.</a:t>
            </a:r>
          </a:p>
          <a:p>
            <a:pPr marL="0" indent="0">
              <a:buNone/>
            </a:pPr>
            <a:r>
              <a:rPr lang="en-GB" dirty="0" smtClean="0">
                <a:solidFill>
                  <a:srgbClr val="107E2D"/>
                </a:solidFill>
              </a:rPr>
              <a:t>Characteristics are: </a:t>
            </a:r>
          </a:p>
          <a:p>
            <a:r>
              <a:rPr lang="en-GB" dirty="0" smtClean="0">
                <a:solidFill>
                  <a:srgbClr val="107E2D"/>
                </a:solidFill>
              </a:rPr>
              <a:t>An autonomous individual who is able to choose from an number of options limited only by certain constraints;</a:t>
            </a:r>
          </a:p>
          <a:p>
            <a:r>
              <a:rPr lang="en-GB" dirty="0" smtClean="0">
                <a:solidFill>
                  <a:srgbClr val="107E2D"/>
                </a:solidFill>
              </a:rPr>
              <a:t>Weighs costs  and benefits to maximise utility </a:t>
            </a:r>
            <a:r>
              <a:rPr lang="en-GB" dirty="0">
                <a:solidFill>
                  <a:srgbClr val="107E2D"/>
                </a:solidFill>
              </a:rPr>
              <a:t>(</a:t>
            </a:r>
            <a:r>
              <a:rPr lang="en-GB" dirty="0" smtClean="0">
                <a:solidFill>
                  <a:srgbClr val="107E2D"/>
                </a:solidFill>
              </a:rPr>
              <a:t>Suggestion </a:t>
            </a:r>
            <a:r>
              <a:rPr lang="en-GB" dirty="0">
                <a:solidFill>
                  <a:srgbClr val="107E2D"/>
                </a:solidFill>
              </a:rPr>
              <a:t>for a video on YouTube, see search quote between </a:t>
            </a:r>
            <a:r>
              <a:rPr lang="en-GB" dirty="0" smtClean="0">
                <a:solidFill>
                  <a:srgbClr val="107E2D"/>
                </a:solidFill>
              </a:rPr>
              <a:t>[]: [The Death of ‘Homo </a:t>
            </a:r>
            <a:r>
              <a:rPr lang="en-GB" dirty="0" err="1" smtClean="0">
                <a:solidFill>
                  <a:srgbClr val="107E2D"/>
                </a:solidFill>
              </a:rPr>
              <a:t>Economicus</a:t>
            </a:r>
            <a:r>
              <a:rPr lang="en-GB" dirty="0" smtClean="0">
                <a:solidFill>
                  <a:srgbClr val="107E2D"/>
                </a:solidFill>
              </a:rPr>
              <a:t>] </a:t>
            </a:r>
            <a:r>
              <a:rPr lang="nl-NL" dirty="0"/>
              <a:t>(New </a:t>
            </a:r>
            <a:r>
              <a:rPr lang="nl-NL" dirty="0" err="1"/>
              <a:t>Economic</a:t>
            </a:r>
            <a:r>
              <a:rPr lang="nl-NL" dirty="0"/>
              <a:t> Thinking / 20:30 minutes)</a:t>
            </a:r>
          </a:p>
          <a:p>
            <a:pPr marL="0" indent="0">
              <a:buNone/>
            </a:pPr>
            <a:endParaRPr lang="en-GB" dirty="0" smtClean="0">
              <a:solidFill>
                <a:srgbClr val="107E2D"/>
              </a:solidFill>
            </a:endParaRPr>
          </a:p>
          <a:p>
            <a:pPr marL="0" indent="0">
              <a:buNone/>
            </a:pPr>
            <a:r>
              <a:rPr lang="en-GB" dirty="0" smtClean="0">
                <a:solidFill>
                  <a:srgbClr val="107E2D"/>
                </a:solidFill>
              </a:rPr>
              <a:t>The</a:t>
            </a:r>
            <a:r>
              <a:rPr lang="en-GB" dirty="0" smtClean="0">
                <a:solidFill>
                  <a:srgbClr val="FF0000"/>
                </a:solidFill>
              </a:rPr>
              <a:t> </a:t>
            </a:r>
            <a:r>
              <a:rPr lang="en-GB" dirty="0">
                <a:solidFill>
                  <a:srgbClr val="107E2D"/>
                </a:solidFill>
              </a:rPr>
              <a:t>portrayal of mankind </a:t>
            </a:r>
            <a:r>
              <a:rPr lang="en-GB" dirty="0" smtClean="0">
                <a:solidFill>
                  <a:srgbClr val="107E2D"/>
                </a:solidFill>
              </a:rPr>
              <a:t>of communism with a command economy is the ‘make-able human being’. </a:t>
            </a:r>
          </a:p>
          <a:p>
            <a:r>
              <a:rPr lang="en-US" dirty="0" smtClean="0">
                <a:solidFill>
                  <a:srgbClr val="107E2D"/>
                </a:solidFill>
              </a:rPr>
              <a:t>Proper education will lead to responsible and social behavior.</a:t>
            </a:r>
            <a:endParaRPr lang="en-GB" dirty="0">
              <a:solidFill>
                <a:srgbClr val="107E2D"/>
              </a:solidFill>
            </a:endParaRPr>
          </a:p>
          <a:p>
            <a:pPr marL="0" indent="0">
              <a:buNone/>
            </a:pPr>
            <a:endParaRPr lang="en-GB" dirty="0" smtClean="0">
              <a:solidFill>
                <a:srgbClr val="107E2D"/>
              </a:solidFill>
            </a:endParaRPr>
          </a:p>
          <a:p>
            <a:pPr marL="0" indent="0">
              <a:buNone/>
            </a:pPr>
            <a:r>
              <a:rPr lang="en-US" dirty="0" smtClean="0">
                <a:solidFill>
                  <a:srgbClr val="107E2D"/>
                </a:solidFill>
              </a:rPr>
              <a:t>Both economic systems are based on a human being who is able to act rationally in which all relevant aspects are taken into account in decision-making.</a:t>
            </a:r>
            <a:endParaRPr lang="en-GB" dirty="0" smtClean="0">
              <a:solidFill>
                <a:srgbClr val="107E2D"/>
              </a:solidFill>
            </a:endParaRPr>
          </a:p>
        </p:txBody>
      </p:sp>
    </p:spTree>
    <p:extLst>
      <p:ext uri="{BB962C8B-B14F-4D97-AF65-F5344CB8AC3E}">
        <p14:creationId xmlns:p14="http://schemas.microsoft.com/office/powerpoint/2010/main" val="188223801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3021</TotalTime>
  <Words>2862</Words>
  <Application>Microsoft Office PowerPoint</Application>
  <PresentationFormat>On-screen Show (4:3)</PresentationFormat>
  <Paragraphs>263</Paragraphs>
  <Slides>30</Slides>
  <Notes>1</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PowerPoint Presentation</vt:lpstr>
      <vt:lpstr>CHAPTER 2</vt:lpstr>
      <vt:lpstr>Learning objectives</vt:lpstr>
      <vt:lpstr>Starting points of Economics</vt:lpstr>
      <vt:lpstr>Basic concepts of Economics</vt:lpstr>
      <vt:lpstr>Two extreme economic systems</vt:lpstr>
      <vt:lpstr>Founders Adam Smith and Karl Marx</vt:lpstr>
      <vt:lpstr>Solutions of Adam Smith and Karl Marx</vt:lpstr>
      <vt:lpstr>Suspected portrayal of mankind on which the economic systems are based</vt:lpstr>
      <vt:lpstr>Theoretical principles of the free market</vt:lpstr>
      <vt:lpstr>1: Invisible Hand</vt:lpstr>
      <vt:lpstr>2: Full competition</vt:lpstr>
      <vt:lpstr>2: International full competition</vt:lpstr>
      <vt:lpstr>Theory of comparative cost advantages applied to two countries ‘East’ and ‘West’</vt:lpstr>
      <vt:lpstr>Competition and increase of productivity in more than 100 years</vt:lpstr>
      <vt:lpstr>Transparency</vt:lpstr>
      <vt:lpstr>Market economy</vt:lpstr>
      <vt:lpstr> 1: Property rights </vt:lpstr>
      <vt:lpstr>2: Intervention on prosperity and well-being</vt:lpstr>
      <vt:lpstr> 3a: Collective goods </vt:lpstr>
      <vt:lpstr>3b: Self-fulfilling prophecy</vt:lpstr>
      <vt:lpstr>3c: Externalities</vt:lpstr>
      <vt:lpstr> 3d: Marginalization of the needs of the future (long-term pricing) </vt:lpstr>
      <vt:lpstr>Views on the extent of government intervention</vt:lpstr>
      <vt:lpstr>Economic and financial crises (1)</vt:lpstr>
      <vt:lpstr>Economic and financial crisis (2)</vt:lpstr>
      <vt:lpstr>Videos for students/lectures (informative)</vt:lpstr>
      <vt:lpstr>Videos for students/lectures (politically engaged)</vt:lpstr>
      <vt:lpstr>Educational images</vt:lpstr>
      <vt:lpstr>Information Educational Resources</vt:lpstr>
    </vt:vector>
  </TitlesOfParts>
  <Company>Macmillan Publishing Ltd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Rutter, Holly</dc:creator>
  <cp:lastModifiedBy>Ball, Edward</cp:lastModifiedBy>
  <cp:revision>225</cp:revision>
  <dcterms:created xsi:type="dcterms:W3CDTF">2016-01-28T10:17:53Z</dcterms:created>
  <dcterms:modified xsi:type="dcterms:W3CDTF">2016-08-04T08:45:00Z</dcterms:modified>
</cp:coreProperties>
</file>