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99" r:id="rId2"/>
    <p:sldId id="258" r:id="rId3"/>
    <p:sldId id="261" r:id="rId4"/>
    <p:sldId id="262" r:id="rId5"/>
    <p:sldId id="290" r:id="rId6"/>
    <p:sldId id="291" r:id="rId7"/>
    <p:sldId id="292" r:id="rId8"/>
    <p:sldId id="293" r:id="rId9"/>
    <p:sldId id="280" r:id="rId10"/>
    <p:sldId id="279" r:id="rId11"/>
    <p:sldId id="281" r:id="rId12"/>
    <p:sldId id="294" r:id="rId13"/>
    <p:sldId id="266" r:id="rId14"/>
    <p:sldId id="271" r:id="rId15"/>
    <p:sldId id="295" r:id="rId16"/>
    <p:sldId id="296" r:id="rId17"/>
    <p:sldId id="267" r:id="rId18"/>
    <p:sldId id="297" r:id="rId19"/>
    <p:sldId id="274" r:id="rId20"/>
    <p:sldId id="277" r:id="rId21"/>
    <p:sldId id="275" r:id="rId22"/>
    <p:sldId id="29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728"/>
    <a:srgbClr val="006600"/>
    <a:srgbClr val="107E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500" y="-96"/>
      </p:cViewPr>
      <p:guideLst>
        <p:guide orient="horz" pos="2160"/>
        <p:guide pos="2880"/>
      </p:guideLst>
    </p:cSldViewPr>
  </p:slideViewPr>
  <p:notesTextViewPr>
    <p:cViewPr>
      <p:scale>
        <a:sx n="1" d="1"/>
        <a:sy n="1" d="1"/>
      </p:scale>
      <p:origin x="0" y="0"/>
    </p:cViewPr>
  </p:notesTextViewPr>
  <p:sorterViewPr>
    <p:cViewPr>
      <p:scale>
        <a:sx n="100" d="100"/>
        <a:sy n="100" d="100"/>
      </p:scale>
      <p:origin x="0" y="-5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55230A-96A6-4DC4-BB22-E2B01397B834}" type="datetimeFigureOut">
              <a:rPr lang="en-GB" smtClean="0"/>
              <a:pPr/>
              <a:t>04/08/2016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4BAACF-7448-44C7-8DDE-ED83E8573639}" type="slidenum">
              <a:rPr lang="en-GB" smtClean="0"/>
              <a:pPr/>
              <a:t>‹#›</a:t>
            </a:fld>
            <a:endParaRPr lang="en-GB"/>
          </a:p>
        </p:txBody>
      </p:sp>
    </p:spTree>
    <p:extLst>
      <p:ext uri="{BB962C8B-B14F-4D97-AF65-F5344CB8AC3E}">
        <p14:creationId xmlns:p14="http://schemas.microsoft.com/office/powerpoint/2010/main" val="1218792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5" name="Footer Placeholder 4"/>
          <p:cNvSpPr>
            <a:spLocks noGrp="1"/>
          </p:cNvSpPr>
          <p:nvPr>
            <p:ph type="ftr" sz="quarter" idx="11"/>
          </p:nvPr>
        </p:nvSpPr>
        <p:spPr/>
        <p:txBody>
          <a:body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p>
        </p:txBody>
      </p:sp>
    </p:spTree>
    <p:extLst>
      <p:ext uri="{BB962C8B-B14F-4D97-AF65-F5344CB8AC3E}">
        <p14:creationId xmlns:p14="http://schemas.microsoft.com/office/powerpoint/2010/main" val="2430159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687015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361034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37737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195739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712762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GB"/>
          </a:p>
        </p:txBody>
      </p:sp>
      <p:sp>
        <p:nvSpPr>
          <p:cNvPr id="8" name="Footer Placeholder 7"/>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20559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GB"/>
          </a:p>
        </p:txBody>
      </p:sp>
      <p:sp>
        <p:nvSpPr>
          <p:cNvPr id="4" name="Footer Placeholder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789655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GB"/>
          </a:p>
        </p:txBody>
      </p:sp>
      <p:sp>
        <p:nvSpPr>
          <p:cNvPr id="3" name="Footer Placeholder 2"/>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49288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697825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615734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1259632" y="6525344"/>
            <a:ext cx="7884368" cy="332656"/>
          </a:xfrm>
          <a:prstGeom prst="rect">
            <a:avLst/>
          </a:prstGeom>
        </p:spPr>
        <p:txBody>
          <a:bodyPr vert="horz" lIns="91440" tIns="45720" rIns="91440" bIns="45720" rtlCol="0" anchor="ctr"/>
          <a:lstStyle>
            <a:lvl1pPr algn="ctr">
              <a:defRPr sz="1200">
                <a:solidFill>
                  <a:schemeClr val="tx1"/>
                </a:solidFill>
              </a:defRPr>
            </a:lvl1p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endParaRPr lang="en-GB" dirty="0"/>
          </a:p>
        </p:txBody>
      </p:sp>
    </p:spTree>
    <p:extLst>
      <p:ext uri="{BB962C8B-B14F-4D97-AF65-F5344CB8AC3E}">
        <p14:creationId xmlns:p14="http://schemas.microsoft.com/office/powerpoint/2010/main" val="1566463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Franklin Gothic Demi" panose="020B07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Franklin Gothic Demi" panose="020B07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Demi" panose="020B07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Demi" panose="020B07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channel/UCGb3r6OLUM5wpFBzyQmsXKg" TargetMode="External"/><Relationship Id="rId2" Type="http://schemas.openxmlformats.org/officeDocument/2006/relationships/hyperlink" Target="https://www.youtube.com/user/MercatusCenter" TargetMode="External"/><Relationship Id="rId1" Type="http://schemas.openxmlformats.org/officeDocument/2006/relationships/slideLayout" Target="../slideLayouts/slideLayout2.xml"/><Relationship Id="rId4" Type="http://schemas.openxmlformats.org/officeDocument/2006/relationships/hyperlink" Target="https://www.youtube.com/user/pajholden"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mailto:m.oyevaar@sustainable-globalization.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user/bigthink" TargetMode="External"/><Relationship Id="rId2" Type="http://schemas.openxmlformats.org/officeDocument/2006/relationships/hyperlink" Target="https://www.youtube.com/user/ProyectoCarbono"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image.slidesharecdn.com/psuontheconceptofdevtandwhyda-160109135841/95/the-concept-of-development-and-why-development-admnistration-17-638.jpg?cb=1452348033" TargetMode="External"/><Relationship Id="rId3" Type="http://schemas.openxmlformats.org/officeDocument/2006/relationships/hyperlink" Target="http://www.indexmundi.com/blog/wp-content/uploads/2013/07/democracy-ranking-worldmap-2012.gif" TargetMode="External"/><Relationship Id="rId7" Type="http://schemas.openxmlformats.org/officeDocument/2006/relationships/hyperlink" Target="http://image.slideserve.com/262961/functions-of-the-state-n.jpg" TargetMode="External"/><Relationship Id="rId2" Type="http://schemas.openxmlformats.org/officeDocument/2006/relationships/hyperlink" Target="https://www.targetmap.com/ThumbnailsReports/34522_THUMB_IPAD.jpg" TargetMode="External"/><Relationship Id="rId1" Type="http://schemas.openxmlformats.org/officeDocument/2006/relationships/slideLayout" Target="../slideLayouts/slideLayout2.xml"/><Relationship Id="rId6" Type="http://schemas.openxmlformats.org/officeDocument/2006/relationships/hyperlink" Target="http://highered.mheducation.com/sites/dl/free/0809222299/45391/WHTime2.JPG" TargetMode="External"/><Relationship Id="rId11" Type="http://schemas.openxmlformats.org/officeDocument/2006/relationships/hyperlink" Target="https://www.youtube.com/user/reperikpaulsen" TargetMode="External"/><Relationship Id="rId5" Type="http://schemas.openxmlformats.org/officeDocument/2006/relationships/hyperlink" Target="http://www.stephenhicks.org/wp-content/uploads/2011/10/hickss-enlightenment-vision-flowchart-full.jpg" TargetMode="External"/><Relationship Id="rId10" Type="http://schemas.openxmlformats.org/officeDocument/2006/relationships/hyperlink" Target="http://4.bp.blogspot.com/_xnd_VyIx2jY/Rr0v45H9gLI/AAAAAAAAAE0/zDpzbfRu3hg/s1600-h/Nigeria.WGI.bmp" TargetMode="External"/><Relationship Id="rId4" Type="http://schemas.openxmlformats.org/officeDocument/2006/relationships/hyperlink" Target="http://www.maxstudy.org/Social%20Studies/World%20History/MP%204/Enlightenment%20and%20Revolution.png" TargetMode="External"/><Relationship Id="rId9" Type="http://schemas.openxmlformats.org/officeDocument/2006/relationships/hyperlink" Target="http://images.slideplayer.com/19/5757435/slides/slide_19.jpg" TargetMode="External"/></Relationships>
</file>

<file path=ppt/slides/_rels/slide22.xml.rels><?xml version="1.0" encoding="UTF-8" standalone="yes"?>
<Relationships xmlns="http://schemas.openxmlformats.org/package/2006/relationships"><Relationship Id="rId2" Type="http://schemas.openxmlformats.org/officeDocument/2006/relationships/hyperlink" Target="mailto:m.oyevaar@sustainable-globalization.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5728"/>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8301" y="0"/>
            <a:ext cx="5267397" cy="6858000"/>
          </a:xfrm>
          <a:prstGeom prst="rect">
            <a:avLst/>
          </a:prstGeom>
        </p:spPr>
      </p:pic>
    </p:spTree>
    <p:extLst>
      <p:ext uri="{BB962C8B-B14F-4D97-AF65-F5344CB8AC3E}">
        <p14:creationId xmlns:p14="http://schemas.microsoft.com/office/powerpoint/2010/main" val="3890247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smtClean="0">
                <a:solidFill>
                  <a:srgbClr val="015728"/>
                </a:solidFill>
              </a:rPr>
              <a:t>3 Human rights</a:t>
            </a:r>
            <a:endParaRPr lang="en-GB" dirty="0"/>
          </a:p>
        </p:txBody>
      </p:sp>
      <p:sp>
        <p:nvSpPr>
          <p:cNvPr id="3" name="Tijdelijke aanduiding voor inhoud 2"/>
          <p:cNvSpPr>
            <a:spLocks noGrp="1"/>
          </p:cNvSpPr>
          <p:nvPr>
            <p:ph idx="1"/>
          </p:nvPr>
        </p:nvSpPr>
        <p:spPr/>
        <p:txBody>
          <a:bodyPr>
            <a:normAutofit/>
          </a:bodyPr>
          <a:lstStyle/>
          <a:p>
            <a:r>
              <a:rPr lang="en-GB" dirty="0" smtClean="0">
                <a:solidFill>
                  <a:srgbClr val="107E2D"/>
                </a:solidFill>
              </a:rPr>
              <a:t>Through the human rights movement individuals and minorities get fairer treatment to protect them from becoming victims of powerful authorities.</a:t>
            </a:r>
          </a:p>
          <a:p>
            <a:r>
              <a:rPr lang="en-GB" dirty="0" smtClean="0">
                <a:solidFill>
                  <a:srgbClr val="107E2D"/>
                </a:solidFill>
              </a:rPr>
              <a:t>Human rights in the context of the law means that limits apply for the tyranny of the majority.</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42521933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Good governance of a state</a:t>
            </a:r>
            <a:endParaRPr lang="en-GB" dirty="0">
              <a:solidFill>
                <a:srgbClr val="015728"/>
              </a:solidFill>
            </a:endParaRPr>
          </a:p>
        </p:txBody>
      </p:sp>
      <p:sp>
        <p:nvSpPr>
          <p:cNvPr id="3" name="Tijdelijke aanduiding voor inhoud 2"/>
          <p:cNvSpPr>
            <a:spLocks noGrp="1"/>
          </p:cNvSpPr>
          <p:nvPr>
            <p:ph idx="1"/>
          </p:nvPr>
        </p:nvSpPr>
        <p:spPr/>
        <p:txBody>
          <a:bodyPr/>
          <a:lstStyle/>
          <a:p>
            <a:pPr marL="0" indent="0">
              <a:buNone/>
            </a:pPr>
            <a:r>
              <a:rPr lang="en-GB" sz="3000" dirty="0" smtClean="0">
                <a:solidFill>
                  <a:srgbClr val="107E2D"/>
                </a:solidFill>
              </a:rPr>
              <a:t>The UN distinguishes eight aspects in its deﬁnition of good governance</a:t>
            </a:r>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1032" name="Picture 8"/>
          <p:cNvPicPr>
            <a:picLocks noChangeAspect="1" noChangeArrowheads="1"/>
          </p:cNvPicPr>
          <p:nvPr/>
        </p:nvPicPr>
        <p:blipFill>
          <a:blip r:embed="rId2" cstate="print"/>
          <a:srcRect/>
          <a:stretch>
            <a:fillRect/>
          </a:stretch>
        </p:blipFill>
        <p:spPr bwMode="auto">
          <a:xfrm>
            <a:off x="2483768" y="2852936"/>
            <a:ext cx="4324350" cy="2924175"/>
          </a:xfrm>
          <a:prstGeom prst="rect">
            <a:avLst/>
          </a:prstGeom>
          <a:noFill/>
          <a:ln w="9525">
            <a:noFill/>
            <a:miter lim="800000"/>
            <a:headEnd/>
            <a:tailEnd/>
          </a:ln>
        </p:spPr>
      </p:pic>
    </p:spTree>
    <p:extLst>
      <p:ext uri="{BB962C8B-B14F-4D97-AF65-F5344CB8AC3E}">
        <p14:creationId xmlns:p14="http://schemas.microsoft.com/office/powerpoint/2010/main" val="2340242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Areas of government involvement</a:t>
            </a:r>
            <a:endParaRPr lang="nl-NL" dirty="0"/>
          </a:p>
        </p:txBody>
      </p:sp>
      <p:sp>
        <p:nvSpPr>
          <p:cNvPr id="3" name="Tijdelijke aanduiding voor inhoud 2"/>
          <p:cNvSpPr>
            <a:spLocks noGrp="1"/>
          </p:cNvSpPr>
          <p:nvPr>
            <p:ph idx="1"/>
          </p:nvPr>
        </p:nvSpPr>
        <p:spPr/>
        <p:txBody>
          <a:bodyPr>
            <a:normAutofit fontScale="70000" lnSpcReduction="20000"/>
          </a:bodyPr>
          <a:lstStyle/>
          <a:p>
            <a:r>
              <a:rPr lang="en-GB" dirty="0" smtClean="0">
                <a:solidFill>
                  <a:srgbClr val="107E2D"/>
                </a:solidFill>
              </a:rPr>
              <a:t>After communist countries, such as China and the former Soviet Union, began participating in free-market economics, official organizations like the World Bank and UN lent a hand to create new criteria for government based on neoliberal governance.</a:t>
            </a:r>
          </a:p>
          <a:p>
            <a:r>
              <a:rPr lang="en-GB" dirty="0" smtClean="0">
                <a:solidFill>
                  <a:srgbClr val="107E2D"/>
                </a:solidFill>
              </a:rPr>
              <a:t>The World Bank (1997) deﬁnes three levels of involvement of the state/government:</a:t>
            </a:r>
          </a:p>
          <a:p>
            <a:pPr marL="914400" lvl="1" indent="-514350">
              <a:buFont typeface="+mj-lt"/>
              <a:buAutoNum type="arabicPeriod"/>
            </a:pPr>
            <a:r>
              <a:rPr lang="en-GB" dirty="0" smtClean="0">
                <a:solidFill>
                  <a:srgbClr val="107E2D"/>
                </a:solidFill>
              </a:rPr>
              <a:t>Minimal state functions: public trust and humanitarian issues; basic functions that all governments must fulﬁl to ensure stability.</a:t>
            </a:r>
          </a:p>
          <a:p>
            <a:pPr marL="914400" lvl="1" indent="-514350">
              <a:buFont typeface="+mj-lt"/>
              <a:buAutoNum type="arabicPeriod"/>
            </a:pPr>
            <a:r>
              <a:rPr lang="en-GB" dirty="0" smtClean="0">
                <a:solidFill>
                  <a:srgbClr val="107E2D"/>
                </a:solidFill>
              </a:rPr>
              <a:t>Intermediate functions: related to direction-orientated tasks such as lifestyle improvement, which encourage citizens to actively participate in society. </a:t>
            </a:r>
          </a:p>
          <a:p>
            <a:pPr marL="914400" lvl="1" indent="-514350">
              <a:buFont typeface="+mj-lt"/>
              <a:buAutoNum type="arabicPeriod"/>
            </a:pPr>
            <a:r>
              <a:rPr lang="en-GB" dirty="0" smtClean="0">
                <a:solidFill>
                  <a:srgbClr val="107E2D"/>
                </a:solidFill>
              </a:rPr>
              <a:t>Activist functions: future-orientated tasks and encourages society’s retreat from the existing situation while the government takes control of long-term aims.</a:t>
            </a:r>
          </a:p>
          <a:p>
            <a:endParaRPr lang="en-GB" dirty="0" smtClean="0">
              <a:solidFill>
                <a:srgbClr val="107E2D"/>
              </a:solidFill>
            </a:endParaRP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Minimal state functions</a:t>
            </a:r>
            <a:endParaRPr lang="en-GB" dirty="0">
              <a:solidFill>
                <a:srgbClr val="015728"/>
              </a:solidFill>
            </a:endParaRPr>
          </a:p>
        </p:txBody>
      </p:sp>
      <p:sp>
        <p:nvSpPr>
          <p:cNvPr id="3" name="Tijdelijke aanduiding voor inhoud 2"/>
          <p:cNvSpPr>
            <a:spLocks noGrp="1"/>
          </p:cNvSpPr>
          <p:nvPr>
            <p:ph idx="1"/>
          </p:nvPr>
        </p:nvSpPr>
        <p:spPr/>
        <p:txBody>
          <a:bodyPr>
            <a:normAutofit fontScale="92500" lnSpcReduction="10000"/>
          </a:bodyPr>
          <a:lstStyle/>
          <a:p>
            <a:pPr marL="0" lvl="1" indent="0">
              <a:buNone/>
            </a:pPr>
            <a:r>
              <a:rPr lang="en-GB" sz="3200" dirty="0" smtClean="0">
                <a:solidFill>
                  <a:srgbClr val="107E2D"/>
                </a:solidFill>
              </a:rPr>
              <a:t>Minimal state functions include basic tasks directly related to: </a:t>
            </a:r>
          </a:p>
          <a:p>
            <a:pPr marL="514350" lvl="1" indent="-514350">
              <a:buFont typeface="+mj-lt"/>
              <a:buAutoNum type="arabicPeriod"/>
            </a:pPr>
            <a:r>
              <a:rPr lang="en-GB" sz="3200" dirty="0" smtClean="0">
                <a:solidFill>
                  <a:srgbClr val="107E2D"/>
                </a:solidFill>
              </a:rPr>
              <a:t>Defence</a:t>
            </a:r>
          </a:p>
          <a:p>
            <a:pPr marL="514350" lvl="1" indent="-514350">
              <a:buFont typeface="+mj-lt"/>
              <a:buAutoNum type="arabicPeriod"/>
            </a:pPr>
            <a:r>
              <a:rPr lang="en-GB" sz="3200" dirty="0" smtClean="0">
                <a:solidFill>
                  <a:srgbClr val="107E2D"/>
                </a:solidFill>
              </a:rPr>
              <a:t>Law and order</a:t>
            </a:r>
          </a:p>
          <a:p>
            <a:pPr marL="514350" lvl="1" indent="-514350">
              <a:buFont typeface="+mj-lt"/>
              <a:buAutoNum type="arabicPeriod"/>
            </a:pPr>
            <a:r>
              <a:rPr lang="en-GB" sz="3200" dirty="0" smtClean="0">
                <a:solidFill>
                  <a:srgbClr val="107E2D"/>
                </a:solidFill>
              </a:rPr>
              <a:t>Property rights</a:t>
            </a:r>
          </a:p>
          <a:p>
            <a:pPr marL="514350" lvl="1" indent="-514350">
              <a:buFont typeface="+mj-lt"/>
              <a:buAutoNum type="arabicPeriod"/>
            </a:pPr>
            <a:r>
              <a:rPr lang="en-GB" sz="3200" dirty="0" smtClean="0">
                <a:solidFill>
                  <a:srgbClr val="107E2D"/>
                </a:solidFill>
              </a:rPr>
              <a:t>Macro-economic management</a:t>
            </a:r>
          </a:p>
          <a:p>
            <a:pPr marL="514350" lvl="1" indent="-514350">
              <a:buFont typeface="+mj-lt"/>
              <a:buAutoNum type="arabicPeriod"/>
            </a:pPr>
            <a:r>
              <a:rPr lang="en-GB" sz="3200" dirty="0" smtClean="0">
                <a:solidFill>
                  <a:srgbClr val="107E2D"/>
                </a:solidFill>
              </a:rPr>
              <a:t>Public health</a:t>
            </a:r>
          </a:p>
          <a:p>
            <a:pPr marL="514350" lvl="1" indent="-514350">
              <a:buFont typeface="+mj-lt"/>
              <a:buAutoNum type="arabicPeriod"/>
            </a:pPr>
            <a:r>
              <a:rPr lang="en-GB" sz="3200" dirty="0" smtClean="0">
                <a:solidFill>
                  <a:srgbClr val="107E2D"/>
                </a:solidFill>
              </a:rPr>
              <a:t>Anti-poverty programmes</a:t>
            </a:r>
          </a:p>
          <a:p>
            <a:pPr marL="514350" lvl="1" indent="-514350">
              <a:buFont typeface="+mj-lt"/>
              <a:buAutoNum type="arabicPeriod"/>
            </a:pPr>
            <a:r>
              <a:rPr lang="en-GB" sz="3200" dirty="0" smtClean="0">
                <a:solidFill>
                  <a:srgbClr val="107E2D"/>
                </a:solidFill>
              </a:rPr>
              <a:t>Disaster relief</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Minimal State Functions:</a:t>
            </a:r>
            <a:br>
              <a:rPr lang="en-GB" dirty="0" smtClean="0">
                <a:solidFill>
                  <a:srgbClr val="015728"/>
                </a:solidFill>
              </a:rPr>
            </a:br>
            <a:r>
              <a:rPr lang="en-GB" dirty="0" smtClean="0">
                <a:solidFill>
                  <a:srgbClr val="015728"/>
                </a:solidFill>
              </a:rPr>
              <a:t>Safety, Trust and Justice</a:t>
            </a:r>
            <a:endParaRPr lang="en-GB" dirty="0">
              <a:solidFill>
                <a:srgbClr val="015728"/>
              </a:solidFill>
            </a:endParaRPr>
          </a:p>
        </p:txBody>
      </p:sp>
      <p:sp>
        <p:nvSpPr>
          <p:cNvPr id="3" name="Tijdelijke aanduiding voor inhoud 2"/>
          <p:cNvSpPr>
            <a:spLocks noGrp="1"/>
          </p:cNvSpPr>
          <p:nvPr>
            <p:ph idx="1"/>
          </p:nvPr>
        </p:nvSpPr>
        <p:spPr/>
        <p:txBody>
          <a:bodyPr>
            <a:normAutofit/>
          </a:bodyPr>
          <a:lstStyle/>
          <a:p>
            <a:pPr marL="0" lvl="1" indent="0">
              <a:buNone/>
            </a:pPr>
            <a:r>
              <a:rPr lang="en-GB" sz="3200" dirty="0" smtClean="0">
                <a:solidFill>
                  <a:srgbClr val="107E2D"/>
                </a:solidFill>
              </a:rPr>
              <a:t>The state functions Defence (1), Law and order (2) and Property rights (3) are minimal functions and they aim at winning trust from citizens and encourage participation from economic operators.  There are rules (principles) and the rules are enforced. </a:t>
            </a:r>
            <a:endParaRPr lang="en-GB" dirty="0">
              <a:solidFill>
                <a:srgbClr val="FF0000"/>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837159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Minimal State Functions:</a:t>
            </a:r>
            <a:br>
              <a:rPr lang="en-GB" dirty="0" smtClean="0">
                <a:solidFill>
                  <a:srgbClr val="015728"/>
                </a:solidFill>
              </a:rPr>
            </a:br>
            <a:r>
              <a:rPr lang="en-GB" dirty="0" smtClean="0">
                <a:solidFill>
                  <a:srgbClr val="015728"/>
                </a:solidFill>
              </a:rPr>
              <a:t>Macro-economic management</a:t>
            </a:r>
            <a:endParaRPr lang="nl-NL" dirty="0"/>
          </a:p>
        </p:txBody>
      </p:sp>
      <p:sp>
        <p:nvSpPr>
          <p:cNvPr id="3" name="Tijdelijke aanduiding voor inhoud 2"/>
          <p:cNvSpPr>
            <a:spLocks noGrp="1"/>
          </p:cNvSpPr>
          <p:nvPr>
            <p:ph idx="1"/>
          </p:nvPr>
        </p:nvSpPr>
        <p:spPr/>
        <p:txBody>
          <a:bodyPr>
            <a:normAutofit lnSpcReduction="10000"/>
          </a:bodyPr>
          <a:lstStyle/>
          <a:p>
            <a:pPr marL="342900" lvl="1" indent="-342900">
              <a:buFont typeface="Arial" panose="020B0604020202020204" pitchFamily="34" charset="0"/>
              <a:buChar char="•"/>
            </a:pPr>
            <a:r>
              <a:rPr lang="en-GB" sz="2600" dirty="0" smtClean="0">
                <a:solidFill>
                  <a:srgbClr val="107E2D"/>
                </a:solidFill>
              </a:rPr>
              <a:t>The state function ‘macroeconomic management’ gives the government the possibility of turning buttons that affect economic variables like </a:t>
            </a:r>
            <a:r>
              <a:rPr lang="en-GB" sz="2600" dirty="0" err="1" smtClean="0">
                <a:solidFill>
                  <a:srgbClr val="107E2D"/>
                </a:solidFill>
              </a:rPr>
              <a:t>labor</a:t>
            </a:r>
            <a:r>
              <a:rPr lang="en-GB" sz="2600" dirty="0" smtClean="0">
                <a:solidFill>
                  <a:srgbClr val="107E2D"/>
                </a:solidFill>
              </a:rPr>
              <a:t>, wages, productivity, consumer confidence, purchasing power and international competitiveness.</a:t>
            </a:r>
          </a:p>
          <a:p>
            <a:r>
              <a:rPr lang="en-US" sz="2600" dirty="0" smtClean="0">
                <a:solidFill>
                  <a:srgbClr val="107E2D"/>
                </a:solidFill>
              </a:rPr>
              <a:t>Four areas in which, among others, policies have been implemented are:</a:t>
            </a:r>
          </a:p>
          <a:p>
            <a:pPr marL="914400" lvl="1" indent="-514350">
              <a:buFont typeface="+mj-lt"/>
              <a:buAutoNum type="arabicPeriod"/>
            </a:pPr>
            <a:r>
              <a:rPr lang="en-GB" sz="2400" dirty="0" smtClean="0">
                <a:solidFill>
                  <a:srgbClr val="107E2D"/>
                </a:solidFill>
              </a:rPr>
              <a:t>Labour participation and productivity</a:t>
            </a:r>
          </a:p>
          <a:p>
            <a:pPr marL="914400" lvl="1" indent="-514350">
              <a:buFont typeface="+mj-lt"/>
              <a:buAutoNum type="arabicPeriod"/>
            </a:pPr>
            <a:r>
              <a:rPr lang="en-GB" sz="2400" dirty="0" smtClean="0">
                <a:solidFill>
                  <a:srgbClr val="107E2D"/>
                </a:solidFill>
              </a:rPr>
              <a:t>Monetary policy</a:t>
            </a:r>
          </a:p>
          <a:p>
            <a:pPr marL="914400" lvl="1" indent="-514350">
              <a:buFont typeface="+mj-lt"/>
              <a:buAutoNum type="arabicPeriod"/>
            </a:pPr>
            <a:r>
              <a:rPr lang="en-GB" sz="2400" dirty="0" smtClean="0">
                <a:solidFill>
                  <a:srgbClr val="107E2D"/>
                </a:solidFill>
              </a:rPr>
              <a:t>Balance of payments policy</a:t>
            </a:r>
          </a:p>
          <a:p>
            <a:pPr marL="914400" lvl="1" indent="-514350">
              <a:buFont typeface="+mj-lt"/>
              <a:buAutoNum type="arabicPeriod"/>
            </a:pPr>
            <a:r>
              <a:rPr lang="en-GB" sz="2400" dirty="0" smtClean="0">
                <a:solidFill>
                  <a:srgbClr val="107E2D"/>
                </a:solidFill>
              </a:rPr>
              <a:t>Government budgeting</a:t>
            </a:r>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Minimal State Functions:</a:t>
            </a:r>
            <a:br>
              <a:rPr lang="en-GB" dirty="0" smtClean="0">
                <a:solidFill>
                  <a:srgbClr val="015728"/>
                </a:solidFill>
              </a:rPr>
            </a:br>
            <a:r>
              <a:rPr lang="en-GB" dirty="0" smtClean="0">
                <a:solidFill>
                  <a:srgbClr val="015728"/>
                </a:solidFill>
              </a:rPr>
              <a:t>Basics of well-being</a:t>
            </a:r>
            <a:endParaRPr lang="nl-NL" dirty="0"/>
          </a:p>
        </p:txBody>
      </p:sp>
      <p:sp>
        <p:nvSpPr>
          <p:cNvPr id="3" name="Tijdelijke aanduiding voor inhoud 2"/>
          <p:cNvSpPr>
            <a:spLocks noGrp="1"/>
          </p:cNvSpPr>
          <p:nvPr>
            <p:ph idx="1"/>
          </p:nvPr>
        </p:nvSpPr>
        <p:spPr/>
        <p:txBody>
          <a:bodyPr/>
          <a:lstStyle/>
          <a:p>
            <a:pPr marL="342900" lvl="1" indent="-342900">
              <a:buFont typeface="Arial" panose="020B0604020202020204" pitchFamily="34" charset="0"/>
              <a:buChar char="•"/>
            </a:pPr>
            <a:r>
              <a:rPr lang="en-GB" sz="3200" dirty="0" smtClean="0">
                <a:solidFill>
                  <a:srgbClr val="107E2D"/>
                </a:solidFill>
              </a:rPr>
              <a:t>The state functions Public health (1), Anti-poverty programmes (2) and Disaster relief (3) directly affect the minimum level of existence, directly related to health and safety. </a:t>
            </a:r>
          </a:p>
          <a:p>
            <a:pPr marL="342900" lvl="1" indent="-342900">
              <a:buFont typeface="Arial" panose="020B0604020202020204" pitchFamily="34" charset="0"/>
              <a:buChar char="•"/>
            </a:pPr>
            <a:r>
              <a:rPr lang="en-US" sz="3200" dirty="0" smtClean="0">
                <a:solidFill>
                  <a:srgbClr val="107E2D"/>
                </a:solidFill>
              </a:rPr>
              <a:t>The government has a direct role, because market players have no direct interest in performing these tasks.</a:t>
            </a:r>
            <a:endParaRPr lang="en-GB" dirty="0" smtClean="0"/>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Intermediate functions</a:t>
            </a:r>
            <a:endParaRPr lang="en-GB" dirty="0">
              <a:solidFill>
                <a:srgbClr val="015728"/>
              </a:solidFill>
            </a:endParaRPr>
          </a:p>
        </p:txBody>
      </p:sp>
      <p:sp>
        <p:nvSpPr>
          <p:cNvPr id="3" name="Tijdelijke aanduiding voor inhoud 2"/>
          <p:cNvSpPr>
            <a:spLocks noGrp="1"/>
          </p:cNvSpPr>
          <p:nvPr>
            <p:ph idx="1"/>
          </p:nvPr>
        </p:nvSpPr>
        <p:spPr/>
        <p:txBody>
          <a:bodyPr>
            <a:normAutofit fontScale="77500" lnSpcReduction="20000"/>
          </a:bodyPr>
          <a:lstStyle/>
          <a:p>
            <a:pPr marL="0" indent="0">
              <a:buNone/>
            </a:pPr>
            <a:r>
              <a:rPr lang="en-GB" dirty="0" smtClean="0">
                <a:solidFill>
                  <a:srgbClr val="107E2D"/>
                </a:solidFill>
              </a:rPr>
              <a:t>The ‘intermediate functions’ are related </a:t>
            </a:r>
            <a:r>
              <a:rPr lang="en-GB" dirty="0">
                <a:solidFill>
                  <a:srgbClr val="107E2D"/>
                </a:solidFill>
              </a:rPr>
              <a:t>to direction-orientated tasks </a:t>
            </a:r>
            <a:r>
              <a:rPr lang="en-GB" dirty="0" smtClean="0">
                <a:solidFill>
                  <a:srgbClr val="107E2D"/>
                </a:solidFill>
              </a:rPr>
              <a:t>and </a:t>
            </a:r>
            <a:r>
              <a:rPr lang="en-GB" dirty="0">
                <a:solidFill>
                  <a:srgbClr val="107E2D"/>
                </a:solidFill>
              </a:rPr>
              <a:t>encourage citizens to </a:t>
            </a:r>
            <a:r>
              <a:rPr lang="en-GB" dirty="0" smtClean="0">
                <a:solidFill>
                  <a:srgbClr val="107E2D"/>
                </a:solidFill>
              </a:rPr>
              <a:t>participate more </a:t>
            </a:r>
            <a:r>
              <a:rPr lang="en-GB" dirty="0">
                <a:solidFill>
                  <a:srgbClr val="107E2D"/>
                </a:solidFill>
              </a:rPr>
              <a:t>actively </a:t>
            </a:r>
            <a:r>
              <a:rPr lang="en-GB" dirty="0" smtClean="0">
                <a:solidFill>
                  <a:srgbClr val="107E2D"/>
                </a:solidFill>
              </a:rPr>
              <a:t>and correct in </a:t>
            </a:r>
            <a:r>
              <a:rPr lang="en-GB" dirty="0">
                <a:solidFill>
                  <a:srgbClr val="107E2D"/>
                </a:solidFill>
              </a:rPr>
              <a:t>society. </a:t>
            </a:r>
          </a:p>
          <a:p>
            <a:pPr marL="0" indent="0">
              <a:buNone/>
            </a:pPr>
            <a:endParaRPr lang="en-GB" dirty="0" smtClean="0">
              <a:solidFill>
                <a:srgbClr val="107E2D"/>
              </a:solidFill>
            </a:endParaRPr>
          </a:p>
          <a:p>
            <a:pPr marL="514350" indent="-514350">
              <a:buFont typeface="+mj-lt"/>
              <a:buAutoNum type="arabicPeriod"/>
            </a:pPr>
            <a:r>
              <a:rPr lang="en-GB" dirty="0" smtClean="0">
                <a:solidFill>
                  <a:srgbClr val="107E2D"/>
                </a:solidFill>
              </a:rPr>
              <a:t>Regulating monopoly (utility regulation, antitrust policy)</a:t>
            </a:r>
          </a:p>
          <a:p>
            <a:pPr marL="514350" indent="-514350">
              <a:buFont typeface="+mj-lt"/>
              <a:buAutoNum type="arabicPeriod"/>
            </a:pPr>
            <a:r>
              <a:rPr lang="en-GB" dirty="0" smtClean="0">
                <a:solidFill>
                  <a:srgbClr val="107E2D"/>
                </a:solidFill>
              </a:rPr>
              <a:t>Addressing externalities (basic education, environmental protection)</a:t>
            </a:r>
          </a:p>
          <a:p>
            <a:pPr marL="514350" indent="-514350">
              <a:buFont typeface="+mj-lt"/>
              <a:buAutoNum type="arabicPeriod"/>
            </a:pPr>
            <a:r>
              <a:rPr lang="en-GB" dirty="0" smtClean="0">
                <a:solidFill>
                  <a:srgbClr val="107E2D"/>
                </a:solidFill>
              </a:rPr>
              <a:t>Overcoming imperfect information (insurance, health, life, pensions), financial regulation, consumer protection)</a:t>
            </a:r>
          </a:p>
          <a:p>
            <a:pPr marL="514350" indent="-514350">
              <a:buFont typeface="+mj-lt"/>
              <a:buAutoNum type="arabicPeriod"/>
            </a:pPr>
            <a:r>
              <a:rPr lang="en-GB" dirty="0" smtClean="0">
                <a:solidFill>
                  <a:srgbClr val="107E2D"/>
                </a:solidFill>
              </a:rPr>
              <a:t>Providing social insurance (redistribution of pensions, family allowances, unemployment insurance). </a:t>
            </a:r>
          </a:p>
          <a:p>
            <a:pPr>
              <a:buNone/>
            </a:pPr>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Activist functions</a:t>
            </a:r>
            <a:endParaRPr lang="en-GB" dirty="0">
              <a:solidFill>
                <a:srgbClr val="015728"/>
              </a:solidFill>
            </a:endParaRPr>
          </a:p>
        </p:txBody>
      </p:sp>
      <p:sp>
        <p:nvSpPr>
          <p:cNvPr id="3" name="Tijdelijke aanduiding voor inhoud 2"/>
          <p:cNvSpPr>
            <a:spLocks noGrp="1"/>
          </p:cNvSpPr>
          <p:nvPr>
            <p:ph idx="1"/>
          </p:nvPr>
        </p:nvSpPr>
        <p:spPr/>
        <p:txBody>
          <a:bodyPr>
            <a:normAutofit fontScale="77500" lnSpcReduction="20000"/>
          </a:bodyPr>
          <a:lstStyle/>
          <a:p>
            <a:r>
              <a:rPr lang="en-GB" dirty="0" smtClean="0">
                <a:solidFill>
                  <a:srgbClr val="107E2D"/>
                </a:solidFill>
              </a:rPr>
              <a:t>The government has an activist role when it comes to transition from private activity.</a:t>
            </a:r>
          </a:p>
          <a:p>
            <a:r>
              <a:rPr lang="en-GB" dirty="0" smtClean="0">
                <a:solidFill>
                  <a:srgbClr val="107E2D"/>
                </a:solidFill>
              </a:rPr>
              <a:t>The areas in which coordination for ‘private activity’ occur are:</a:t>
            </a:r>
          </a:p>
          <a:p>
            <a:pPr lvl="1">
              <a:buFont typeface="Franklin Gothic Demi" pitchFamily="34" charset="0"/>
              <a:buChar char="―"/>
            </a:pPr>
            <a:r>
              <a:rPr lang="en-GB" dirty="0" smtClean="0">
                <a:solidFill>
                  <a:srgbClr val="107E2D"/>
                </a:solidFill>
              </a:rPr>
              <a:t>Industrial policy: fostering markets and cluster initiatives to stimulate investments in industrial sectors (e.g. measures for the purpose of R&amp;D and investment capital for biotechnology);</a:t>
            </a:r>
          </a:p>
          <a:p>
            <a:pPr lvl="1">
              <a:buFont typeface="Franklin Gothic Demi" pitchFamily="34" charset="0"/>
              <a:buChar char="―"/>
            </a:pPr>
            <a:r>
              <a:rPr lang="en-GB" dirty="0" smtClean="0">
                <a:solidFill>
                  <a:srgbClr val="107E2D"/>
                </a:solidFill>
              </a:rPr>
              <a:t>New infrastructure (e.g. fibre-optic networks, smart grid for electricity, harbour facilities for container transport);</a:t>
            </a:r>
          </a:p>
          <a:p>
            <a:pPr lvl="1">
              <a:buFont typeface="Franklin Gothic Demi" pitchFamily="34" charset="0"/>
              <a:buChar char="―"/>
            </a:pPr>
            <a:r>
              <a:rPr lang="en-GB" dirty="0" smtClean="0">
                <a:solidFill>
                  <a:srgbClr val="107E2D"/>
                </a:solidFill>
              </a:rPr>
              <a:t>Redistribution of property and capital, because previous (historical) developments resulted in the favouring of certain elites (e.g. progressive tax system on property and capital).</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Videos for students/lectures (informative)</a:t>
            </a:r>
            <a:endParaRPr lang="en-GB" dirty="0">
              <a:solidFill>
                <a:srgbClr val="015728"/>
              </a:solidFill>
            </a:endParaRPr>
          </a:p>
        </p:txBody>
      </p:sp>
      <p:sp>
        <p:nvSpPr>
          <p:cNvPr id="3" name="Tijdelijke aanduiding voor inhoud 2"/>
          <p:cNvSpPr>
            <a:spLocks noGrp="1"/>
          </p:cNvSpPr>
          <p:nvPr>
            <p:ph idx="1"/>
          </p:nvPr>
        </p:nvSpPr>
        <p:spPr/>
        <p:txBody>
          <a:bodyPr>
            <a:normAutofit fontScale="47500" lnSpcReduction="20000"/>
          </a:bodyPr>
          <a:lstStyle/>
          <a:p>
            <a:pPr marL="0" indent="0" fontAlgn="t">
              <a:buNone/>
            </a:pPr>
            <a:r>
              <a:rPr lang="en-GB" dirty="0">
                <a:solidFill>
                  <a:srgbClr val="107E2D"/>
                </a:solidFill>
              </a:rPr>
              <a:t>Suggestion for a video on YouTube, see search quote between []: </a:t>
            </a:r>
          </a:p>
          <a:p>
            <a:pPr marL="0" indent="0" fontAlgn="t">
              <a:buNone/>
            </a:pPr>
            <a:endParaRPr lang="en-GB" dirty="0" smtClean="0">
              <a:solidFill>
                <a:srgbClr val="107E2D"/>
              </a:solidFill>
            </a:endParaRPr>
          </a:p>
          <a:p>
            <a:pPr marL="0" indent="0" fontAlgn="t">
              <a:buNone/>
            </a:pPr>
            <a:endParaRPr lang="en-GB" dirty="0">
              <a:solidFill>
                <a:srgbClr val="107E2D"/>
              </a:solidFill>
            </a:endParaRPr>
          </a:p>
          <a:p>
            <a:pPr marL="0" indent="0" fontAlgn="t">
              <a:buNone/>
            </a:pPr>
            <a:r>
              <a:rPr lang="en-GB" dirty="0" smtClean="0">
                <a:solidFill>
                  <a:srgbClr val="107E2D"/>
                </a:solidFill>
              </a:rPr>
              <a:t>[Puzzle of Growth: Rich Countries and Poor Countries] (Marginal Revolution University / 8:33 minutes)</a:t>
            </a:r>
          </a:p>
          <a:p>
            <a:pPr marL="0" indent="0" fontAlgn="t">
              <a:buNone/>
            </a:pPr>
            <a:endParaRPr lang="en-GB" dirty="0" smtClean="0">
              <a:solidFill>
                <a:srgbClr val="107E2D"/>
              </a:solidFill>
            </a:endParaRPr>
          </a:p>
          <a:p>
            <a:pPr marL="0" indent="0" fontAlgn="t">
              <a:buNone/>
            </a:pPr>
            <a:r>
              <a:rPr lang="en-GB" dirty="0" smtClean="0">
                <a:solidFill>
                  <a:srgbClr val="107E2D"/>
                </a:solidFill>
              </a:rPr>
              <a:t>[Basic Facts of Growth and Development] (</a:t>
            </a:r>
            <a:r>
              <a:rPr lang="en-GB" dirty="0" err="1" smtClean="0">
                <a:solidFill>
                  <a:srgbClr val="107E2D"/>
                </a:solidFill>
              </a:rPr>
              <a:t>Mercatus</a:t>
            </a:r>
            <a:r>
              <a:rPr lang="en-GB" dirty="0" smtClean="0">
                <a:solidFill>
                  <a:srgbClr val="107E2D"/>
                </a:solidFill>
              </a:rPr>
              <a:t> </a:t>
            </a:r>
            <a:r>
              <a:rPr lang="en-GB" dirty="0" err="1" smtClean="0">
                <a:solidFill>
                  <a:srgbClr val="107E2D"/>
                </a:solidFill>
              </a:rPr>
              <a:t>Centur</a:t>
            </a:r>
            <a:r>
              <a:rPr lang="en-GB" dirty="0" smtClean="0">
                <a:solidFill>
                  <a:srgbClr val="107E2D"/>
                </a:solidFill>
              </a:rPr>
              <a:t> / 13:17 minutes)</a:t>
            </a:r>
          </a:p>
          <a:p>
            <a:pPr marL="0" indent="0" fontAlgn="t">
              <a:buNone/>
            </a:pPr>
            <a:endParaRPr lang="en-GB" dirty="0" smtClean="0">
              <a:solidFill>
                <a:srgbClr val="107E2D"/>
              </a:solidFill>
              <a:hlinkClick r:id="rId2"/>
            </a:endParaRPr>
          </a:p>
          <a:p>
            <a:pPr marL="0" indent="0" fontAlgn="t">
              <a:buNone/>
            </a:pPr>
            <a:r>
              <a:rPr lang="en-GB" dirty="0" smtClean="0">
                <a:solidFill>
                  <a:srgbClr val="107E2D"/>
                </a:solidFill>
              </a:rPr>
              <a:t>[The Enlightenment: John Locke] (The Oxford Observer / 2:46 minutes)</a:t>
            </a:r>
          </a:p>
          <a:p>
            <a:pPr marL="0" indent="0">
              <a:buNone/>
            </a:pPr>
            <a:endParaRPr lang="en-GB" dirty="0" smtClean="0">
              <a:solidFill>
                <a:srgbClr val="107E2D"/>
              </a:solidFill>
              <a:hlinkClick r:id="rId3"/>
            </a:endParaRPr>
          </a:p>
          <a:p>
            <a:pPr marL="0" indent="0" fontAlgn="t">
              <a:buNone/>
            </a:pPr>
            <a:r>
              <a:rPr lang="en-GB" dirty="0" smtClean="0">
                <a:solidFill>
                  <a:srgbClr val="107E2D"/>
                </a:solidFill>
              </a:rPr>
              <a:t>[Enlightenment Thinkers] (Mr. Byrd / 11:56 minutes)</a:t>
            </a:r>
            <a:endParaRPr lang="en-GB" dirty="0" smtClean="0">
              <a:solidFill>
                <a:srgbClr val="107E2D"/>
              </a:solidFill>
              <a:hlinkClick r:id="rId3"/>
            </a:endParaRPr>
          </a:p>
          <a:p>
            <a:pPr marL="0" indent="0">
              <a:buNone/>
            </a:pPr>
            <a:endParaRPr lang="en-GB" dirty="0" smtClean="0">
              <a:solidFill>
                <a:srgbClr val="107E2D"/>
              </a:solidFill>
              <a:hlinkClick r:id="rId3"/>
            </a:endParaRPr>
          </a:p>
          <a:p>
            <a:pPr marL="0" indent="0" fontAlgn="t">
              <a:buNone/>
            </a:pPr>
            <a:r>
              <a:rPr lang="en-GB" dirty="0" smtClean="0">
                <a:solidFill>
                  <a:srgbClr val="107E2D"/>
                </a:solidFill>
              </a:rPr>
              <a:t>[Freedom of Expression easily explained (</a:t>
            </a:r>
            <a:r>
              <a:rPr lang="en-GB" dirty="0" err="1" smtClean="0">
                <a:solidFill>
                  <a:srgbClr val="107E2D"/>
                </a:solidFill>
              </a:rPr>
              <a:t>explainity</a:t>
            </a:r>
            <a:r>
              <a:rPr lang="en-GB" dirty="0" smtClean="0">
                <a:solidFill>
                  <a:srgbClr val="107E2D"/>
                </a:solidFill>
              </a:rPr>
              <a:t>® explainer video)] (</a:t>
            </a:r>
            <a:r>
              <a:rPr lang="en-GB" dirty="0" err="1" smtClean="0">
                <a:solidFill>
                  <a:srgbClr val="107E2D"/>
                </a:solidFill>
              </a:rPr>
              <a:t>explainitychannel</a:t>
            </a:r>
            <a:r>
              <a:rPr lang="en-GB" dirty="0" smtClean="0">
                <a:solidFill>
                  <a:srgbClr val="107E2D"/>
                </a:solidFill>
              </a:rPr>
              <a:t> / 2:55 minutes)</a:t>
            </a:r>
          </a:p>
          <a:p>
            <a:pPr marL="0" indent="0">
              <a:buNone/>
            </a:pPr>
            <a:endParaRPr lang="en-GB" dirty="0" smtClean="0">
              <a:solidFill>
                <a:srgbClr val="107E2D"/>
              </a:solidFill>
              <a:hlinkClick r:id="rId3"/>
            </a:endParaRPr>
          </a:p>
          <a:p>
            <a:pPr marL="0" indent="0" fontAlgn="t">
              <a:buNone/>
            </a:pPr>
            <a:r>
              <a:rPr lang="en-GB" dirty="0" smtClean="0">
                <a:solidFill>
                  <a:srgbClr val="107E2D"/>
                </a:solidFill>
              </a:rPr>
              <a:t>[The Story of Human Rights </a:t>
            </a:r>
            <a:r>
              <a:rPr lang="en-GB" dirty="0" err="1" smtClean="0">
                <a:solidFill>
                  <a:srgbClr val="107E2D"/>
                </a:solidFill>
              </a:rPr>
              <a:t>PeaceDayTV</a:t>
            </a:r>
            <a:r>
              <a:rPr lang="en-GB" dirty="0" smtClean="0">
                <a:solidFill>
                  <a:srgbClr val="107E2D"/>
                </a:solidFill>
              </a:rPr>
              <a:t>] (</a:t>
            </a:r>
            <a:r>
              <a:rPr lang="en-GB" dirty="0" err="1" smtClean="0">
                <a:solidFill>
                  <a:srgbClr val="107E2D"/>
                </a:solidFill>
              </a:rPr>
              <a:t>PeaceDayTV</a:t>
            </a:r>
            <a:r>
              <a:rPr lang="en-GB" dirty="0" smtClean="0">
                <a:solidFill>
                  <a:srgbClr val="107E2D"/>
                </a:solidFill>
              </a:rPr>
              <a:t> / 10:12 minutes)</a:t>
            </a:r>
          </a:p>
          <a:p>
            <a:pPr marL="0" indent="0">
              <a:buNone/>
            </a:pPr>
            <a:endParaRPr lang="en-GB" dirty="0" smtClean="0">
              <a:solidFill>
                <a:srgbClr val="107E2D"/>
              </a:solidFill>
              <a:hlinkClick r:id="rId3"/>
            </a:endParaRPr>
          </a:p>
          <a:p>
            <a:pPr marL="0" indent="0" fontAlgn="t">
              <a:buNone/>
            </a:pPr>
            <a:r>
              <a:rPr lang="en-GB" dirty="0" smtClean="0">
                <a:solidFill>
                  <a:srgbClr val="107E2D"/>
                </a:solidFill>
              </a:rPr>
              <a:t>[Macroeconomic goals of government] (</a:t>
            </a:r>
            <a:r>
              <a:rPr lang="en-GB" dirty="0" err="1" smtClean="0">
                <a:solidFill>
                  <a:srgbClr val="107E2D"/>
                </a:solidFill>
              </a:rPr>
              <a:t>pajholden</a:t>
            </a:r>
            <a:r>
              <a:rPr lang="en-GB" dirty="0" smtClean="0">
                <a:solidFill>
                  <a:srgbClr val="107E2D"/>
                </a:solidFill>
              </a:rPr>
              <a:t> / 7:20 minutes)</a:t>
            </a:r>
          </a:p>
          <a:p>
            <a:pPr marL="0" indent="0" fontAlgn="t">
              <a:buNone/>
            </a:pPr>
            <a:r>
              <a:rPr lang="en-GB" dirty="0" smtClean="0">
                <a:solidFill>
                  <a:srgbClr val="107E2D"/>
                </a:solidFill>
                <a:hlinkClick r:id="rId4"/>
              </a:rPr>
              <a:t/>
            </a:r>
            <a:br>
              <a:rPr lang="en-GB" dirty="0" smtClean="0">
                <a:solidFill>
                  <a:srgbClr val="107E2D"/>
                </a:solidFill>
                <a:hlinkClick r:id="rId4"/>
              </a:rPr>
            </a:br>
            <a:r>
              <a:rPr lang="en-GB" dirty="0" smtClean="0">
                <a:solidFill>
                  <a:srgbClr val="107E2D"/>
                </a:solidFill>
              </a:rPr>
              <a:t>[Fiscal policy and the multiplier effect] (</a:t>
            </a:r>
            <a:r>
              <a:rPr lang="en-GB" dirty="0" err="1" smtClean="0">
                <a:solidFill>
                  <a:srgbClr val="107E2D"/>
                </a:solidFill>
              </a:rPr>
              <a:t>pajholden</a:t>
            </a:r>
            <a:r>
              <a:rPr lang="en-GB" dirty="0" smtClean="0">
                <a:solidFill>
                  <a:srgbClr val="107E2D"/>
                </a:solidFill>
              </a:rPr>
              <a:t> / 9:11 minutes)</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83886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015728"/>
          </a:solidFill>
        </p:spPr>
        <p:txBody>
          <a:bodyPr/>
          <a:lstStyle/>
          <a:p>
            <a:r>
              <a:rPr lang="en-GB" spc="300" dirty="0" smtClean="0">
                <a:solidFill>
                  <a:schemeClr val="bg1"/>
                </a:solidFill>
                <a:latin typeface="Franklin Gothic Demi Cond" panose="020B0706030402020204" pitchFamily="34" charset="0"/>
              </a:rPr>
              <a:t>CHAPTER</a:t>
            </a:r>
            <a:r>
              <a:rPr lang="en-GB" spc="300" dirty="0" smtClean="0">
                <a:solidFill>
                  <a:schemeClr val="bg1"/>
                </a:solidFill>
              </a:rPr>
              <a:t> 3</a:t>
            </a:r>
            <a:endParaRPr lang="en-GB" spc="300" dirty="0">
              <a:solidFill>
                <a:schemeClr val="bg1"/>
              </a:solidFill>
            </a:endParaRPr>
          </a:p>
        </p:txBody>
      </p:sp>
      <p:sp>
        <p:nvSpPr>
          <p:cNvPr id="3" name="Subtitle 2"/>
          <p:cNvSpPr>
            <a:spLocks noGrp="1"/>
          </p:cNvSpPr>
          <p:nvPr>
            <p:ph type="subTitle" idx="1"/>
          </p:nvPr>
        </p:nvSpPr>
        <p:spPr>
          <a:xfrm>
            <a:off x="1371600" y="3886200"/>
            <a:ext cx="6400800" cy="838944"/>
          </a:xfrm>
          <a:solidFill>
            <a:srgbClr val="107E2D"/>
          </a:solidFill>
        </p:spPr>
        <p:txBody>
          <a:bodyPr/>
          <a:lstStyle/>
          <a:p>
            <a:r>
              <a:rPr lang="en-GB" dirty="0" smtClean="0">
                <a:solidFill>
                  <a:schemeClr val="bg1">
                    <a:lumMod val="95000"/>
                  </a:schemeClr>
                </a:solidFill>
              </a:rPr>
              <a:t>Good Governance</a:t>
            </a:r>
            <a:endParaRPr lang="en-GB" dirty="0">
              <a:solidFill>
                <a:schemeClr val="bg1">
                  <a:lumMod val="95000"/>
                </a:schemeClr>
              </a:solidFill>
            </a:endParaRPr>
          </a:p>
        </p:txBody>
      </p:sp>
      <p:sp>
        <p:nvSpPr>
          <p:cNvPr id="4" name="Footer Placeholder 3"/>
          <p:cNvSpPr>
            <a:spLocks noGrp="1"/>
          </p:cNvSpPr>
          <p:nvPr>
            <p:ph type="ftr" sz="quarter" idx="11"/>
          </p:nvPr>
        </p:nvSpPr>
        <p:spPr>
          <a:xfrm>
            <a:off x="1259632" y="6381328"/>
            <a:ext cx="7884368" cy="476672"/>
          </a:xfrm>
        </p:spPr>
        <p:txBody>
          <a:bodyPr/>
          <a:lstStyle/>
          <a:p>
            <a:r>
              <a:rPr lang="en-GB" dirty="0" smtClean="0"/>
              <a:t>© Martin Oyevaar, Diego Vazquez-</a:t>
            </a:r>
            <a:r>
              <a:rPr lang="en-GB" dirty="0" err="1" smtClean="0"/>
              <a:t>Brust</a:t>
            </a:r>
            <a:r>
              <a:rPr lang="en-GB" dirty="0" smtClean="0"/>
              <a:t> &amp; Harrie van Bommel, </a:t>
            </a:r>
            <a:r>
              <a:rPr lang="en-GB" i="1" dirty="0" smtClean="0"/>
              <a:t>Globalization and Sustainable Development</a:t>
            </a:r>
            <a:r>
              <a:rPr lang="en-GB" dirty="0" smtClean="0"/>
              <a:t>, Palgrave (2016)</a:t>
            </a:r>
          </a:p>
          <a:p>
            <a:r>
              <a:rPr lang="en-GB" dirty="0"/>
              <a:t>Information about cases, research assignments, videos etc.: </a:t>
            </a:r>
            <a:r>
              <a:rPr lang="en-GB" dirty="0">
                <a:hlinkClick r:id="rId2"/>
              </a:rPr>
              <a:t>m.oyevaar@sustainable-globalization.com</a:t>
            </a:r>
            <a:r>
              <a:rPr lang="en-GB" dirty="0"/>
              <a:t> </a:t>
            </a:r>
            <a:r>
              <a:rPr lang="en-GB" dirty="0" smtClean="0"/>
              <a:t> </a:t>
            </a:r>
          </a:p>
        </p:txBody>
      </p:sp>
    </p:spTree>
    <p:extLst>
      <p:ext uri="{BB962C8B-B14F-4D97-AF65-F5344CB8AC3E}">
        <p14:creationId xmlns:p14="http://schemas.microsoft.com/office/powerpoint/2010/main" val="2209628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Videos </a:t>
            </a:r>
            <a:r>
              <a:rPr lang="en-GB" dirty="0">
                <a:solidFill>
                  <a:srgbClr val="015728"/>
                </a:solidFill>
              </a:rPr>
              <a:t>for </a:t>
            </a:r>
            <a:r>
              <a:rPr lang="en-GB" dirty="0" smtClean="0">
                <a:solidFill>
                  <a:srgbClr val="015728"/>
                </a:solidFill>
              </a:rPr>
              <a:t>students/lectures (politically </a:t>
            </a:r>
            <a:r>
              <a:rPr lang="en-GB" dirty="0">
                <a:solidFill>
                  <a:srgbClr val="015728"/>
                </a:solidFill>
              </a:rPr>
              <a:t>engaged)</a:t>
            </a:r>
          </a:p>
        </p:txBody>
      </p:sp>
      <p:sp>
        <p:nvSpPr>
          <p:cNvPr id="3" name="Tijdelijke aanduiding voor inhoud 2"/>
          <p:cNvSpPr>
            <a:spLocks noGrp="1"/>
          </p:cNvSpPr>
          <p:nvPr>
            <p:ph idx="1"/>
          </p:nvPr>
        </p:nvSpPr>
        <p:spPr/>
        <p:txBody>
          <a:bodyPr>
            <a:normAutofit fontScale="70000" lnSpcReduction="20000"/>
          </a:bodyPr>
          <a:lstStyle/>
          <a:p>
            <a:pPr marL="0" indent="0" fontAlgn="t">
              <a:buNone/>
            </a:pPr>
            <a:r>
              <a:rPr lang="en-GB" dirty="0">
                <a:solidFill>
                  <a:srgbClr val="107E2D"/>
                </a:solidFill>
              </a:rPr>
              <a:t>Suggestion for a video on YouTube, see search quote between []: </a:t>
            </a:r>
          </a:p>
          <a:p>
            <a:pPr marL="0" indent="0" fontAlgn="t">
              <a:buNone/>
            </a:pPr>
            <a:endParaRPr lang="en-GB" dirty="0">
              <a:solidFill>
                <a:srgbClr val="107E2D"/>
              </a:solidFill>
            </a:endParaRPr>
          </a:p>
          <a:p>
            <a:pPr marL="0" indent="0" fontAlgn="t">
              <a:buNone/>
            </a:pPr>
            <a:r>
              <a:rPr lang="en-GB" dirty="0" smtClean="0">
                <a:solidFill>
                  <a:srgbClr val="107E2D"/>
                </a:solidFill>
              </a:rPr>
              <a:t>[69. Principles of Good Governance] (PROYECTO CARBONO / 12:25 minutes)</a:t>
            </a:r>
          </a:p>
          <a:p>
            <a:pPr marL="0" indent="0">
              <a:buNone/>
            </a:pPr>
            <a:endParaRPr lang="en-GB" dirty="0" smtClean="0">
              <a:solidFill>
                <a:srgbClr val="107E2D"/>
              </a:solidFill>
              <a:hlinkClick r:id="rId2"/>
            </a:endParaRPr>
          </a:p>
          <a:p>
            <a:pPr marL="0" indent="0" fontAlgn="t">
              <a:buNone/>
            </a:pPr>
            <a:r>
              <a:rPr lang="en-GB" dirty="0" smtClean="0">
                <a:solidFill>
                  <a:srgbClr val="107E2D"/>
                </a:solidFill>
              </a:rPr>
              <a:t>[Good Governance in Cameroon] (World Bank / 6:12 minutes)</a:t>
            </a:r>
            <a:endParaRPr lang="en-GB" dirty="0" smtClean="0">
              <a:solidFill>
                <a:srgbClr val="107E2D"/>
              </a:solidFill>
              <a:hlinkClick r:id="rId2"/>
            </a:endParaRPr>
          </a:p>
          <a:p>
            <a:pPr marL="0" indent="0">
              <a:buNone/>
            </a:pPr>
            <a:endParaRPr lang="en-GB" dirty="0" smtClean="0">
              <a:solidFill>
                <a:srgbClr val="107E2D"/>
              </a:solidFill>
              <a:hlinkClick r:id="rId2"/>
            </a:endParaRPr>
          </a:p>
          <a:p>
            <a:pPr marL="0" indent="0" fontAlgn="t">
              <a:buNone/>
            </a:pPr>
            <a:r>
              <a:rPr lang="en-GB" dirty="0" smtClean="0">
                <a:solidFill>
                  <a:srgbClr val="107E2D"/>
                </a:solidFill>
              </a:rPr>
              <a:t>[Naomi Klein: Are markets taking on traditional government functions?] (Big Think / 8:20 minutes)</a:t>
            </a:r>
          </a:p>
          <a:p>
            <a:pPr marL="0" indent="0">
              <a:buNone/>
            </a:pPr>
            <a:endParaRPr lang="en-GB" dirty="0" smtClean="0">
              <a:solidFill>
                <a:srgbClr val="107E2D"/>
              </a:solidFill>
              <a:hlinkClick r:id="rId3"/>
            </a:endParaRPr>
          </a:p>
          <a:p>
            <a:pPr marL="0" indent="0" fontAlgn="t">
              <a:buNone/>
            </a:pPr>
            <a:r>
              <a:rPr lang="en-GB" dirty="0" smtClean="0">
                <a:solidFill>
                  <a:srgbClr val="107E2D"/>
                </a:solidFill>
              </a:rPr>
              <a:t>[Does Free Speech Offend You?] (</a:t>
            </a:r>
            <a:r>
              <a:rPr lang="en-GB" dirty="0" err="1" smtClean="0">
                <a:solidFill>
                  <a:srgbClr val="107E2D"/>
                </a:solidFill>
              </a:rPr>
              <a:t>PragerU</a:t>
            </a:r>
            <a:r>
              <a:rPr lang="en-GB" dirty="0" smtClean="0">
                <a:solidFill>
                  <a:srgbClr val="107E2D"/>
                </a:solidFill>
              </a:rPr>
              <a:t> / 5:21 minutes)</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015473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Educational images</a:t>
            </a:r>
            <a:endParaRPr lang="en-GB" dirty="0">
              <a:solidFill>
                <a:srgbClr val="015728"/>
              </a:solidFill>
            </a:endParaRPr>
          </a:p>
        </p:txBody>
      </p:sp>
      <p:sp>
        <p:nvSpPr>
          <p:cNvPr id="3" name="Tijdelijke aanduiding voor inhoud 2"/>
          <p:cNvSpPr>
            <a:spLocks noGrp="1"/>
          </p:cNvSpPr>
          <p:nvPr>
            <p:ph idx="1"/>
          </p:nvPr>
        </p:nvSpPr>
        <p:spPr/>
        <p:txBody>
          <a:bodyPr>
            <a:normAutofit fontScale="25000" lnSpcReduction="20000"/>
          </a:bodyPr>
          <a:lstStyle/>
          <a:p>
            <a:pPr marL="0" indent="0">
              <a:buNone/>
            </a:pPr>
            <a:r>
              <a:rPr lang="en-GB" dirty="0" smtClean="0">
                <a:solidFill>
                  <a:srgbClr val="107E2D"/>
                </a:solidFill>
              </a:rPr>
              <a:t>World map of corruption perception index 2013</a:t>
            </a:r>
          </a:p>
          <a:p>
            <a:pPr marL="0" indent="0">
              <a:buNone/>
            </a:pPr>
            <a:r>
              <a:rPr lang="en-GB" dirty="0">
                <a:solidFill>
                  <a:srgbClr val="107E2D"/>
                </a:solidFill>
                <a:hlinkClick r:id="rId2"/>
              </a:rPr>
              <a:t>https://</a:t>
            </a:r>
            <a:r>
              <a:rPr lang="en-GB" dirty="0" smtClean="0">
                <a:solidFill>
                  <a:srgbClr val="107E2D"/>
                </a:solidFill>
                <a:hlinkClick r:id="rId2"/>
              </a:rPr>
              <a:t>www.targetmap.com/ThumbnailsReports/34522_THUMB_IPAD.jpg</a:t>
            </a:r>
            <a:endParaRPr lang="en-GB" dirty="0" smtClean="0">
              <a:solidFill>
                <a:srgbClr val="107E2D"/>
              </a:solidFill>
            </a:endParaRPr>
          </a:p>
          <a:p>
            <a:pPr marL="0" indent="0">
              <a:buNone/>
            </a:pPr>
            <a:endParaRPr lang="en-GB" dirty="0" smtClean="0">
              <a:solidFill>
                <a:srgbClr val="107E2D"/>
              </a:solidFill>
            </a:endParaRPr>
          </a:p>
          <a:p>
            <a:pPr marL="0" indent="0">
              <a:buNone/>
            </a:pPr>
            <a:r>
              <a:rPr lang="en-GB" dirty="0">
                <a:solidFill>
                  <a:srgbClr val="107E2D"/>
                </a:solidFill>
              </a:rPr>
              <a:t>World map </a:t>
            </a:r>
            <a:r>
              <a:rPr lang="en-GB" dirty="0" smtClean="0">
                <a:solidFill>
                  <a:srgbClr val="107E2D"/>
                </a:solidFill>
              </a:rPr>
              <a:t>democracy ranking 2012</a:t>
            </a:r>
          </a:p>
          <a:p>
            <a:pPr marL="0" indent="0">
              <a:buNone/>
            </a:pPr>
            <a:r>
              <a:rPr lang="en-GB" dirty="0" smtClean="0">
                <a:solidFill>
                  <a:srgbClr val="107E2D"/>
                </a:solidFill>
                <a:hlinkClick r:id="rId3"/>
              </a:rPr>
              <a:t>http</a:t>
            </a:r>
            <a:r>
              <a:rPr lang="en-GB" dirty="0">
                <a:solidFill>
                  <a:srgbClr val="107E2D"/>
                </a:solidFill>
                <a:hlinkClick r:id="rId3"/>
              </a:rPr>
              <a:t>://</a:t>
            </a:r>
            <a:r>
              <a:rPr lang="en-GB" dirty="0" smtClean="0">
                <a:solidFill>
                  <a:srgbClr val="107E2D"/>
                </a:solidFill>
                <a:hlinkClick r:id="rId3"/>
              </a:rPr>
              <a:t>www.indexmundi.com/blog/wp-content/uploads/2013/07/democracy-ranking-worldmap-2012.gif</a:t>
            </a:r>
            <a:endParaRPr lang="en-GB" dirty="0" smtClean="0">
              <a:solidFill>
                <a:srgbClr val="107E2D"/>
              </a:solidFill>
            </a:endParaRPr>
          </a:p>
          <a:p>
            <a:pPr marL="0" indent="0">
              <a:buNone/>
            </a:pPr>
            <a:endParaRPr lang="en-GB" dirty="0" smtClean="0">
              <a:solidFill>
                <a:srgbClr val="107E2D"/>
              </a:solidFill>
            </a:endParaRPr>
          </a:p>
          <a:p>
            <a:pPr marL="0" indent="0">
              <a:buNone/>
            </a:pPr>
            <a:r>
              <a:rPr lang="en-GB" dirty="0" smtClean="0">
                <a:solidFill>
                  <a:srgbClr val="107E2D"/>
                </a:solidFill>
              </a:rPr>
              <a:t>Enlightenment and revolution (1550-1789)</a:t>
            </a:r>
            <a:endParaRPr lang="en-GB" dirty="0">
              <a:solidFill>
                <a:srgbClr val="107E2D"/>
              </a:solidFill>
            </a:endParaRPr>
          </a:p>
          <a:p>
            <a:pPr marL="0" indent="0">
              <a:buNone/>
            </a:pPr>
            <a:r>
              <a:rPr lang="en-GB" dirty="0">
                <a:solidFill>
                  <a:srgbClr val="107E2D"/>
                </a:solidFill>
                <a:hlinkClick r:id="rId4"/>
              </a:rPr>
              <a:t>http://</a:t>
            </a:r>
            <a:r>
              <a:rPr lang="en-GB" dirty="0" smtClean="0">
                <a:solidFill>
                  <a:srgbClr val="107E2D"/>
                </a:solidFill>
                <a:hlinkClick r:id="rId4"/>
              </a:rPr>
              <a:t>www.maxstudy.org/Social%20Studies/World%20History/MP%204/Enlightenment%20and%20Revolution.png</a:t>
            </a:r>
            <a:endParaRPr lang="en-GB" dirty="0" smtClean="0">
              <a:solidFill>
                <a:srgbClr val="107E2D"/>
              </a:solidFill>
            </a:endParaRPr>
          </a:p>
          <a:p>
            <a:pPr marL="0" indent="0">
              <a:buNone/>
            </a:pPr>
            <a:endParaRPr lang="en-GB" dirty="0">
              <a:solidFill>
                <a:srgbClr val="107E2D"/>
              </a:solidFill>
            </a:endParaRPr>
          </a:p>
          <a:p>
            <a:pPr marL="0" indent="0">
              <a:buNone/>
            </a:pPr>
            <a:r>
              <a:rPr lang="en-GB" dirty="0" smtClean="0">
                <a:solidFill>
                  <a:srgbClr val="107E2D"/>
                </a:solidFill>
              </a:rPr>
              <a:t>The Enlightenment Vision</a:t>
            </a:r>
          </a:p>
          <a:p>
            <a:pPr marL="0" indent="0">
              <a:buNone/>
            </a:pPr>
            <a:r>
              <a:rPr lang="en-GB" dirty="0">
                <a:solidFill>
                  <a:srgbClr val="107E2D"/>
                </a:solidFill>
                <a:hlinkClick r:id="rId5"/>
              </a:rPr>
              <a:t>http://</a:t>
            </a:r>
            <a:r>
              <a:rPr lang="en-GB" dirty="0" smtClean="0">
                <a:solidFill>
                  <a:srgbClr val="107E2D"/>
                </a:solidFill>
                <a:hlinkClick r:id="rId5"/>
              </a:rPr>
              <a:t>www.stephenhicks.org/wp-content/uploads/2011/10/hickss-enlightenment-vision-flowchart-full.jpg</a:t>
            </a:r>
            <a:endParaRPr lang="en-GB" dirty="0" smtClean="0">
              <a:solidFill>
                <a:srgbClr val="107E2D"/>
              </a:solidFill>
            </a:endParaRPr>
          </a:p>
          <a:p>
            <a:pPr marL="0" indent="0">
              <a:buNone/>
            </a:pPr>
            <a:endParaRPr lang="en-GB" dirty="0" smtClean="0">
              <a:solidFill>
                <a:srgbClr val="107E2D"/>
              </a:solidFill>
            </a:endParaRPr>
          </a:p>
          <a:p>
            <a:pPr marL="0" indent="0">
              <a:buNone/>
            </a:pPr>
            <a:r>
              <a:rPr lang="en-GB" dirty="0" smtClean="0">
                <a:solidFill>
                  <a:srgbClr val="107E2D"/>
                </a:solidFill>
              </a:rPr>
              <a:t>Key Enlightenment Figures</a:t>
            </a:r>
          </a:p>
          <a:p>
            <a:pPr marL="0" indent="0">
              <a:buNone/>
            </a:pPr>
            <a:r>
              <a:rPr lang="en-GB" dirty="0">
                <a:solidFill>
                  <a:srgbClr val="107E2D"/>
                </a:solidFill>
                <a:hlinkClick r:id="rId6"/>
              </a:rPr>
              <a:t>http://</a:t>
            </a:r>
            <a:r>
              <a:rPr lang="en-GB" dirty="0" smtClean="0">
                <a:solidFill>
                  <a:srgbClr val="107E2D"/>
                </a:solidFill>
                <a:hlinkClick r:id="rId6"/>
              </a:rPr>
              <a:t>highered.mheducation.com/sites/dl/free/0809222299/45391/WHTime2.JPG</a:t>
            </a:r>
            <a:endParaRPr lang="en-GB" dirty="0" smtClean="0">
              <a:solidFill>
                <a:srgbClr val="107E2D"/>
              </a:solidFill>
            </a:endParaRPr>
          </a:p>
          <a:p>
            <a:pPr marL="0" indent="0">
              <a:buNone/>
            </a:pPr>
            <a:endParaRPr lang="en-GB" dirty="0">
              <a:solidFill>
                <a:srgbClr val="107E2D"/>
              </a:solidFill>
            </a:endParaRPr>
          </a:p>
          <a:p>
            <a:pPr marL="0" indent="0">
              <a:buNone/>
            </a:pPr>
            <a:r>
              <a:rPr lang="en-GB" dirty="0" smtClean="0">
                <a:solidFill>
                  <a:srgbClr val="107E2D"/>
                </a:solidFill>
              </a:rPr>
              <a:t>Functions of the state</a:t>
            </a:r>
          </a:p>
          <a:p>
            <a:pPr marL="0" indent="0">
              <a:buNone/>
            </a:pPr>
            <a:r>
              <a:rPr lang="en-GB" dirty="0">
                <a:solidFill>
                  <a:srgbClr val="107E2D"/>
                </a:solidFill>
                <a:hlinkClick r:id="rId7"/>
              </a:rPr>
              <a:t>http://</a:t>
            </a:r>
            <a:r>
              <a:rPr lang="en-GB" dirty="0" smtClean="0">
                <a:solidFill>
                  <a:srgbClr val="107E2D"/>
                </a:solidFill>
                <a:hlinkClick r:id="rId7"/>
              </a:rPr>
              <a:t>image.slideserve.com/262961/functions-of-the-state-n.jpg</a:t>
            </a:r>
            <a:endParaRPr lang="en-GB" dirty="0" smtClean="0">
              <a:solidFill>
                <a:srgbClr val="107E2D"/>
              </a:solidFill>
            </a:endParaRPr>
          </a:p>
          <a:p>
            <a:pPr marL="0" indent="0">
              <a:buNone/>
            </a:pPr>
            <a:endParaRPr lang="en-GB" dirty="0">
              <a:solidFill>
                <a:srgbClr val="107E2D"/>
              </a:solidFill>
            </a:endParaRPr>
          </a:p>
          <a:p>
            <a:pPr marL="0" indent="0">
              <a:buNone/>
            </a:pPr>
            <a:r>
              <a:rPr lang="en-GB" dirty="0" smtClean="0">
                <a:solidFill>
                  <a:srgbClr val="107E2D"/>
                </a:solidFill>
              </a:rPr>
              <a:t>Freedom concept Amartya Sen</a:t>
            </a:r>
          </a:p>
          <a:p>
            <a:pPr marL="0" indent="0">
              <a:buNone/>
            </a:pPr>
            <a:r>
              <a:rPr lang="en-GB" dirty="0">
                <a:solidFill>
                  <a:srgbClr val="107E2D"/>
                </a:solidFill>
                <a:hlinkClick r:id="rId8"/>
              </a:rPr>
              <a:t>http://</a:t>
            </a:r>
            <a:r>
              <a:rPr lang="en-GB" dirty="0" smtClean="0">
                <a:solidFill>
                  <a:srgbClr val="107E2D"/>
                </a:solidFill>
                <a:hlinkClick r:id="rId8"/>
              </a:rPr>
              <a:t>image.slidesharecdn.com/psuontheconceptofdevtandwhyda-160109135841/95/the-concept-of-development-and-why-development-admnistration-17-638.jpg?cb=1452348033</a:t>
            </a:r>
            <a:endParaRPr lang="en-GB" dirty="0" smtClean="0">
              <a:solidFill>
                <a:srgbClr val="107E2D"/>
              </a:solidFill>
            </a:endParaRPr>
          </a:p>
          <a:p>
            <a:pPr marL="0" indent="0">
              <a:buNone/>
            </a:pPr>
            <a:endParaRPr lang="en-GB" dirty="0" smtClean="0">
              <a:solidFill>
                <a:srgbClr val="107E2D"/>
              </a:solidFill>
            </a:endParaRPr>
          </a:p>
          <a:p>
            <a:pPr marL="0" indent="0">
              <a:buNone/>
            </a:pPr>
            <a:r>
              <a:rPr lang="en-GB" dirty="0">
                <a:solidFill>
                  <a:srgbClr val="107E2D"/>
                </a:solidFill>
                <a:hlinkClick r:id="rId9"/>
              </a:rPr>
              <a:t>http://</a:t>
            </a:r>
            <a:r>
              <a:rPr lang="en-GB" dirty="0" smtClean="0">
                <a:solidFill>
                  <a:srgbClr val="107E2D"/>
                </a:solidFill>
                <a:hlinkClick r:id="rId9"/>
              </a:rPr>
              <a:t>images.slideplayer.com/19/5757435/slides/slide_19.jpg</a:t>
            </a:r>
            <a:endParaRPr lang="en-GB" dirty="0" smtClean="0">
              <a:solidFill>
                <a:srgbClr val="107E2D"/>
              </a:solidFill>
            </a:endParaRPr>
          </a:p>
          <a:p>
            <a:pPr marL="0" indent="0">
              <a:buNone/>
            </a:pPr>
            <a:endParaRPr lang="en-GB" dirty="0" smtClean="0">
              <a:solidFill>
                <a:srgbClr val="107E2D"/>
              </a:solidFill>
            </a:endParaRPr>
          </a:p>
          <a:p>
            <a:pPr marL="0" indent="0">
              <a:buNone/>
            </a:pPr>
            <a:r>
              <a:rPr lang="en-GB" dirty="0" smtClean="0">
                <a:solidFill>
                  <a:srgbClr val="107E2D"/>
                </a:solidFill>
              </a:rPr>
              <a:t>World map Internet censorship</a:t>
            </a:r>
          </a:p>
          <a:p>
            <a:pPr marL="0" indent="0">
              <a:buNone/>
            </a:pPr>
            <a:r>
              <a:rPr lang="en-GB" dirty="0">
                <a:solidFill>
                  <a:srgbClr val="107E2D"/>
                </a:solidFill>
              </a:rPr>
              <a:t>https://upload.wikimedia.org/wikipedia/commons/thumb/c/c8/Internet_Censorship_and_Surveillance_World_Map.svg/2000px-Internet_Censorship_and_Surveillance_World_Map.svg.png</a:t>
            </a:r>
            <a:endParaRPr lang="en-GB" dirty="0" smtClean="0">
              <a:solidFill>
                <a:srgbClr val="107E2D"/>
              </a:solidFill>
            </a:endParaRPr>
          </a:p>
          <a:p>
            <a:pPr marL="0" indent="0">
              <a:buNone/>
            </a:pPr>
            <a:endParaRPr lang="en-GB" dirty="0" smtClean="0">
              <a:solidFill>
                <a:srgbClr val="107E2D"/>
              </a:solidFill>
            </a:endParaRPr>
          </a:p>
          <a:p>
            <a:pPr marL="0" indent="0">
              <a:buNone/>
            </a:pPr>
            <a:r>
              <a:rPr lang="en-GB" dirty="0" smtClean="0">
                <a:solidFill>
                  <a:srgbClr val="107E2D"/>
                </a:solidFill>
              </a:rPr>
              <a:t>Governance Indicators (example)</a:t>
            </a:r>
          </a:p>
          <a:p>
            <a:pPr marL="0" indent="0">
              <a:buNone/>
            </a:pPr>
            <a:r>
              <a:rPr lang="en-GB" dirty="0">
                <a:solidFill>
                  <a:srgbClr val="107E2D"/>
                </a:solidFill>
                <a:hlinkClick r:id="rId10"/>
              </a:rPr>
              <a:t>http://4.bp.blogspot.com/_</a:t>
            </a:r>
            <a:r>
              <a:rPr lang="en-GB" dirty="0" smtClean="0">
                <a:solidFill>
                  <a:srgbClr val="107E2D"/>
                </a:solidFill>
                <a:hlinkClick r:id="rId10"/>
              </a:rPr>
              <a:t>xnd_VyIx2jY/Rr0v45H9gLI/AAAAAAAAAE0/zDpzbfRu3hg/s1600-h/Nigeria.WGI.bmp</a:t>
            </a:r>
            <a:endParaRPr lang="en-GB" dirty="0" smtClean="0">
              <a:solidFill>
                <a:srgbClr val="107E2D"/>
              </a:solidFill>
            </a:endParaRPr>
          </a:p>
          <a:p>
            <a:pPr marL="0" indent="0">
              <a:buNone/>
            </a:pPr>
            <a:endParaRPr lang="en-GB" dirty="0" smtClean="0">
              <a:solidFill>
                <a:srgbClr val="107E2D"/>
              </a:solidFill>
            </a:endParaRPr>
          </a:p>
          <a:p>
            <a:pPr marL="0" indent="0">
              <a:buNone/>
            </a:pPr>
            <a:endParaRPr lang="en-GB" dirty="0">
              <a:solidFill>
                <a:srgbClr val="107E2D"/>
              </a:solidFill>
            </a:endParaRPr>
          </a:p>
          <a:p>
            <a:pPr marL="0" indent="0">
              <a:buNone/>
            </a:pPr>
            <a:endParaRPr lang="en-GB" dirty="0" smtClean="0">
              <a:solidFill>
                <a:srgbClr val="107E2D"/>
              </a:solidFill>
            </a:endParaRPr>
          </a:p>
          <a:p>
            <a:pPr marL="0" indent="0">
              <a:buNone/>
            </a:pPr>
            <a:endParaRPr lang="en-GB" dirty="0" smtClean="0">
              <a:solidFill>
                <a:srgbClr val="107E2D"/>
              </a:solidFill>
            </a:endParaRPr>
          </a:p>
          <a:p>
            <a:pPr marL="0" indent="0">
              <a:buNone/>
            </a:pPr>
            <a:endParaRPr lang="en-US" dirty="0" smtClean="0">
              <a:solidFill>
                <a:srgbClr val="107E2D"/>
              </a:solidFill>
            </a:endParaRPr>
          </a:p>
          <a:p>
            <a:pPr marL="0" indent="0">
              <a:buNone/>
            </a:pPr>
            <a:endParaRPr lang="en-US" dirty="0" smtClean="0">
              <a:solidFill>
                <a:srgbClr val="107E2D"/>
              </a:solidFill>
            </a:endParaRPr>
          </a:p>
          <a:p>
            <a:pPr marL="0" indent="0">
              <a:buNone/>
            </a:pPr>
            <a:endParaRPr lang="en-US" dirty="0" smtClean="0">
              <a:solidFill>
                <a:srgbClr val="107E2D"/>
              </a:solidFill>
            </a:endParaRPr>
          </a:p>
          <a:p>
            <a:pPr marL="0" indent="0">
              <a:buNone/>
            </a:pPr>
            <a:endParaRPr lang="en-US" dirty="0" smtClean="0">
              <a:solidFill>
                <a:srgbClr val="107E2D"/>
              </a:solidFill>
            </a:endParaRPr>
          </a:p>
          <a:p>
            <a:pPr marL="0" indent="0">
              <a:buNone/>
            </a:pPr>
            <a:r>
              <a:rPr lang="en-US" dirty="0">
                <a:solidFill>
                  <a:srgbClr val="107E2D"/>
                </a:solidFill>
              </a:rPr>
              <a:t/>
            </a:r>
            <a:br>
              <a:rPr lang="en-US" dirty="0">
                <a:solidFill>
                  <a:srgbClr val="107E2D"/>
                </a:solidFill>
              </a:rPr>
            </a:br>
            <a:r>
              <a:rPr lang="en-US" dirty="0">
                <a:solidFill>
                  <a:srgbClr val="107E2D"/>
                </a:solidFill>
                <a:hlinkClick r:id="rId11"/>
              </a:rPr>
              <a:t/>
            </a:r>
            <a:br>
              <a:rPr lang="en-US" dirty="0">
                <a:solidFill>
                  <a:srgbClr val="107E2D"/>
                </a:solidFill>
                <a:hlinkClick r:id="rId11"/>
              </a:rPr>
            </a:br>
            <a:endParaRPr lang="en-GB" dirty="0" smtClean="0">
              <a:solidFill>
                <a:srgbClr val="107E2D"/>
              </a:solidFill>
            </a:endParaRPr>
          </a:p>
          <a:p>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831779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Footer Placeholder 3"/>
          <p:cNvSpPr>
            <a:spLocks noGrp="1"/>
          </p:cNvSpPr>
          <p:nvPr>
            <p:ph idx="1"/>
          </p:nvPr>
        </p:nvSpPr>
        <p:spPr/>
        <p:txBody>
          <a:bodyPr/>
          <a:lstStyle/>
          <a:p>
            <a:pPr marL="0" indent="0">
              <a:buNone/>
            </a:pPr>
            <a:r>
              <a:rPr lang="en-GB" dirty="0" smtClean="0">
                <a:solidFill>
                  <a:srgbClr val="107E2D"/>
                </a:solidFill>
              </a:rPr>
              <a:t>Information about cases, research assignments, videos etc.: </a:t>
            </a:r>
            <a:r>
              <a:rPr lang="en-GB" dirty="0" smtClean="0">
                <a:solidFill>
                  <a:srgbClr val="107E2D"/>
                </a:solidFill>
                <a:hlinkClick r:id="rId2"/>
              </a:rPr>
              <a:t>m.oyevaar@sustainable-globalization.com</a:t>
            </a:r>
            <a:endParaRPr lang="en-GB" dirty="0" smtClean="0">
              <a:solidFill>
                <a:srgbClr val="107E2D"/>
              </a:solidFill>
            </a:endParaRPr>
          </a:p>
        </p:txBody>
      </p:sp>
      <p:sp>
        <p:nvSpPr>
          <p:cNvPr id="7" name="Titel 1"/>
          <p:cNvSpPr>
            <a:spLocks noGrp="1"/>
          </p:cNvSpPr>
          <p:nvPr>
            <p:ph type="title"/>
          </p:nvPr>
        </p:nvSpPr>
        <p:spPr>
          <a:xfrm>
            <a:off x="457200" y="274638"/>
            <a:ext cx="8229600" cy="1143000"/>
          </a:xfrm>
        </p:spPr>
        <p:txBody>
          <a:bodyPr>
            <a:normAutofit fontScale="90000"/>
          </a:bodyPr>
          <a:lstStyle/>
          <a:p>
            <a:r>
              <a:rPr lang="en-GB" dirty="0" smtClean="0">
                <a:solidFill>
                  <a:srgbClr val="015728"/>
                </a:solidFill>
              </a:rPr>
              <a:t>Information Educational Resources</a:t>
            </a:r>
            <a:endParaRPr lang="en-GB" dirty="0">
              <a:solidFill>
                <a:srgbClr val="015728"/>
              </a:solidFill>
            </a:endParaRPr>
          </a:p>
        </p:txBody>
      </p:sp>
    </p:spTree>
    <p:extLst>
      <p:ext uri="{BB962C8B-B14F-4D97-AF65-F5344CB8AC3E}">
        <p14:creationId xmlns:p14="http://schemas.microsoft.com/office/powerpoint/2010/main" val="2055949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Learning objectives</a:t>
            </a:r>
            <a:endParaRPr lang="en-GB" dirty="0">
              <a:solidFill>
                <a:srgbClr val="015728"/>
              </a:solidFill>
            </a:endParaRPr>
          </a:p>
        </p:txBody>
      </p:sp>
      <p:sp>
        <p:nvSpPr>
          <p:cNvPr id="3" name="Tijdelijke aanduiding voor inhoud 2"/>
          <p:cNvSpPr>
            <a:spLocks noGrp="1"/>
          </p:cNvSpPr>
          <p:nvPr>
            <p:ph idx="1"/>
          </p:nvPr>
        </p:nvSpPr>
        <p:spPr/>
        <p:txBody>
          <a:bodyPr>
            <a:normAutofit fontScale="70000" lnSpcReduction="20000"/>
          </a:bodyPr>
          <a:lstStyle/>
          <a:p>
            <a:pPr lvl="0"/>
            <a:r>
              <a:rPr lang="en-GB" dirty="0" smtClean="0">
                <a:solidFill>
                  <a:srgbClr val="107E2D"/>
                </a:solidFill>
              </a:rPr>
              <a:t>Know the principles of good governance that have directly been inﬂuenced by the ideas of the Enlightenment and liberalism;</a:t>
            </a:r>
          </a:p>
          <a:p>
            <a:pPr lvl="0"/>
            <a:r>
              <a:rPr lang="en-GB" dirty="0" smtClean="0">
                <a:solidFill>
                  <a:srgbClr val="107E2D"/>
                </a:solidFill>
              </a:rPr>
              <a:t>Understand the essential tasks that must be implemented by a government in order to survive at a basic level;</a:t>
            </a:r>
          </a:p>
          <a:p>
            <a:pPr lvl="0"/>
            <a:r>
              <a:rPr lang="en-GB" dirty="0" smtClean="0">
                <a:solidFill>
                  <a:srgbClr val="107E2D"/>
                </a:solidFill>
              </a:rPr>
              <a:t>Be familiar with the government duties aimed at stimulating citizen participation in society so that as many people as possible beneﬁt from increased welfare and well-being;</a:t>
            </a:r>
          </a:p>
          <a:p>
            <a:pPr lvl="0"/>
            <a:r>
              <a:rPr lang="en-GB" dirty="0" smtClean="0">
                <a:solidFill>
                  <a:srgbClr val="107E2D"/>
                </a:solidFill>
              </a:rPr>
              <a:t>Have gained insight into government’s redistribution of capital schemes to create opportunities for disadvantaged citizens as well as new business initiatives.</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Starting points for good governance </a:t>
            </a:r>
            <a:endParaRPr lang="en-GB" dirty="0">
              <a:solidFill>
                <a:srgbClr val="015728"/>
              </a:solidFill>
            </a:endParaRPr>
          </a:p>
        </p:txBody>
      </p:sp>
      <p:sp>
        <p:nvSpPr>
          <p:cNvPr id="3" name="Tijdelijke aanduiding voor inhoud 2"/>
          <p:cNvSpPr>
            <a:spLocks noGrp="1"/>
          </p:cNvSpPr>
          <p:nvPr>
            <p:ph idx="1"/>
          </p:nvPr>
        </p:nvSpPr>
        <p:spPr/>
        <p:txBody>
          <a:bodyPr>
            <a:normAutofit fontScale="70000" lnSpcReduction="20000"/>
          </a:bodyPr>
          <a:lstStyle/>
          <a:p>
            <a:pPr marL="0" indent="0">
              <a:buNone/>
            </a:pPr>
            <a:r>
              <a:rPr lang="en-GB" dirty="0">
                <a:solidFill>
                  <a:srgbClr val="107E2D"/>
                </a:solidFill>
              </a:rPr>
              <a:t>The Enlightenment: a cultural movement that began in the  seventeenth and eighteenth centuries which took rationality as its guiding principle</a:t>
            </a:r>
            <a:r>
              <a:rPr lang="en-GB" dirty="0" smtClean="0">
                <a:solidFill>
                  <a:srgbClr val="107E2D"/>
                </a:solidFill>
              </a:rPr>
              <a:t>.</a:t>
            </a:r>
          </a:p>
          <a:p>
            <a:pPr marL="0" indent="0">
              <a:buNone/>
            </a:pPr>
            <a:r>
              <a:rPr lang="en-GB" dirty="0" smtClean="0">
                <a:solidFill>
                  <a:srgbClr val="107E2D"/>
                </a:solidFill>
              </a:rPr>
              <a:t>The consequences:</a:t>
            </a:r>
            <a:endParaRPr lang="nl-NL" dirty="0">
              <a:solidFill>
                <a:srgbClr val="107E2D"/>
              </a:solidFill>
            </a:endParaRPr>
          </a:p>
          <a:p>
            <a:r>
              <a:rPr lang="en-GB" dirty="0" smtClean="0">
                <a:solidFill>
                  <a:srgbClr val="107E2D"/>
                </a:solidFill>
              </a:rPr>
              <a:t>People </a:t>
            </a:r>
            <a:r>
              <a:rPr lang="en-GB" dirty="0">
                <a:solidFill>
                  <a:srgbClr val="107E2D"/>
                </a:solidFill>
              </a:rPr>
              <a:t>in society began to increasingly adopt personal beliefs and to be less dependent on the opinions of  </a:t>
            </a:r>
            <a:r>
              <a:rPr lang="en-GB" dirty="0" smtClean="0">
                <a:solidFill>
                  <a:srgbClr val="107E2D"/>
                </a:solidFill>
              </a:rPr>
              <a:t>others</a:t>
            </a:r>
            <a:endParaRPr lang="nl-NL" dirty="0">
              <a:solidFill>
                <a:srgbClr val="107E2D"/>
              </a:solidFill>
            </a:endParaRPr>
          </a:p>
          <a:p>
            <a:r>
              <a:rPr lang="en-GB" dirty="0">
                <a:solidFill>
                  <a:srgbClr val="107E2D"/>
                </a:solidFill>
              </a:rPr>
              <a:t>P</a:t>
            </a:r>
            <a:r>
              <a:rPr lang="en-GB" dirty="0" smtClean="0">
                <a:solidFill>
                  <a:srgbClr val="107E2D"/>
                </a:solidFill>
              </a:rPr>
              <a:t>ower </a:t>
            </a:r>
            <a:r>
              <a:rPr lang="en-GB" dirty="0">
                <a:solidFill>
                  <a:srgbClr val="107E2D"/>
                </a:solidFill>
              </a:rPr>
              <a:t>and hierarchy were </a:t>
            </a:r>
            <a:r>
              <a:rPr lang="en-GB" dirty="0" smtClean="0">
                <a:solidFill>
                  <a:srgbClr val="107E2D"/>
                </a:solidFill>
              </a:rPr>
              <a:t>debunked</a:t>
            </a:r>
            <a:endParaRPr lang="nl-NL" dirty="0">
              <a:solidFill>
                <a:srgbClr val="107E2D"/>
              </a:solidFill>
            </a:endParaRPr>
          </a:p>
          <a:p>
            <a:r>
              <a:rPr lang="en-GB" dirty="0" smtClean="0">
                <a:solidFill>
                  <a:srgbClr val="107E2D"/>
                </a:solidFill>
              </a:rPr>
              <a:t>‘</a:t>
            </a:r>
            <a:r>
              <a:rPr lang="en-GB" dirty="0">
                <a:solidFill>
                  <a:srgbClr val="107E2D"/>
                </a:solidFill>
              </a:rPr>
              <a:t>Freedom of expression’ was a condition for an ‘enlightened’ </a:t>
            </a:r>
            <a:r>
              <a:rPr lang="en-GB" dirty="0" smtClean="0">
                <a:solidFill>
                  <a:srgbClr val="107E2D"/>
                </a:solidFill>
              </a:rPr>
              <a:t>society</a:t>
            </a:r>
            <a:endParaRPr lang="nl-NL" dirty="0">
              <a:solidFill>
                <a:srgbClr val="107E2D"/>
              </a:solidFill>
            </a:endParaRPr>
          </a:p>
          <a:p>
            <a:pPr>
              <a:buNone/>
            </a:pPr>
            <a:endParaRPr lang="en-GB" dirty="0" smtClean="0">
              <a:solidFill>
                <a:srgbClr val="107E2D"/>
              </a:solidFill>
            </a:endParaRPr>
          </a:p>
          <a:p>
            <a:pPr marL="0" indent="0">
              <a:buNone/>
            </a:pPr>
            <a:r>
              <a:rPr lang="en-GB" dirty="0" smtClean="0">
                <a:solidFill>
                  <a:srgbClr val="107E2D"/>
                </a:solidFill>
              </a:rPr>
              <a:t>Liberalism stems from the Enlightenment and it is a political–social trend that emphasizes individual freedom as long as the freedom of others is not impaired. Liberalism sets limits on ‘majority rule’ and is based on human rights.</a:t>
            </a:r>
          </a:p>
          <a:p>
            <a:pPr>
              <a:buNone/>
            </a:pP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Middle class and good governance </a:t>
            </a:r>
            <a:endParaRPr lang="nl-NL" dirty="0"/>
          </a:p>
        </p:txBody>
      </p:sp>
      <p:sp>
        <p:nvSpPr>
          <p:cNvPr id="3" name="Tijdelijke aanduiding voor inhoud 2"/>
          <p:cNvSpPr>
            <a:spLocks noGrp="1"/>
          </p:cNvSpPr>
          <p:nvPr>
            <p:ph idx="1"/>
          </p:nvPr>
        </p:nvSpPr>
        <p:spPr/>
        <p:txBody>
          <a:bodyPr>
            <a:normAutofit fontScale="77500" lnSpcReduction="20000"/>
          </a:bodyPr>
          <a:lstStyle/>
          <a:p>
            <a:r>
              <a:rPr lang="en-GB" dirty="0" smtClean="0">
                <a:solidFill>
                  <a:srgbClr val="107E2D"/>
                </a:solidFill>
              </a:rPr>
              <a:t>Aristotle (306 BC) claimed that a healthy state (political community) occurs when the middle class is involved in politics.</a:t>
            </a:r>
          </a:p>
          <a:p>
            <a:r>
              <a:rPr lang="en-GB" dirty="0" smtClean="0">
                <a:solidFill>
                  <a:srgbClr val="107E2D"/>
                </a:solidFill>
              </a:rPr>
              <a:t>The ideas that Locke and other Enlightenment philosophers presented were considered controversial and their writings were a threat to the ruling elite.</a:t>
            </a:r>
          </a:p>
          <a:p>
            <a:r>
              <a:rPr lang="en-GB" dirty="0" smtClean="0">
                <a:solidFill>
                  <a:srgbClr val="107E2D"/>
                </a:solidFill>
              </a:rPr>
              <a:t>In the 17</a:t>
            </a:r>
            <a:r>
              <a:rPr lang="en-GB" baseline="30000" dirty="0" smtClean="0">
                <a:solidFill>
                  <a:srgbClr val="107E2D"/>
                </a:solidFill>
              </a:rPr>
              <a:t>th</a:t>
            </a:r>
            <a:r>
              <a:rPr lang="en-GB" dirty="0" smtClean="0">
                <a:solidFill>
                  <a:srgbClr val="107E2D"/>
                </a:solidFill>
              </a:rPr>
              <a:t> century, the ruling elite in several European states were forced to make concessions and this was likely to happen more easily in countries with a relatively large middle class.</a:t>
            </a:r>
          </a:p>
          <a:p>
            <a:r>
              <a:rPr lang="en-GB" dirty="0" smtClean="0">
                <a:solidFill>
                  <a:srgbClr val="107E2D"/>
                </a:solidFill>
              </a:rPr>
              <a:t>Locke stated that the legitimacy of a government is only acceptable when there is a social contract with the people.</a:t>
            </a:r>
          </a:p>
          <a:p>
            <a:endParaRPr lang="en-GB" dirty="0" smtClean="0">
              <a:solidFill>
                <a:srgbClr val="107E2D"/>
              </a:solidFill>
            </a:endParaRPr>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Instruments for good governance</a:t>
            </a:r>
            <a:endParaRPr lang="nl-NL" dirty="0"/>
          </a:p>
        </p:txBody>
      </p:sp>
      <p:sp>
        <p:nvSpPr>
          <p:cNvPr id="3" name="Tijdelijke aanduiding voor inhoud 2"/>
          <p:cNvSpPr>
            <a:spLocks noGrp="1"/>
          </p:cNvSpPr>
          <p:nvPr>
            <p:ph idx="1"/>
          </p:nvPr>
        </p:nvSpPr>
        <p:spPr/>
        <p:txBody>
          <a:bodyPr>
            <a:normAutofit fontScale="70000" lnSpcReduction="20000"/>
          </a:bodyPr>
          <a:lstStyle/>
          <a:p>
            <a:r>
              <a:rPr lang="en-GB" dirty="0" err="1" smtClean="0">
                <a:solidFill>
                  <a:srgbClr val="107E2D"/>
                </a:solidFill>
              </a:rPr>
              <a:t>Trias</a:t>
            </a:r>
            <a:r>
              <a:rPr lang="en-GB" dirty="0" smtClean="0">
                <a:solidFill>
                  <a:srgbClr val="107E2D"/>
                </a:solidFill>
              </a:rPr>
              <a:t> </a:t>
            </a:r>
            <a:r>
              <a:rPr lang="en-GB" dirty="0" err="1" smtClean="0">
                <a:solidFill>
                  <a:srgbClr val="107E2D"/>
                </a:solidFill>
              </a:rPr>
              <a:t>politica</a:t>
            </a:r>
            <a:r>
              <a:rPr lang="en-GB" dirty="0" smtClean="0">
                <a:solidFill>
                  <a:srgbClr val="107E2D"/>
                </a:solidFill>
              </a:rPr>
              <a:t> (Montesquieu): separation of power. </a:t>
            </a:r>
          </a:p>
          <a:p>
            <a:r>
              <a:rPr lang="en-GB" dirty="0" smtClean="0">
                <a:solidFill>
                  <a:srgbClr val="107E2D"/>
                </a:solidFill>
              </a:rPr>
              <a:t>A method of organizing authorities to prevent abuse of power and obtain quality-based governance.</a:t>
            </a:r>
          </a:p>
          <a:p>
            <a:r>
              <a:rPr lang="en-GB" dirty="0" smtClean="0">
                <a:solidFill>
                  <a:srgbClr val="107E2D"/>
                </a:solidFill>
              </a:rPr>
              <a:t>The concept implies three different tasks (role division) for government, executed by three independent bodies, namely:</a:t>
            </a:r>
          </a:p>
          <a:p>
            <a:pPr marL="914400" lvl="1" indent="-514350">
              <a:buFont typeface="+mj-lt"/>
              <a:buAutoNum type="arabicPeriod"/>
            </a:pPr>
            <a:r>
              <a:rPr lang="en-GB" dirty="0" smtClean="0">
                <a:solidFill>
                  <a:srgbClr val="107E2D"/>
                </a:solidFill>
              </a:rPr>
              <a:t>Legislative power: institutions which enact laws (parliament);</a:t>
            </a:r>
          </a:p>
          <a:p>
            <a:pPr marL="914400" lvl="1" indent="-514350">
              <a:buFont typeface="+mj-lt"/>
              <a:buAutoNum type="arabicPeriod"/>
            </a:pPr>
            <a:r>
              <a:rPr lang="en-GB" dirty="0" smtClean="0">
                <a:solidFill>
                  <a:srgbClr val="107E2D"/>
                </a:solidFill>
              </a:rPr>
              <a:t>Executive power: enforcement and maintenance of the legislation (government);</a:t>
            </a:r>
          </a:p>
          <a:p>
            <a:pPr marL="914400" lvl="1" indent="-514350">
              <a:buFont typeface="+mj-lt"/>
              <a:buAutoNum type="arabicPeriod"/>
            </a:pPr>
            <a:r>
              <a:rPr lang="en-GB" dirty="0" smtClean="0">
                <a:solidFill>
                  <a:srgbClr val="107E2D"/>
                </a:solidFill>
              </a:rPr>
              <a:t>Judicial power: jurisdiction (court).</a:t>
            </a:r>
          </a:p>
          <a:p>
            <a:pPr marL="514350" indent="-514350">
              <a:buNone/>
            </a:pPr>
            <a:endParaRPr lang="en-GB" dirty="0" smtClean="0">
              <a:solidFill>
                <a:srgbClr val="107E2D"/>
              </a:solidFill>
            </a:endParaRPr>
          </a:p>
          <a:p>
            <a:pPr marL="514350" indent="-514350"/>
            <a:r>
              <a:rPr lang="en-GB" dirty="0" smtClean="0">
                <a:solidFill>
                  <a:srgbClr val="107E2D"/>
                </a:solidFill>
              </a:rPr>
              <a:t>The role division provides countervailing power. A counterforce exists for each power. Every party has its own responsibility. The interaction by three autonomous bodies makes sure that they will correct each other faster when a standard is not met.	</a:t>
            </a:r>
          </a:p>
          <a:p>
            <a:pPr marL="514350" indent="-514350"/>
            <a:endParaRPr lang="en-GB" dirty="0" smtClean="0"/>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Aspects of good governance</a:t>
            </a:r>
            <a:endParaRPr lang="nl-NL" dirty="0"/>
          </a:p>
        </p:txBody>
      </p:sp>
      <p:sp>
        <p:nvSpPr>
          <p:cNvPr id="3" name="Tijdelijke aanduiding voor inhoud 2"/>
          <p:cNvSpPr>
            <a:spLocks noGrp="1"/>
          </p:cNvSpPr>
          <p:nvPr>
            <p:ph idx="1"/>
          </p:nvPr>
        </p:nvSpPr>
        <p:spPr/>
        <p:txBody>
          <a:bodyPr>
            <a:normAutofit fontScale="55000" lnSpcReduction="20000"/>
          </a:bodyPr>
          <a:lstStyle/>
          <a:p>
            <a:r>
              <a:rPr lang="en-US" dirty="0" smtClean="0">
                <a:solidFill>
                  <a:srgbClr val="107E2D"/>
                </a:solidFill>
              </a:rPr>
              <a:t>Kofi Annan, Secretary-General of United Nations (1997–2006).</a:t>
            </a:r>
          </a:p>
          <a:p>
            <a:r>
              <a:rPr lang="en-US" dirty="0" smtClean="0">
                <a:solidFill>
                  <a:srgbClr val="107E2D"/>
                </a:solidFill>
              </a:rPr>
              <a:t>Good governance involves promoting:</a:t>
            </a:r>
          </a:p>
          <a:p>
            <a:pPr lvl="1">
              <a:buFont typeface="Franklin Gothic Demi" pitchFamily="34" charset="0"/>
              <a:buChar char="―"/>
            </a:pPr>
            <a:r>
              <a:rPr lang="en-US" dirty="0" smtClean="0">
                <a:solidFill>
                  <a:srgbClr val="107E2D"/>
                </a:solidFill>
              </a:rPr>
              <a:t>the rule of law;</a:t>
            </a:r>
          </a:p>
          <a:p>
            <a:pPr lvl="1">
              <a:buFont typeface="Franklin Gothic Demi" pitchFamily="34" charset="0"/>
              <a:buChar char="―"/>
            </a:pPr>
            <a:r>
              <a:rPr lang="en-US" dirty="0" smtClean="0">
                <a:solidFill>
                  <a:srgbClr val="107E2D"/>
                </a:solidFill>
              </a:rPr>
              <a:t>tolerance of minority and opposition groups;</a:t>
            </a:r>
          </a:p>
          <a:p>
            <a:pPr lvl="1">
              <a:buFont typeface="Franklin Gothic Demi" pitchFamily="34" charset="0"/>
              <a:buChar char="―"/>
            </a:pPr>
            <a:r>
              <a:rPr lang="en-US" dirty="0" smtClean="0">
                <a:solidFill>
                  <a:srgbClr val="107E2D"/>
                </a:solidFill>
              </a:rPr>
              <a:t>transparent political processes;</a:t>
            </a:r>
          </a:p>
          <a:p>
            <a:pPr lvl="1">
              <a:buFont typeface="Franklin Gothic Demi" pitchFamily="34" charset="0"/>
              <a:buChar char="―"/>
            </a:pPr>
            <a:r>
              <a:rPr lang="en-US" dirty="0" smtClean="0">
                <a:solidFill>
                  <a:srgbClr val="107E2D"/>
                </a:solidFill>
              </a:rPr>
              <a:t>an independent judiciary;</a:t>
            </a:r>
          </a:p>
          <a:p>
            <a:pPr lvl="1">
              <a:buFont typeface="Franklin Gothic Demi" pitchFamily="34" charset="0"/>
              <a:buChar char="―"/>
            </a:pPr>
            <a:r>
              <a:rPr lang="en-US" dirty="0" smtClean="0">
                <a:solidFill>
                  <a:srgbClr val="107E2D"/>
                </a:solidFill>
              </a:rPr>
              <a:t>an impartial police force;</a:t>
            </a:r>
          </a:p>
          <a:p>
            <a:pPr lvl="1">
              <a:buFont typeface="Franklin Gothic Demi" pitchFamily="34" charset="0"/>
              <a:buChar char="―"/>
            </a:pPr>
            <a:r>
              <a:rPr lang="en-US" dirty="0" smtClean="0">
                <a:solidFill>
                  <a:srgbClr val="107E2D"/>
                </a:solidFill>
              </a:rPr>
              <a:t>a military that is strictly subject to civilian control;</a:t>
            </a:r>
          </a:p>
          <a:p>
            <a:pPr lvl="1">
              <a:buFont typeface="Franklin Gothic Demi" pitchFamily="34" charset="0"/>
              <a:buChar char="―"/>
            </a:pPr>
            <a:r>
              <a:rPr lang="en-US" dirty="0" smtClean="0">
                <a:solidFill>
                  <a:srgbClr val="107E2D"/>
                </a:solidFill>
              </a:rPr>
              <a:t>a free press;</a:t>
            </a:r>
          </a:p>
          <a:p>
            <a:pPr lvl="1">
              <a:buFont typeface="Franklin Gothic Demi" pitchFamily="34" charset="0"/>
              <a:buChar char="―"/>
            </a:pPr>
            <a:r>
              <a:rPr lang="en-US" dirty="0" smtClean="0">
                <a:solidFill>
                  <a:srgbClr val="107E2D"/>
                </a:solidFill>
              </a:rPr>
              <a:t>vibrant civil society institutions;</a:t>
            </a:r>
          </a:p>
          <a:p>
            <a:pPr lvl="1">
              <a:buFont typeface="Franklin Gothic Demi" pitchFamily="34" charset="0"/>
              <a:buChar char="―"/>
            </a:pPr>
            <a:r>
              <a:rPr lang="en-US" dirty="0" smtClean="0">
                <a:solidFill>
                  <a:srgbClr val="107E2D"/>
                </a:solidFill>
              </a:rPr>
              <a:t>meaningful elections. </a:t>
            </a:r>
          </a:p>
          <a:p>
            <a:pPr lvl="1">
              <a:buNone/>
            </a:pPr>
            <a:r>
              <a:rPr lang="en-US" dirty="0" smtClean="0">
                <a:solidFill>
                  <a:srgbClr val="107E2D"/>
                </a:solidFill>
              </a:rPr>
              <a:t>Above all, good governance means respect for human rights.</a:t>
            </a:r>
          </a:p>
          <a:p>
            <a:pPr>
              <a:buNone/>
            </a:pPr>
            <a:endParaRPr lang="en-GB" dirty="0" smtClean="0">
              <a:solidFill>
                <a:srgbClr val="107E2D"/>
              </a:solidFill>
            </a:endParaRPr>
          </a:p>
          <a:p>
            <a:r>
              <a:rPr lang="en-GB" dirty="0" smtClean="0">
                <a:solidFill>
                  <a:srgbClr val="107E2D"/>
                </a:solidFill>
              </a:rPr>
              <a:t>Some aspects of good governance will be discussed in the following sheets:</a:t>
            </a:r>
          </a:p>
          <a:p>
            <a:pPr marL="914400" lvl="1" indent="-514350">
              <a:buFont typeface="+mj-lt"/>
              <a:buAutoNum type="arabicPeriod"/>
            </a:pPr>
            <a:r>
              <a:rPr lang="en-GB" dirty="0" smtClean="0">
                <a:solidFill>
                  <a:srgbClr val="107E2D"/>
                </a:solidFill>
              </a:rPr>
              <a:t>Meaningful elections (countervailing power)</a:t>
            </a:r>
          </a:p>
          <a:p>
            <a:pPr marL="914400" lvl="1" indent="-514350">
              <a:buFont typeface="+mj-lt"/>
              <a:buAutoNum type="arabicPeriod"/>
            </a:pPr>
            <a:r>
              <a:rPr lang="en-GB" dirty="0" smtClean="0">
                <a:solidFill>
                  <a:srgbClr val="107E2D"/>
                </a:solidFill>
              </a:rPr>
              <a:t>Freedom of expression </a:t>
            </a:r>
            <a:r>
              <a:rPr lang="en-US" dirty="0" smtClean="0">
                <a:solidFill>
                  <a:srgbClr val="107E2D"/>
                </a:solidFill>
              </a:rPr>
              <a:t>and vibrant civil society institutions </a:t>
            </a:r>
            <a:r>
              <a:rPr lang="en-GB" dirty="0" smtClean="0">
                <a:solidFill>
                  <a:srgbClr val="107E2D"/>
                </a:solidFill>
              </a:rPr>
              <a:t>(countervailing power)</a:t>
            </a:r>
          </a:p>
          <a:p>
            <a:pPr marL="914400" lvl="1" indent="-514350">
              <a:buFont typeface="+mj-lt"/>
              <a:buAutoNum type="arabicPeriod"/>
            </a:pPr>
            <a:r>
              <a:rPr lang="en-GB" dirty="0" smtClean="0">
                <a:solidFill>
                  <a:srgbClr val="107E2D"/>
                </a:solidFill>
              </a:rPr>
              <a:t>Human rights (protecting individuals and minorities)</a:t>
            </a:r>
            <a:endParaRPr lang="nl-NL" dirty="0" smtClean="0">
              <a:solidFill>
                <a:srgbClr val="107E2D"/>
              </a:solidFill>
            </a:endParaRPr>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1 Meaningful elections</a:t>
            </a:r>
            <a:endParaRPr lang="nl-NL" dirty="0"/>
          </a:p>
        </p:txBody>
      </p:sp>
      <p:sp>
        <p:nvSpPr>
          <p:cNvPr id="3" name="Tijdelijke aanduiding voor inhoud 2"/>
          <p:cNvSpPr>
            <a:spLocks noGrp="1"/>
          </p:cNvSpPr>
          <p:nvPr>
            <p:ph idx="1"/>
          </p:nvPr>
        </p:nvSpPr>
        <p:spPr/>
        <p:txBody>
          <a:bodyPr>
            <a:normAutofit fontScale="77500" lnSpcReduction="20000"/>
          </a:bodyPr>
          <a:lstStyle/>
          <a:p>
            <a:r>
              <a:rPr lang="en-GB" dirty="0" smtClean="0">
                <a:solidFill>
                  <a:srgbClr val="107E2D"/>
                </a:solidFill>
              </a:rPr>
              <a:t>Democracy is good for the poor, because democratic governments have more ‘public goods’ on offer than their non-democratic counterparts (countervailing power).</a:t>
            </a:r>
          </a:p>
          <a:p>
            <a:r>
              <a:rPr lang="en-GB" dirty="0" smtClean="0">
                <a:solidFill>
                  <a:srgbClr val="107E2D"/>
                </a:solidFill>
              </a:rPr>
              <a:t>Critical questions are:</a:t>
            </a:r>
          </a:p>
          <a:p>
            <a:pPr lvl="1">
              <a:buFont typeface="Franklin Gothic Demi" pitchFamily="34" charset="0"/>
              <a:buChar char="―"/>
            </a:pPr>
            <a:r>
              <a:rPr lang="en-GB" dirty="0" smtClean="0">
                <a:solidFill>
                  <a:srgbClr val="107E2D"/>
                </a:solidFill>
              </a:rPr>
              <a:t>Does ‘electoral representative democracy’ give voice to long-term development objectives? </a:t>
            </a:r>
          </a:p>
          <a:p>
            <a:pPr lvl="1">
              <a:buFont typeface="Franklin Gothic Demi" pitchFamily="34" charset="0"/>
              <a:buChar char="―"/>
            </a:pPr>
            <a:r>
              <a:rPr lang="en-GB" dirty="0" smtClean="0">
                <a:solidFill>
                  <a:srgbClr val="107E2D"/>
                </a:solidFill>
              </a:rPr>
              <a:t>Are elections of the ‘electoral representative democracy’ measuring primarily what people think if they do not think? (instinctive feeling)</a:t>
            </a:r>
          </a:p>
          <a:p>
            <a:pPr lvl="1">
              <a:buFont typeface="Franklin Gothic Demi" pitchFamily="34" charset="0"/>
              <a:buChar char="―"/>
            </a:pPr>
            <a:r>
              <a:rPr lang="en-GB" dirty="0" smtClean="0">
                <a:solidFill>
                  <a:srgbClr val="107E2D"/>
                </a:solidFill>
              </a:rPr>
              <a:t>Has ‘electoral representative democracy’ the ability to give space to ‘deliberative democracy’ in which gathering of information, discussion and constructive arguments form the basis of the decision making?</a:t>
            </a:r>
          </a:p>
          <a:p>
            <a:endParaRPr lang="en-GB" dirty="0" smtClean="0">
              <a:solidFill>
                <a:srgbClr val="107E2D"/>
              </a:solidFill>
            </a:endParaRPr>
          </a:p>
          <a:p>
            <a:endParaRPr lang="en-GB" dirty="0" smtClean="0">
              <a:solidFill>
                <a:srgbClr val="107E2D"/>
              </a:solidFill>
            </a:endParaRP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2 </a:t>
            </a:r>
            <a:r>
              <a:rPr lang="en-GB" dirty="0">
                <a:solidFill>
                  <a:srgbClr val="015728"/>
                </a:solidFill>
              </a:rPr>
              <a:t>Free press </a:t>
            </a:r>
            <a:r>
              <a:rPr lang="en-US" dirty="0">
                <a:solidFill>
                  <a:srgbClr val="015728"/>
                </a:solidFill>
              </a:rPr>
              <a:t>and vibrant civil society institutions</a:t>
            </a:r>
            <a:endParaRPr lang="en-GB" dirty="0">
              <a:solidFill>
                <a:srgbClr val="015728"/>
              </a:solidFill>
            </a:endParaRPr>
          </a:p>
        </p:txBody>
      </p:sp>
      <p:sp>
        <p:nvSpPr>
          <p:cNvPr id="3" name="Tijdelijke aanduiding voor inhoud 2"/>
          <p:cNvSpPr>
            <a:spLocks noGrp="1"/>
          </p:cNvSpPr>
          <p:nvPr>
            <p:ph idx="1"/>
          </p:nvPr>
        </p:nvSpPr>
        <p:spPr/>
        <p:txBody>
          <a:bodyPr>
            <a:normAutofit/>
          </a:bodyPr>
          <a:lstStyle/>
          <a:p>
            <a:r>
              <a:rPr lang="en-US" dirty="0" smtClean="0">
                <a:solidFill>
                  <a:srgbClr val="107E2D"/>
                </a:solidFill>
              </a:rPr>
              <a:t>Participations of all citizens </a:t>
            </a:r>
          </a:p>
          <a:p>
            <a:pPr lvl="1"/>
            <a:r>
              <a:rPr lang="en-US" dirty="0" smtClean="0">
                <a:solidFill>
                  <a:srgbClr val="107E2D"/>
                </a:solidFill>
              </a:rPr>
              <a:t>have </a:t>
            </a:r>
            <a:r>
              <a:rPr lang="en-US" dirty="0">
                <a:solidFill>
                  <a:srgbClr val="107E2D"/>
                </a:solidFill>
              </a:rPr>
              <a:t>a </a:t>
            </a:r>
            <a:r>
              <a:rPr lang="en-US" dirty="0" smtClean="0">
                <a:solidFill>
                  <a:srgbClr val="107E2D"/>
                </a:solidFill>
              </a:rPr>
              <a:t>voice through </a:t>
            </a:r>
            <a:r>
              <a:rPr lang="en-US" dirty="0">
                <a:solidFill>
                  <a:srgbClr val="107E2D"/>
                </a:solidFill>
              </a:rPr>
              <a:t>legitimate intermediate institutions that represent their </a:t>
            </a:r>
            <a:r>
              <a:rPr lang="en-US" dirty="0" smtClean="0">
                <a:solidFill>
                  <a:srgbClr val="107E2D"/>
                </a:solidFill>
              </a:rPr>
              <a:t>interests</a:t>
            </a:r>
          </a:p>
          <a:p>
            <a:pPr lvl="1"/>
            <a:r>
              <a:rPr lang="en-US" dirty="0" smtClean="0">
                <a:solidFill>
                  <a:srgbClr val="107E2D"/>
                </a:solidFill>
              </a:rPr>
              <a:t>is </a:t>
            </a:r>
            <a:r>
              <a:rPr lang="en-US" dirty="0">
                <a:solidFill>
                  <a:srgbClr val="107E2D"/>
                </a:solidFill>
              </a:rPr>
              <a:t>built on freedom of association and </a:t>
            </a:r>
            <a:r>
              <a:rPr lang="en-US" dirty="0" smtClean="0">
                <a:solidFill>
                  <a:srgbClr val="107E2D"/>
                </a:solidFill>
              </a:rPr>
              <a:t>speech</a:t>
            </a:r>
            <a:endParaRPr lang="en-US" dirty="0">
              <a:solidFill>
                <a:srgbClr val="107E2D"/>
              </a:solidFill>
            </a:endParaRPr>
          </a:p>
          <a:p>
            <a:r>
              <a:rPr lang="en-US" dirty="0">
                <a:solidFill>
                  <a:srgbClr val="107E2D"/>
                </a:solidFill>
              </a:rPr>
              <a:t>Transparency is built on </a:t>
            </a:r>
            <a:endParaRPr lang="en-US" dirty="0" smtClean="0">
              <a:solidFill>
                <a:srgbClr val="107E2D"/>
              </a:solidFill>
            </a:endParaRPr>
          </a:p>
          <a:p>
            <a:pPr lvl="1"/>
            <a:r>
              <a:rPr lang="en-US" dirty="0" smtClean="0">
                <a:solidFill>
                  <a:srgbClr val="107E2D"/>
                </a:solidFill>
              </a:rPr>
              <a:t>the </a:t>
            </a:r>
            <a:r>
              <a:rPr lang="en-US" dirty="0">
                <a:solidFill>
                  <a:srgbClr val="107E2D"/>
                </a:solidFill>
              </a:rPr>
              <a:t>free </a:t>
            </a:r>
            <a:r>
              <a:rPr lang="en-US" dirty="0" smtClean="0">
                <a:solidFill>
                  <a:srgbClr val="107E2D"/>
                </a:solidFill>
              </a:rPr>
              <a:t>flow </a:t>
            </a:r>
            <a:r>
              <a:rPr lang="en-US" dirty="0">
                <a:solidFill>
                  <a:srgbClr val="107E2D"/>
                </a:solidFill>
              </a:rPr>
              <a:t>of </a:t>
            </a:r>
            <a:r>
              <a:rPr lang="en-US" dirty="0" smtClean="0">
                <a:solidFill>
                  <a:srgbClr val="107E2D"/>
                </a:solidFill>
              </a:rPr>
              <a:t>information </a:t>
            </a:r>
          </a:p>
          <a:p>
            <a:pPr lvl="1"/>
            <a:r>
              <a:rPr lang="en-US" dirty="0" smtClean="0">
                <a:solidFill>
                  <a:srgbClr val="107E2D"/>
                </a:solidFill>
              </a:rPr>
              <a:t>directly </a:t>
            </a:r>
            <a:r>
              <a:rPr lang="en-US" dirty="0">
                <a:solidFill>
                  <a:srgbClr val="107E2D"/>
                </a:solidFill>
              </a:rPr>
              <a:t>accessible to those concerned with </a:t>
            </a:r>
            <a:r>
              <a:rPr lang="en-US" dirty="0" smtClean="0">
                <a:solidFill>
                  <a:srgbClr val="107E2D"/>
                </a:solidFill>
              </a:rPr>
              <a:t>them</a:t>
            </a:r>
            <a:endParaRPr lang="nl-NL"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42075164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2041</TotalTime>
  <Words>1988</Words>
  <Application>Microsoft Office PowerPoint</Application>
  <PresentationFormat>On-screen Show (4:3)</PresentationFormat>
  <Paragraphs>201</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CHAPTER 3</vt:lpstr>
      <vt:lpstr>Learning objectives</vt:lpstr>
      <vt:lpstr>Starting points for good governance </vt:lpstr>
      <vt:lpstr>Middle class and good governance </vt:lpstr>
      <vt:lpstr>Instruments for good governance</vt:lpstr>
      <vt:lpstr>Aspects of good governance</vt:lpstr>
      <vt:lpstr>1 Meaningful elections</vt:lpstr>
      <vt:lpstr>2 Free press and vibrant civil society institutions</vt:lpstr>
      <vt:lpstr>3 Human rights</vt:lpstr>
      <vt:lpstr>Good governance of a state</vt:lpstr>
      <vt:lpstr>Areas of government involvement</vt:lpstr>
      <vt:lpstr>Minimal state functions</vt:lpstr>
      <vt:lpstr>Minimal State Functions: Safety, Trust and Justice</vt:lpstr>
      <vt:lpstr>Minimal State Functions: Macro-economic management</vt:lpstr>
      <vt:lpstr>Minimal State Functions: Basics of well-being</vt:lpstr>
      <vt:lpstr>Intermediate functions</vt:lpstr>
      <vt:lpstr>Activist functions</vt:lpstr>
      <vt:lpstr>Videos for students/lectures (informative)</vt:lpstr>
      <vt:lpstr>Videos for students/lectures (politically engaged)</vt:lpstr>
      <vt:lpstr>Educational images</vt:lpstr>
      <vt:lpstr>Information Educational Resources</vt:lpstr>
    </vt:vector>
  </TitlesOfParts>
  <Company>Macmillan Publishing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Rutter, Holly</dc:creator>
  <cp:lastModifiedBy>Ball, Edward</cp:lastModifiedBy>
  <cp:revision>157</cp:revision>
  <dcterms:created xsi:type="dcterms:W3CDTF">2016-01-28T10:17:53Z</dcterms:created>
  <dcterms:modified xsi:type="dcterms:W3CDTF">2016-08-04T08:45:51Z</dcterms:modified>
</cp:coreProperties>
</file>