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49" r:id="rId2"/>
    <p:sldId id="258" r:id="rId3"/>
    <p:sldId id="261" r:id="rId4"/>
    <p:sldId id="279" r:id="rId5"/>
    <p:sldId id="330" r:id="rId6"/>
    <p:sldId id="331" r:id="rId7"/>
    <p:sldId id="303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28" r:id="rId17"/>
    <p:sldId id="26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277" r:id="rId27"/>
    <p:sldId id="316" r:id="rId28"/>
    <p:sldId id="280" r:id="rId29"/>
    <p:sldId id="281" r:id="rId30"/>
    <p:sldId id="34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" initials="M" lastIdx="1" clrIdx="0">
    <p:extLst>
      <p:ext uri="{19B8F6BF-5375-455C-9EA6-DF929625EA0E}">
        <p15:presenceInfo xmlns:p15="http://schemas.microsoft.com/office/powerpoint/2012/main" xmlns="" userId="Mart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728"/>
    <a:srgbClr val="107E2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39" autoAdjust="0"/>
  </p:normalViewPr>
  <p:slideViewPr>
    <p:cSldViewPr>
      <p:cViewPr varScale="1">
        <p:scale>
          <a:sx n="72" d="100"/>
          <a:sy n="72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5230A-96A6-4DC4-BB22-E2B01397B834}" type="datetimeFigureOut">
              <a:rPr lang="en-GB" smtClean="0"/>
              <a:pPr/>
              <a:t>04/08/2016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AACF-7448-44C7-8DDE-ED83E857363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</a:p>
        </p:txBody>
      </p:sp>
    </p:spTree>
    <p:extLst>
      <p:ext uri="{BB962C8B-B14F-4D97-AF65-F5344CB8AC3E}">
        <p14:creationId xmlns:p14="http://schemas.microsoft.com/office/powerpoint/2010/main" val="24301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01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3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73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7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5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6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8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2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3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32" y="6525344"/>
            <a:ext cx="7884368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46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pajholden" TargetMode="External"/><Relationship Id="rId2" Type="http://schemas.openxmlformats.org/officeDocument/2006/relationships/hyperlink" Target="https://www.youtube.com/user/bitRAK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user/reperikpaulsen" TargetMode="External"/><Relationship Id="rId5" Type="http://schemas.openxmlformats.org/officeDocument/2006/relationships/hyperlink" Target="https://www.youtube.com/user/MrUniversity" TargetMode="External"/><Relationship Id="rId4" Type="http://schemas.openxmlformats.org/officeDocument/2006/relationships/hyperlink" Target="https://www.youtube.com/user/MercatusCente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01" y="0"/>
            <a:ext cx="5267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2 Respect for authority (2)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sz="3800" dirty="0" smtClean="0">
                <a:solidFill>
                  <a:srgbClr val="107E2D"/>
                </a:solidFill>
              </a:rPr>
              <a:t>The Milgram Experiment: Milgram wanted to determine if people would discard accepted standards and values if told to do so by the authorities.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 smtClean="0">
              <a:solidFill>
                <a:srgbClr val="107E2D"/>
              </a:solidFill>
            </a:endParaRPr>
          </a:p>
          <a:p>
            <a:pPr>
              <a:buNone/>
            </a:pPr>
            <a:r>
              <a:rPr lang="en-GB" sz="3500" dirty="0">
                <a:solidFill>
                  <a:srgbClr val="107E2D"/>
                </a:solidFill>
              </a:rPr>
              <a:t>Suggestion for a video on YouTube, see search quote between []: </a:t>
            </a:r>
            <a:r>
              <a:rPr lang="en-GB" sz="3500" dirty="0" smtClean="0">
                <a:solidFill>
                  <a:srgbClr val="107E2D"/>
                </a:solidFill>
              </a:rPr>
              <a:t>[Milgram Experiment (</a:t>
            </a:r>
            <a:r>
              <a:rPr lang="en-GB" sz="3500" dirty="0" err="1" smtClean="0">
                <a:solidFill>
                  <a:srgbClr val="107E2D"/>
                </a:solidFill>
              </a:rPr>
              <a:t>Derren</a:t>
            </a:r>
            <a:r>
              <a:rPr lang="en-GB" sz="3500" dirty="0" smtClean="0">
                <a:solidFill>
                  <a:srgbClr val="107E2D"/>
                </a:solidFill>
              </a:rPr>
              <a:t> Brown)] (</a:t>
            </a:r>
            <a:r>
              <a:rPr lang="en-GB" sz="3500" dirty="0" err="1" smtClean="0">
                <a:solidFill>
                  <a:srgbClr val="107E2D"/>
                </a:solidFill>
              </a:rPr>
              <a:t>philosophyblackbelt</a:t>
            </a:r>
            <a:r>
              <a:rPr lang="en-GB" sz="3500" dirty="0" smtClean="0">
                <a:solidFill>
                  <a:srgbClr val="107E2D"/>
                </a:solidFill>
              </a:rPr>
              <a:t> / 10:48 minutes)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348880"/>
            <a:ext cx="4710705" cy="32711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3 Empathy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Empathy: being aware and sensitive to the feelings of others without having to communicate in an explicit manner.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of society related to ‘empathy’ are: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Social security and public health service;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Industrialised countries with a feminine culture have less tension (e.g. Sweden).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Experiment about great tits, a common bird species. The birds could be divided into two groups: aggressive and sociable: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degree of aggressiveness was determined by genetic structure;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Natural selection has not caused the more sociable birds to die out.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more aggressive and dominant birds did better in difficult situations such as harsh winters.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Favourable conditions allowed the sociable and cautious birds to thrive by being less hectic, with normal conditions increasing survival chances.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percentage of sociable and aggressive birds is stable and fluctuates annually, depending on the situation.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4 Feelings of fairness (justice)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Feelings of fairness (justice): judicial sentiment and the anger that ensues due to unfair (unequal) treatment.</a:t>
            </a:r>
          </a:p>
          <a:p>
            <a:pPr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of society related to ‘feelings of fairness’ are:  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Law in which everyone is treated equally, regardless of origin, race and religion;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Universal suffrage means that every citizen has the right to vote. </a:t>
            </a:r>
          </a:p>
          <a:p>
            <a:pPr lvl="1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/>
            <a:r>
              <a:rPr lang="en-GB" dirty="0" smtClean="0">
                <a:solidFill>
                  <a:srgbClr val="107E2D"/>
                </a:solidFill>
              </a:rPr>
              <a:t>    Experiment  Monkeys Reject Unequal Pay:</a:t>
            </a:r>
          </a:p>
          <a:p>
            <a:pPr marL="400050" lvl="1" indent="0"/>
            <a:r>
              <a:rPr lang="en-GB" dirty="0" smtClean="0">
                <a:solidFill>
                  <a:srgbClr val="107E2D"/>
                </a:solidFill>
              </a:rPr>
              <a:t>    The experiment observed monkeys’ behaviour when they were     unequally treated. 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sz="30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2100" dirty="0">
                <a:solidFill>
                  <a:srgbClr val="107E2D"/>
                </a:solidFill>
              </a:rPr>
              <a:t>Suggestion for a video on YouTube, see search quote between </a:t>
            </a:r>
            <a:r>
              <a:rPr lang="en-GB" sz="2100" dirty="0" smtClean="0">
                <a:solidFill>
                  <a:srgbClr val="107E2D"/>
                </a:solidFill>
              </a:rPr>
              <a:t>[]: [Capuchin monkeys reject unequal pay Vish </a:t>
            </a:r>
            <a:r>
              <a:rPr lang="en-GB" sz="2100" dirty="0" err="1" smtClean="0">
                <a:solidFill>
                  <a:srgbClr val="107E2D"/>
                </a:solidFill>
              </a:rPr>
              <a:t>Azadia</a:t>
            </a:r>
            <a:r>
              <a:rPr lang="en-GB" sz="2100" dirty="0" smtClean="0">
                <a:solidFill>
                  <a:srgbClr val="107E2D"/>
                </a:solidFill>
              </a:rPr>
              <a:t>] (Vish </a:t>
            </a:r>
            <a:r>
              <a:rPr lang="en-GB" sz="2100" dirty="0" err="1" smtClean="0">
                <a:solidFill>
                  <a:srgbClr val="107E2D"/>
                </a:solidFill>
              </a:rPr>
              <a:t>Azadian</a:t>
            </a:r>
            <a:r>
              <a:rPr lang="en-GB" sz="2100" dirty="0" smtClean="0">
                <a:solidFill>
                  <a:srgbClr val="107E2D"/>
                </a:solidFill>
              </a:rPr>
              <a:t> / 2:39 minutes)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Globalization and Sustainable Development, Palgrave (2016) 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5 Kin selection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Kin selection: helping to ensure the success of the next generation (e.g. ethnical and cultural related help).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of society related to ‘kin selection’ are:  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Friends and family can expect loyalty in a more intense way;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Human rights &amp; anti-discrimination have to be institutionalized.</a:t>
            </a:r>
          </a:p>
          <a:p>
            <a:pPr marL="0" indent="0">
              <a:buNone/>
            </a:pPr>
            <a:endParaRPr lang="en-GB" sz="18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>
                <a:solidFill>
                  <a:srgbClr val="107E2D"/>
                </a:solidFill>
              </a:rPr>
              <a:t>Suggestion for a video on YouTube, see search quote between []: </a:t>
            </a:r>
            <a:r>
              <a:rPr lang="en-GB" sz="1600" dirty="0" smtClean="0">
                <a:solidFill>
                  <a:srgbClr val="107E2D"/>
                </a:solidFill>
              </a:rPr>
              <a:t>[How Racist Are You? | part 1 | Jane Elliott's Brown Eye-Blue Eye Experiment] (</a:t>
            </a:r>
            <a:r>
              <a:rPr lang="en-GB" sz="1600" dirty="0" err="1" smtClean="0">
                <a:solidFill>
                  <a:srgbClr val="107E2D"/>
                </a:solidFill>
              </a:rPr>
              <a:t>Xicana</a:t>
            </a:r>
            <a:r>
              <a:rPr lang="en-GB" sz="1600" dirty="0" smtClean="0">
                <a:solidFill>
                  <a:srgbClr val="107E2D"/>
                </a:solidFill>
              </a:rPr>
              <a:t> Corner / 11:13 minutes)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6 Status and 7 aggression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107E2D"/>
                </a:solidFill>
              </a:rPr>
              <a:t>Status: the state of being admired.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Aspects of society related to ‘status’ are:</a:t>
            </a:r>
          </a:p>
          <a:p>
            <a:pPr lvl="1"/>
            <a:r>
              <a:rPr lang="en-GB" sz="1800" dirty="0" smtClean="0">
                <a:solidFill>
                  <a:srgbClr val="107E2D"/>
                </a:solidFill>
              </a:rPr>
              <a:t>All kind of awards for literature, film, science and art;</a:t>
            </a:r>
          </a:p>
          <a:p>
            <a:pPr lvl="1"/>
            <a:r>
              <a:rPr lang="en-GB" sz="1800" dirty="0" smtClean="0">
                <a:solidFill>
                  <a:srgbClr val="107E2D"/>
                </a:solidFill>
              </a:rPr>
              <a:t>Status is dependent of values  (e.g. Nowadays, smoking a cigarette has less status than compared to fifty years ago).</a:t>
            </a:r>
          </a:p>
          <a:p>
            <a:endParaRPr lang="en-GB" sz="2000" dirty="0" smtClean="0">
              <a:solidFill>
                <a:srgbClr val="107E2D"/>
              </a:solidFill>
            </a:endParaRPr>
          </a:p>
          <a:p>
            <a:r>
              <a:rPr lang="en-GB" sz="2000" dirty="0" smtClean="0">
                <a:solidFill>
                  <a:srgbClr val="107E2D"/>
                </a:solidFill>
              </a:rPr>
              <a:t>Aggression: the feelings of anger or antipathy resulting in hostile or violent behaviour.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Aspects of society related to ‘aggression’ are:</a:t>
            </a:r>
          </a:p>
          <a:p>
            <a:pPr lvl="1"/>
            <a:r>
              <a:rPr lang="en-GB" sz="1800" dirty="0" smtClean="0">
                <a:solidFill>
                  <a:srgbClr val="107E2D"/>
                </a:solidFill>
              </a:rPr>
              <a:t>Governments could play a substantial role in neutralizing aggression, because the conditions are decisive if aggression occurs.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8 Exploratory impulse and 9 conformism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>
                <a:solidFill>
                  <a:srgbClr val="107E2D"/>
                </a:solidFill>
              </a:rPr>
              <a:t>Exploratory impulse: the pleasure derived from research, ambition, discovery and expanding horizons. 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Society aspects related to ‘exploratory impulse’ are:</a:t>
            </a:r>
          </a:p>
          <a:p>
            <a:pPr lvl="1"/>
            <a:r>
              <a:rPr lang="en-GB" sz="2000" dirty="0" smtClean="0">
                <a:solidFill>
                  <a:srgbClr val="107E2D"/>
                </a:solidFill>
              </a:rPr>
              <a:t>Education for children, pupils and students;</a:t>
            </a:r>
          </a:p>
          <a:p>
            <a:pPr lvl="1"/>
            <a:r>
              <a:rPr lang="en-GB" sz="2000" dirty="0" smtClean="0">
                <a:solidFill>
                  <a:srgbClr val="107E2D"/>
                </a:solidFill>
              </a:rPr>
              <a:t>Free entrance to participate in the market economy.</a:t>
            </a:r>
          </a:p>
          <a:p>
            <a:endParaRPr lang="en-GB" sz="2000" dirty="0" smtClean="0">
              <a:solidFill>
                <a:srgbClr val="107E2D"/>
              </a:solidFill>
            </a:endParaRPr>
          </a:p>
          <a:p>
            <a:r>
              <a:rPr lang="en-GB" sz="2000" dirty="0" smtClean="0">
                <a:solidFill>
                  <a:srgbClr val="107E2D"/>
                </a:solidFill>
              </a:rPr>
              <a:t>Conformism: the degree to which people adjust to norms, values and behaviour.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Society aspects related to ‘conformism’ are:  </a:t>
            </a:r>
          </a:p>
          <a:p>
            <a:pPr lvl="1"/>
            <a:r>
              <a:rPr lang="en-GB" sz="2000" dirty="0" smtClean="0">
                <a:solidFill>
                  <a:srgbClr val="107E2D"/>
                </a:solidFill>
              </a:rPr>
              <a:t>Different cultures around the world;</a:t>
            </a:r>
          </a:p>
          <a:p>
            <a:pPr lvl="1"/>
            <a:r>
              <a:rPr lang="en-GB" sz="2000" dirty="0" smtClean="0">
                <a:solidFill>
                  <a:srgbClr val="107E2D"/>
                </a:solidFill>
              </a:rPr>
              <a:t>Change of values over time.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 smtClean="0">
                <a:solidFill>
                  <a:srgbClr val="015728"/>
                </a:solidFill>
              </a:rPr>
              <a:t>Different types of persons</a:t>
            </a:r>
            <a:endParaRPr lang="en-GB" sz="3800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Tekstvak 6"/>
          <p:cNvSpPr txBox="1"/>
          <p:nvPr/>
        </p:nvSpPr>
        <p:spPr>
          <a:xfrm>
            <a:off x="611560" y="515719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Is the society designed to deal with different types of persons? 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71" y="1876619"/>
            <a:ext cx="7742857" cy="3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5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Ethics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Ethics deal with the question of good versus evil, right versus wrong: Is what I do acceptable?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Ethics are the reﬂection of our morals, of the standards and values that we expect to be reasonably accepted by others in an attempt to maintain balance in everyday life.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Ethics for other ways of life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Characteristically for tribes: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primary focus of a close-knit community is working together.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Values and standards are based more on mutual loyalty and less on anonymous justice.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Characteristically for a group with a specific religion: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Societies possess an ethical system that is not called into question, because people believe in its principles.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Ethics for a modern society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Universalism: in a modern society when group interaction intensiﬁes, it is important that an ethical system is developed which applies the same rules to everyone.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Universalism is an answer to particularism. 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Particularism: </a:t>
            </a:r>
            <a:r>
              <a:rPr lang="en-GB" dirty="0" smtClean="0"/>
              <a:t>: </a:t>
            </a:r>
            <a:r>
              <a:rPr lang="en-GB" dirty="0" smtClean="0">
                <a:solidFill>
                  <a:srgbClr val="107E2D"/>
                </a:solidFill>
              </a:rPr>
              <a:t>the ethical system for a speciﬁc group in society: some rules, rights and privileges are particular for certain groups.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For example: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Women have other (less) rights and privileges;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Unbelievers of a certain religion are threatened in another way;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More privileges for the elite.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15728"/>
          </a:solidFill>
        </p:spPr>
        <p:txBody>
          <a:bodyPr/>
          <a:lstStyle/>
          <a:p>
            <a:r>
              <a:rPr lang="en-GB" spc="3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CHAPTER</a:t>
            </a:r>
            <a:r>
              <a:rPr lang="en-GB" spc="300" dirty="0" smtClean="0">
                <a:solidFill>
                  <a:schemeClr val="bg1"/>
                </a:solidFill>
              </a:rPr>
              <a:t> 4</a:t>
            </a:r>
            <a:endParaRPr lang="en-GB" spc="3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  <a:solidFill>
            <a:srgbClr val="107E2D"/>
          </a:solidFill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Life in Modern Society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59632" y="6381328"/>
            <a:ext cx="7884368" cy="476672"/>
          </a:xfrm>
        </p:spPr>
        <p:txBody>
          <a:bodyPr/>
          <a:lstStyle/>
          <a:p>
            <a:r>
              <a:rPr lang="en-GB" dirty="0" smtClean="0"/>
              <a:t>© Martin Oyevaar,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Harrie van Bommel,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</a:p>
          <a:p>
            <a:r>
              <a:rPr lang="en-GB" dirty="0"/>
              <a:t>Information about cases, research assignments, videos etc.: </a:t>
            </a:r>
            <a:r>
              <a:rPr lang="en-GB" dirty="0">
                <a:hlinkClick r:id="rId2"/>
              </a:rPr>
              <a:t>m.oyevaar@sustainable-globalization.com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628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Ethics for a modern society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Characteristics are: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Written laws with ﬁxed ethical standards (principles) for everyone;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People should be prepared to adjust their behaviour and inclinations if they prove unacceptable behaviour to others and have no rational arguments;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Freedom of speech and religion;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government keeps appropriate distance in the realm of acceptable and non-acceptable religious convictions (separation of church and state);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Personal convictions of a few religions or of a certain religion no longer play a role in state ethics, but the state does guarantee that everyone is entitled to personal or religious beliefs.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Ethical starting points related to the Enlightenment (1)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The ethical principles of the Enlightenment are rational in nature. 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Principle ethics: dealings are morally accepted as long as they adhere to principles with general validity, because everyone, regardless of origin, religion, sexual orientation or situation, thinks it is a logic rule.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Advantages: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Clearness (especially suitable if many people live together);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Consistent with feelings of fairness.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Disadvantage: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Context aspects and ‘utility’ are no parts of the decision.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Ethical starting points related to Enlightenment (2)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Consequence ethics (utilitarianism)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To determine if a decision is ethically acceptable, it is necessary to ascertain who will be affected in a positive and negative way. 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sum of plus and minus factors will determine if the ethics serve the general interest.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Advantage: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premise is ‘public utility’. Scarcity (economy) is taken into account.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Disadvantages: 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Principles and duties are not an issue;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Difficulties to what extent utility of all stakeholders are included (e.g.: exclusion of future generations, residents  of other cities, countries).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Place of virtue ethics in a modern society 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Virtue ethics: concerned with virtue, its focus is placed on the ideal character of a human being.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Virtue ethics take their inspiration from Aristotle.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related to virtue ethics: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concerned with feelings;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consistent with the images that people have about good and evil;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less clear, and it cannot easily be defined in regulations;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less easy to apply in a modern society. 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Two viewpoints of virtue ethics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Narrative perspectives (can be applied to define loyalty and solidarity):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Context plays an important role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Judgement on ethical questions can be linked to precedents (what happened before) or be related to the community of the person in question;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Moral considerations are dependent on time and situation;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Behaviour is dependent on the relation with the person concerned. </a:t>
            </a:r>
          </a:p>
          <a:p>
            <a:pPr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Intention perspectives (</a:t>
            </a:r>
            <a:r>
              <a:rPr lang="en-GB" dirty="0" err="1" smtClean="0">
                <a:solidFill>
                  <a:srgbClr val="107E2D"/>
                </a:solidFill>
              </a:rPr>
              <a:t>intentionalism</a:t>
            </a:r>
            <a:r>
              <a:rPr lang="en-GB" dirty="0" smtClean="0">
                <a:solidFill>
                  <a:srgbClr val="107E2D"/>
                </a:solidFill>
              </a:rPr>
              <a:t>):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concerned with the role that motivation plays in human interaction;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Loyal and generous people are ‘good’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It is based on fallible human beings (People are not always aware of the consequences of their dealings and if this is questioned, consideration must be taken whether a person has acted in good faith).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Modern society &amp; social capital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>
                <a:solidFill>
                  <a:srgbClr val="107E2D"/>
                </a:solidFill>
              </a:rPr>
              <a:t>Social capital is the result when, in society, institutionalized standards and values respond fairly. </a:t>
            </a:r>
          </a:p>
          <a:p>
            <a:r>
              <a:rPr lang="en-GB" sz="2200" dirty="0" smtClean="0">
                <a:solidFill>
                  <a:srgbClr val="107E2D"/>
                </a:solidFill>
              </a:rPr>
              <a:t>Social capital encourages everyone to participate, regardless of ethnicity or religion.</a:t>
            </a:r>
            <a:endParaRPr lang="nl-NL" sz="22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212976"/>
            <a:ext cx="5815359" cy="31671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015728"/>
                </a:solidFill>
              </a:rPr>
              <a:t>Experiment on universalism and trust in society (1)</a:t>
            </a:r>
            <a:endParaRPr lang="en-GB" sz="3600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3" indent="0">
              <a:buNone/>
            </a:pPr>
            <a:r>
              <a:rPr lang="en-GB" sz="1800" dirty="0" err="1" smtClean="0">
                <a:solidFill>
                  <a:srgbClr val="107E2D"/>
                </a:solidFill>
              </a:rPr>
              <a:t>Trompenaars</a:t>
            </a:r>
            <a:r>
              <a:rPr lang="en-GB" sz="1800" dirty="0" smtClean="0">
                <a:solidFill>
                  <a:srgbClr val="107E2D"/>
                </a:solidFill>
              </a:rPr>
              <a:t> and Hampden-Turner questioned whether people were loyal to institutionalized principles or to the people they live with.</a:t>
            </a:r>
          </a:p>
          <a:p>
            <a:pPr marL="0" lvl="3" indent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 marL="342900" lvl="3" indent="-342900"/>
            <a:r>
              <a:rPr lang="en-GB" sz="1800" dirty="0" smtClean="0">
                <a:solidFill>
                  <a:srgbClr val="107E2D"/>
                </a:solidFill>
              </a:rPr>
              <a:t>What will the test person say to the judge, if he is going to court as a witness?  </a:t>
            </a:r>
          </a:p>
          <a:p>
            <a:pPr marL="342900" lvl="3" indent="-342900"/>
            <a:r>
              <a:rPr lang="en-GB" sz="1800" dirty="0" smtClean="0">
                <a:solidFill>
                  <a:srgbClr val="107E2D"/>
                </a:solidFill>
              </a:rPr>
              <a:t>Will he testify for or against his friend who hit a pedestrian while he was driving 20 miles per hour too fast?</a:t>
            </a:r>
          </a:p>
          <a:p>
            <a:pPr marL="0" lvl="3" indent="0">
              <a:buNone/>
            </a:pPr>
            <a:endParaRPr lang="en-GB" sz="1800" dirty="0" smtClean="0">
              <a:solidFill>
                <a:srgbClr val="107E2D"/>
              </a:solidFill>
            </a:endParaRPr>
          </a:p>
          <a:p>
            <a:pPr marL="0" lvl="3" indent="0">
              <a:buNone/>
            </a:pPr>
            <a:r>
              <a:rPr lang="en-GB" sz="1800" dirty="0" smtClean="0">
                <a:solidFill>
                  <a:srgbClr val="107E2D"/>
                </a:solidFill>
              </a:rPr>
              <a:t>The test person can choose from the following three options: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1800" dirty="0" smtClean="0">
                <a:solidFill>
                  <a:srgbClr val="107E2D"/>
                </a:solidFill>
              </a:rPr>
              <a:t>Your friend can always count on you to testify for his innocence.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1800" dirty="0" smtClean="0">
                <a:solidFill>
                  <a:srgbClr val="107E2D"/>
                </a:solidFill>
              </a:rPr>
              <a:t>Your friend has a right to legal defence, because you have attested to his innocence.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1800" dirty="0" smtClean="0">
                <a:solidFill>
                  <a:srgbClr val="107E2D"/>
                </a:solidFill>
              </a:rPr>
              <a:t>Your friend has no right to assume that you will provide testimony confirming his guilt.</a:t>
            </a:r>
            <a:endParaRPr lang="en-GB" sz="18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>
                <a:solidFill>
                  <a:srgbClr val="015728"/>
                </a:solidFill>
              </a:rPr>
              <a:t>Experiment on universalism and trust in society </a:t>
            </a:r>
            <a:r>
              <a:rPr lang="en-GB" sz="3600" dirty="0" smtClean="0">
                <a:solidFill>
                  <a:srgbClr val="015728"/>
                </a:solidFill>
              </a:rPr>
              <a:t>(2)</a:t>
            </a:r>
            <a:endParaRPr lang="en-GB" sz="3600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4696544"/>
            <a:ext cx="8229600" cy="1468760"/>
          </a:xfrm>
        </p:spPr>
        <p:txBody>
          <a:bodyPr>
            <a:normAutofit/>
          </a:bodyPr>
          <a:lstStyle/>
          <a:p>
            <a:pPr marL="0" lvl="3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Conclusion: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07E2D"/>
                </a:solidFill>
              </a:rPr>
              <a:t>Universalism in society is institutionalized when a witness declares to the court that a friend has committed an offence.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07E2D"/>
                </a:solidFill>
              </a:rPr>
              <a:t>Trust is related to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107E2D"/>
                </a:solidFill>
              </a:rPr>
              <a:t>faith in the government and societal organizations.</a:t>
            </a: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028826"/>
              </p:ext>
            </p:extLst>
          </p:nvPr>
        </p:nvGraphicFramePr>
        <p:xfrm>
          <a:off x="827583" y="1484784"/>
          <a:ext cx="7128792" cy="259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564"/>
                <a:gridCol w="1906098"/>
                <a:gridCol w="1909245"/>
                <a:gridCol w="1906885"/>
              </a:tblGrid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Country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Percentage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Country</a:t>
                      </a:r>
                      <a:endParaRPr lang="nl-N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Percentage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Venezuela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32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Czech Republic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83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Korea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37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Germany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87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Russia</a:t>
                      </a:r>
                      <a:endParaRPr lang="nl-N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44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The Netherlands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90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China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47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Australia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91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India</a:t>
                      </a:r>
                      <a:endParaRPr lang="nl-N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54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United Kingdom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91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Japan</a:t>
                      </a:r>
                      <a:endParaRPr lang="nl-N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68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United States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93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Singapore</a:t>
                      </a:r>
                      <a:endParaRPr lang="nl-NL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69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Canada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93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France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72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noProof="0" dirty="0" smtClean="0">
                          <a:effectLst/>
                        </a:rPr>
                        <a:t>Switzerland</a:t>
                      </a:r>
                      <a:endParaRPr lang="en-GB" sz="12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97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19635" y="4221088"/>
            <a:ext cx="432842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nl-NL" sz="1100" i="0" u="none" strike="noStrike" cap="none" normalizeH="0" baseline="0" dirty="0" smtClean="0">
                <a:ln>
                  <a:noFill/>
                </a:ln>
                <a:effectLst/>
                <a:latin typeface="Franklin Gothic Dem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Percentage of people with a preference for answer options 2 and 3</a:t>
            </a:r>
            <a:endParaRPr kumimoji="0" lang="en-GB" altLang="nl-NL" sz="1800" i="0" u="none" strike="noStrike" cap="none" normalizeH="0" baseline="0" dirty="0" smtClean="0">
              <a:ln>
                <a:noFill/>
              </a:ln>
              <a:effectLst/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962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students/lectures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400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Deontology: [Basics of Deontology Eric Morales] (Eric Morales / 4:06 minutes)</a:t>
            </a:r>
          </a:p>
          <a:p>
            <a:pPr marL="0" indent="0" fontAlgn="t">
              <a:buNone/>
            </a:pPr>
            <a:endParaRPr lang="en-GB" dirty="0" smtClean="0"/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different starting point for ethics: [Normative ethics: Virtue Ethics, Consequentialism, Deontological Ethics UPSC General Studies] (UPSC General Studies / 10:31 minutes)</a:t>
            </a:r>
          </a:p>
          <a:p>
            <a:pPr marL="0" indent="0" fontAlgn="t">
              <a:buNone/>
            </a:pPr>
            <a:endParaRPr lang="en-GB" dirty="0" smtClean="0"/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the need of rules for aggression: [The Stanford Prison Experiment Official Trailer #1 (2015) Ezra Miller Thriller Movie HD] (Zero Media / 5:01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the need of rules for aggression: [Zimbardo shows how most evil comes from hierarchy] (mr1001nights / 6:48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the conformity behaviour of people: [Asch Conformity Experiment eqivideos] (eqivideos / 4:11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About mirror neurons which scientifically clarify that conformity behaviour exists: [mirror neurons part 1 Florin </a:t>
            </a:r>
            <a:r>
              <a:rPr lang="en-GB" dirty="0" err="1" smtClean="0">
                <a:solidFill>
                  <a:srgbClr val="107E2D"/>
                </a:solidFill>
              </a:rPr>
              <a:t>Arjocu</a:t>
            </a:r>
            <a:r>
              <a:rPr lang="en-GB" dirty="0" smtClean="0">
                <a:solidFill>
                  <a:srgbClr val="107E2D"/>
                </a:solidFill>
              </a:rPr>
              <a:t>] (Florin </a:t>
            </a:r>
            <a:r>
              <a:rPr lang="en-GB" dirty="0" err="1" smtClean="0">
                <a:solidFill>
                  <a:srgbClr val="107E2D"/>
                </a:solidFill>
              </a:rPr>
              <a:t>Arjocu</a:t>
            </a:r>
            <a:r>
              <a:rPr lang="en-GB" dirty="0" smtClean="0">
                <a:solidFill>
                  <a:srgbClr val="107E2D"/>
                </a:solidFill>
              </a:rPr>
              <a:t> </a:t>
            </a:r>
            <a:r>
              <a:rPr lang="en-GB" dirty="0" err="1" smtClean="0">
                <a:solidFill>
                  <a:srgbClr val="107E2D"/>
                </a:solidFill>
              </a:rPr>
              <a:t>okyanusum</a:t>
            </a:r>
            <a:r>
              <a:rPr lang="en-GB" dirty="0" smtClean="0">
                <a:solidFill>
                  <a:srgbClr val="107E2D"/>
                </a:solidFill>
              </a:rPr>
              <a:t> / 6:32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See also the videos which can found in the following slides:</a:t>
            </a:r>
          </a:p>
          <a:p>
            <a:pPr fontAlgn="t"/>
            <a:r>
              <a:rPr lang="en-GB" dirty="0" smtClean="0">
                <a:solidFill>
                  <a:srgbClr val="015728"/>
                </a:solidFill>
              </a:rPr>
              <a:t>1 Homo </a:t>
            </a:r>
            <a:r>
              <a:rPr lang="en-GB" dirty="0" err="1" smtClean="0">
                <a:solidFill>
                  <a:srgbClr val="015728"/>
                </a:solidFill>
              </a:rPr>
              <a:t>economicus</a:t>
            </a:r>
            <a:r>
              <a:rPr lang="en-GB" dirty="0" smtClean="0">
                <a:solidFill>
                  <a:srgbClr val="015728"/>
                </a:solidFill>
              </a:rPr>
              <a:t> (slide 7)</a:t>
            </a:r>
          </a:p>
          <a:p>
            <a:pPr fontAlgn="t"/>
            <a:r>
              <a:rPr lang="en-GB" dirty="0" smtClean="0">
                <a:solidFill>
                  <a:srgbClr val="015728"/>
                </a:solidFill>
              </a:rPr>
              <a:t>2 Respect for authority (slide 8 and 9)</a:t>
            </a:r>
          </a:p>
          <a:p>
            <a:pPr fontAlgn="t"/>
            <a:r>
              <a:rPr lang="en-GB" dirty="0" smtClean="0">
                <a:solidFill>
                  <a:srgbClr val="015728"/>
                </a:solidFill>
              </a:rPr>
              <a:t>4 Feelings of fairness (justice) (slide 11)</a:t>
            </a:r>
          </a:p>
          <a:p>
            <a:pPr fontAlgn="t"/>
            <a:r>
              <a:rPr lang="en-GB" dirty="0" smtClean="0">
                <a:solidFill>
                  <a:srgbClr val="015728"/>
                </a:solidFill>
              </a:rPr>
              <a:t>5 Kin selection (slide 12)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819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Videos </a:t>
            </a:r>
            <a:r>
              <a:rPr lang="en-GB" dirty="0">
                <a:solidFill>
                  <a:srgbClr val="015728"/>
                </a:solidFill>
              </a:rPr>
              <a:t>for </a:t>
            </a:r>
            <a:r>
              <a:rPr lang="en-GB" dirty="0" smtClean="0">
                <a:solidFill>
                  <a:srgbClr val="015728"/>
                </a:solidFill>
              </a:rPr>
              <a:t>students/lectures (</a:t>
            </a:r>
            <a:r>
              <a:rPr lang="en-GB" dirty="0">
                <a:solidFill>
                  <a:srgbClr val="015728"/>
                </a:solidFill>
              </a:rPr>
              <a:t>politically </a:t>
            </a:r>
            <a:r>
              <a:rPr lang="en-GB" dirty="0" smtClean="0">
                <a:solidFill>
                  <a:srgbClr val="015728"/>
                </a:solidFill>
              </a:rPr>
              <a:t>engaged)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t">
              <a:buNone/>
            </a:pPr>
            <a:r>
              <a:rPr lang="en-GB" sz="18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 fontAlgn="t">
              <a:buNone/>
            </a:pPr>
            <a:endParaRPr lang="en-GB" sz="17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[Non-Zero Sum Solution Rickey Bowers] (Rickey Bowers</a:t>
            </a:r>
          </a:p>
          <a:p>
            <a:pPr marL="0" indent="0" fontAlgn="t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/ 7:30 minutes)</a:t>
            </a:r>
          </a:p>
          <a:p>
            <a:pPr marL="0" indent="0">
              <a:buNone/>
            </a:pPr>
            <a:endParaRPr lang="en-GB" sz="1700" dirty="0" smtClean="0">
              <a:solidFill>
                <a:srgbClr val="107E2D"/>
              </a:solidFill>
              <a:hlinkClick r:id="rId2"/>
            </a:endParaRP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[Justice: What's The Right Thing To Do? Episode 01 "THE MORAL SIDE OF MURDER“]</a:t>
            </a:r>
            <a:r>
              <a:rPr lang="en-GB" sz="1700" b="1" dirty="0" smtClean="0">
                <a:solidFill>
                  <a:srgbClr val="107E2D"/>
                </a:solidFill>
              </a:rPr>
              <a:t> (</a:t>
            </a:r>
            <a:r>
              <a:rPr lang="en-GB" sz="1700" dirty="0" smtClean="0">
                <a:solidFill>
                  <a:srgbClr val="107E2D"/>
                </a:solidFill>
              </a:rPr>
              <a:t>Harvard University / 54:57 minutes)</a:t>
            </a:r>
            <a:endParaRPr lang="en-GB" sz="1700" b="1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/>
            </a:r>
            <a:br>
              <a:rPr lang="en-GB" dirty="0" smtClean="0">
                <a:hlinkClick r:id="rId2"/>
              </a:rPr>
            </a:br>
            <a:r>
              <a:rPr lang="en-GB" dirty="0" smtClean="0">
                <a:hlinkClick r:id="rId3"/>
              </a:rPr>
              <a:t/>
            </a:r>
            <a:br>
              <a:rPr lang="en-GB" dirty="0" smtClean="0">
                <a:hlinkClick r:id="rId3"/>
              </a:rPr>
            </a:br>
            <a:endParaRPr lang="en-GB" dirty="0" smtClean="0">
              <a:hlinkClick r:id="rId4"/>
            </a:endParaRPr>
          </a:p>
          <a:p>
            <a:pPr marL="0" indent="0" fontAlgn="t">
              <a:buNone/>
            </a:pPr>
            <a:r>
              <a:rPr lang="en-GB" dirty="0" smtClean="0">
                <a:hlinkClick r:id="rId4"/>
              </a:rPr>
              <a:t/>
            </a:r>
            <a:br>
              <a:rPr lang="en-GB" dirty="0" smtClean="0">
                <a:hlinkClick r:id="rId4"/>
              </a:rPr>
            </a:br>
            <a:r>
              <a:rPr lang="en-GB" dirty="0" smtClean="0">
                <a:hlinkClick r:id="rId5"/>
              </a:rPr>
              <a:t/>
            </a:r>
            <a:br>
              <a:rPr lang="en-GB" dirty="0" smtClean="0">
                <a:hlinkClick r:id="rId5"/>
              </a:rPr>
            </a:br>
            <a:r>
              <a:rPr lang="en-GB" dirty="0" smtClean="0">
                <a:solidFill>
                  <a:srgbClr val="107E2D"/>
                </a:solidFill>
                <a:hlinkClick r:id="rId6"/>
              </a:rPr>
              <a:t/>
            </a:r>
            <a:br>
              <a:rPr lang="en-GB" dirty="0" smtClean="0">
                <a:solidFill>
                  <a:srgbClr val="107E2D"/>
                </a:solidFill>
                <a:hlinkClick r:id="rId6"/>
              </a:rPr>
            </a:br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886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Learning objectives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 smtClean="0">
                <a:solidFill>
                  <a:srgbClr val="107E2D"/>
                </a:solidFill>
              </a:rPr>
              <a:t>The ethical starting points which makes a ‘modern society’ possible;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Human </a:t>
            </a:r>
            <a:r>
              <a:rPr lang="en-GB" dirty="0">
                <a:solidFill>
                  <a:srgbClr val="107E2D"/>
                </a:solidFill>
              </a:rPr>
              <a:t>nature characteristics </a:t>
            </a:r>
            <a:r>
              <a:rPr lang="en-GB" dirty="0" smtClean="0">
                <a:solidFill>
                  <a:srgbClr val="107E2D"/>
                </a:solidFill>
              </a:rPr>
              <a:t>which are an starting point for the ‘rules </a:t>
            </a:r>
            <a:r>
              <a:rPr lang="en-GB" dirty="0">
                <a:solidFill>
                  <a:srgbClr val="107E2D"/>
                </a:solidFill>
              </a:rPr>
              <a:t>of </a:t>
            </a:r>
            <a:r>
              <a:rPr lang="en-GB" dirty="0" smtClean="0">
                <a:solidFill>
                  <a:srgbClr val="107E2D"/>
                </a:solidFill>
              </a:rPr>
              <a:t>play’ of a </a:t>
            </a:r>
            <a:r>
              <a:rPr lang="en-GB" dirty="0">
                <a:solidFill>
                  <a:srgbClr val="107E2D"/>
                </a:solidFill>
              </a:rPr>
              <a:t>modern </a:t>
            </a:r>
            <a:r>
              <a:rPr lang="en-GB" dirty="0" smtClean="0">
                <a:solidFill>
                  <a:srgbClr val="107E2D"/>
                </a:solidFill>
              </a:rPr>
              <a:t>society;</a:t>
            </a:r>
          </a:p>
          <a:p>
            <a:r>
              <a:rPr lang="en-US" dirty="0" smtClean="0">
                <a:solidFill>
                  <a:srgbClr val="107E2D"/>
                </a:solidFill>
              </a:rPr>
              <a:t>The way human nature characteristics are related to ethical starting points;</a:t>
            </a:r>
          </a:p>
          <a:p>
            <a:r>
              <a:rPr lang="en-US" dirty="0" smtClean="0">
                <a:solidFill>
                  <a:srgbClr val="107E2D"/>
                </a:solidFill>
              </a:rPr>
              <a:t>Some </a:t>
            </a:r>
            <a:r>
              <a:rPr lang="en-GB" dirty="0" smtClean="0">
                <a:solidFill>
                  <a:srgbClr val="107E2D"/>
                </a:solidFill>
              </a:rPr>
              <a:t>necessary preconditions </a:t>
            </a:r>
            <a:r>
              <a:rPr lang="en-GB" dirty="0">
                <a:solidFill>
                  <a:srgbClr val="107E2D"/>
                </a:solidFill>
              </a:rPr>
              <a:t>of </a:t>
            </a:r>
            <a:r>
              <a:rPr lang="en-GB" dirty="0" smtClean="0">
                <a:solidFill>
                  <a:srgbClr val="107E2D"/>
                </a:solidFill>
              </a:rPr>
              <a:t>society so individuals take their own initiative to participate in society.</a:t>
            </a: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cases, research assignments, videos etc.: </a:t>
            </a:r>
            <a:r>
              <a:rPr lang="en-GB" dirty="0" smtClean="0">
                <a:solidFill>
                  <a:srgbClr val="107E2D"/>
                </a:solidFill>
                <a:hlinkClick r:id="rId2"/>
              </a:rPr>
              <a:t>m.oyevaar@sustainable-globalization.com</a:t>
            </a: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Information Educational Resources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3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The modern society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modern society is directed towards values such as production, division of labour, usefulness and rationality.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This type of society owes much to: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The principles of the Enlightenment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Creating social capital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individual trusts the system which, in turn, stimulates initiative taking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Trust happens when individuals feel they have been given a fair reply from the people and organizations that they are dealing with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732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Nature versus nurture debate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Nature refers to behaviour determined by our DNA, which is independent of environmental conditions.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Nurture refers to behaviour determined by ethic values, culture, upbringing and experience. </a:t>
            </a:r>
          </a:p>
          <a:p>
            <a:endParaRPr lang="en-GB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Social innovations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Modern society uses social innovations to deal with </a:t>
            </a:r>
            <a:r>
              <a:rPr lang="en-US" dirty="0" smtClean="0">
                <a:solidFill>
                  <a:srgbClr val="107E2D"/>
                </a:solidFill>
              </a:rPr>
              <a:t>human characteristics that result in negative output, and to stimulate them when they benefit society.</a:t>
            </a:r>
          </a:p>
          <a:p>
            <a:pPr marL="0" indent="0">
              <a:buNone/>
            </a:pPr>
            <a:endParaRPr lang="en-US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How does the modern society deal with characteristics such as aggression, status, empathy, authority mindedness and kin selection?</a:t>
            </a:r>
          </a:p>
          <a:p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en-GB" sz="2600" dirty="0" smtClean="0">
                <a:solidFill>
                  <a:srgbClr val="015728"/>
                </a:solidFill>
              </a:rPr>
              <a:t>The institutionalized elements of a modern society in response to 9 human nature characteristics</a:t>
            </a:r>
            <a:endParaRPr lang="en-GB" sz="2600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670166"/>
            <a:ext cx="4536504" cy="4536504"/>
          </a:xfrm>
          <a:prstGeom prst="rect">
            <a:avLst/>
          </a:prstGeom>
        </p:spPr>
      </p:pic>
      <p:sp>
        <p:nvSpPr>
          <p:cNvPr id="6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12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1 Homo </a:t>
            </a:r>
            <a:r>
              <a:rPr lang="en-GB" dirty="0" err="1" smtClean="0">
                <a:solidFill>
                  <a:srgbClr val="015728"/>
                </a:solidFill>
              </a:rPr>
              <a:t>economicus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Homo </a:t>
            </a:r>
            <a:r>
              <a:rPr lang="en-GB" dirty="0" err="1" smtClean="0">
                <a:solidFill>
                  <a:srgbClr val="107E2D"/>
                </a:solidFill>
              </a:rPr>
              <a:t>economicus</a:t>
            </a:r>
            <a:r>
              <a:rPr lang="en-GB" dirty="0" smtClean="0">
                <a:solidFill>
                  <a:srgbClr val="107E2D"/>
                </a:solidFill>
              </a:rPr>
              <a:t>: rational calculated self-interest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of the society related to ‘homo </a:t>
            </a:r>
            <a:r>
              <a:rPr lang="en-GB" dirty="0" err="1" smtClean="0">
                <a:solidFill>
                  <a:srgbClr val="107E2D"/>
                </a:solidFill>
              </a:rPr>
              <a:t>economicus</a:t>
            </a:r>
            <a:r>
              <a:rPr lang="en-GB" dirty="0" smtClean="0">
                <a:solidFill>
                  <a:srgbClr val="107E2D"/>
                </a:solidFill>
              </a:rPr>
              <a:t>’ are:</a:t>
            </a:r>
          </a:p>
          <a:p>
            <a:pPr marL="857250" lvl="1" indent="-457200"/>
            <a:r>
              <a:rPr lang="en-GB" dirty="0" smtClean="0">
                <a:solidFill>
                  <a:srgbClr val="107E2D"/>
                </a:solidFill>
              </a:rPr>
              <a:t>The market economy and property rights give human beings a financial incentive to contribute to society;</a:t>
            </a:r>
          </a:p>
          <a:p>
            <a:pPr marL="857250" lvl="1" indent="-457200"/>
            <a:r>
              <a:rPr lang="en-US" dirty="0" smtClean="0">
                <a:solidFill>
                  <a:srgbClr val="107E2D"/>
                </a:solidFill>
              </a:rPr>
              <a:t>Governments use financial incentives to control human behavior (e.g.: fines);</a:t>
            </a:r>
          </a:p>
          <a:p>
            <a:pPr marL="857250" lvl="1" indent="-457200"/>
            <a:r>
              <a:rPr lang="en-US" dirty="0" smtClean="0">
                <a:solidFill>
                  <a:srgbClr val="107E2D"/>
                </a:solidFill>
              </a:rPr>
              <a:t>Financial incentives function moderately in achieving ‘long-term policy’.</a:t>
            </a:r>
          </a:p>
          <a:p>
            <a:pPr marL="857250" lvl="1" indent="-45720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300" dirty="0" smtClean="0">
                <a:solidFill>
                  <a:srgbClr val="107E2D"/>
                </a:solidFill>
              </a:rPr>
              <a:t>The Marshmallow Experiment is related to ‘homo </a:t>
            </a:r>
            <a:r>
              <a:rPr lang="en-US" sz="3300" dirty="0" err="1" smtClean="0">
                <a:solidFill>
                  <a:srgbClr val="107E2D"/>
                </a:solidFill>
              </a:rPr>
              <a:t>economicus</a:t>
            </a:r>
            <a:r>
              <a:rPr lang="en-US" sz="3300" dirty="0" smtClean="0">
                <a:solidFill>
                  <a:srgbClr val="107E2D"/>
                </a:solidFill>
              </a:rPr>
              <a:t>’:</a:t>
            </a:r>
          </a:p>
          <a:p>
            <a:pPr marL="742950" lvl="2" indent="-342900">
              <a:buFont typeface="Franklin Gothic Demi" pitchFamily="34" charset="0"/>
              <a:buChar char="―"/>
            </a:pPr>
            <a:r>
              <a:rPr lang="en-GB" sz="2700" dirty="0" smtClean="0">
                <a:solidFill>
                  <a:srgbClr val="107E2D"/>
                </a:solidFill>
              </a:rPr>
              <a:t>Marshmallows were served to children in order to see how they dealt with reward. </a:t>
            </a:r>
            <a:r>
              <a:rPr lang="en-US" sz="2700" dirty="0" smtClean="0">
                <a:solidFill>
                  <a:srgbClr val="107E2D"/>
                </a:solidFill>
              </a:rPr>
              <a:t>They were told if they did not eat the single marshmallow, they would get two when the researcher came back. </a:t>
            </a:r>
          </a:p>
          <a:p>
            <a:pPr marL="742950" lvl="2" indent="-342900">
              <a:buFont typeface="Franklin Gothic Demi" pitchFamily="34" charset="0"/>
              <a:buChar char="―"/>
            </a:pPr>
            <a:r>
              <a:rPr lang="en-GB" sz="2700" dirty="0" smtClean="0">
                <a:solidFill>
                  <a:srgbClr val="107E2D"/>
                </a:solidFill>
              </a:rPr>
              <a:t>The children were also monitored into adolescence and results showed that those who were patient to wait achieved greater success with intelligence and self-control playing an important part. </a:t>
            </a:r>
            <a:r>
              <a:rPr lang="en-US" sz="2700" dirty="0" smtClean="0">
                <a:solidFill>
                  <a:srgbClr val="107E2D"/>
                </a:solidFill>
              </a:rPr>
              <a:t>The degree to which an individual is capable of controlling thinking and desires influences decision-making ability and interaction with people.</a:t>
            </a:r>
            <a:r>
              <a:rPr lang="en-GB" sz="2700" dirty="0" smtClean="0">
                <a:solidFill>
                  <a:srgbClr val="107E2D"/>
                </a:solidFill>
              </a:rPr>
              <a:t> </a:t>
            </a:r>
          </a:p>
          <a:p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2500" dirty="0">
                <a:solidFill>
                  <a:srgbClr val="107E2D"/>
                </a:solidFill>
              </a:rPr>
              <a:t>Suggestion for a video on YouTube, see search quote between []: </a:t>
            </a:r>
            <a:r>
              <a:rPr lang="en-GB" sz="2500" dirty="0" smtClean="0">
                <a:solidFill>
                  <a:srgbClr val="107E2D"/>
                </a:solidFill>
              </a:rPr>
              <a:t> [</a:t>
            </a:r>
            <a:r>
              <a:rPr lang="nl-NL" sz="2500" dirty="0" smtClean="0">
                <a:solidFill>
                  <a:srgbClr val="107E2D"/>
                </a:solidFill>
              </a:rPr>
              <a:t>Marshmallow Experiment </a:t>
            </a:r>
            <a:r>
              <a:rPr lang="nl-NL" sz="2500" dirty="0" err="1" smtClean="0">
                <a:solidFill>
                  <a:srgbClr val="107E2D"/>
                </a:solidFill>
              </a:rPr>
              <a:t>ProvenPrinciples</a:t>
            </a:r>
            <a:r>
              <a:rPr lang="nl-NL" sz="2500" dirty="0" smtClean="0">
                <a:solidFill>
                  <a:srgbClr val="107E2D"/>
                </a:solidFill>
              </a:rPr>
              <a:t>] (</a:t>
            </a:r>
            <a:r>
              <a:rPr lang="nl-NL" sz="2500" dirty="0" err="1" smtClean="0">
                <a:solidFill>
                  <a:srgbClr val="107E2D"/>
                </a:solidFill>
              </a:rPr>
              <a:t>ProvenPrinciples</a:t>
            </a:r>
            <a:r>
              <a:rPr lang="nl-NL" sz="2500" dirty="0" smtClean="0">
                <a:solidFill>
                  <a:srgbClr val="107E2D"/>
                </a:solidFill>
              </a:rPr>
              <a:t> </a:t>
            </a:r>
            <a:r>
              <a:rPr lang="en-GB" sz="2500" dirty="0" smtClean="0">
                <a:solidFill>
                  <a:srgbClr val="107E2D"/>
                </a:solidFill>
              </a:rPr>
              <a:t>/ 5:01 minutes)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 2 Respect for authority (1)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Respect for authority: the extent to which people are authority-sensitive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Aspects of society related to ‘respect for authority’ are: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Role division and decision-making at governments, companies and institutions in order to create a rational, effective and efficient society;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The way in which countervailing power is organized in society, so that authorities cannot abuse their power (e.g.: human rights, democracy, </a:t>
            </a:r>
            <a:r>
              <a:rPr lang="en-GB" dirty="0" err="1" smtClean="0">
                <a:solidFill>
                  <a:srgbClr val="107E2D"/>
                </a:solidFill>
              </a:rPr>
              <a:t>trias</a:t>
            </a:r>
            <a:r>
              <a:rPr lang="en-GB" dirty="0" smtClean="0">
                <a:solidFill>
                  <a:srgbClr val="107E2D"/>
                </a:solidFill>
              </a:rPr>
              <a:t> </a:t>
            </a:r>
            <a:r>
              <a:rPr lang="en-GB" dirty="0" err="1" smtClean="0">
                <a:solidFill>
                  <a:srgbClr val="107E2D"/>
                </a:solidFill>
              </a:rPr>
              <a:t>politica</a:t>
            </a:r>
            <a:r>
              <a:rPr lang="en-GB" dirty="0" smtClean="0">
                <a:solidFill>
                  <a:srgbClr val="107E2D"/>
                </a:solidFill>
              </a:rPr>
              <a:t>).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3584</TotalTime>
  <Words>3010</Words>
  <Application>Microsoft Office PowerPoint</Application>
  <PresentationFormat>On-screen Show (4:3)</PresentationFormat>
  <Paragraphs>299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CHAPTER 4</vt:lpstr>
      <vt:lpstr>Learning objectives</vt:lpstr>
      <vt:lpstr>The modern society</vt:lpstr>
      <vt:lpstr>Nature versus nurture debate</vt:lpstr>
      <vt:lpstr>Social innovations</vt:lpstr>
      <vt:lpstr>The institutionalized elements of a modern society in response to 9 human nature characteristics</vt:lpstr>
      <vt:lpstr>1 Homo economicus</vt:lpstr>
      <vt:lpstr> 2 Respect for authority (1)</vt:lpstr>
      <vt:lpstr>2 Respect for authority (2)</vt:lpstr>
      <vt:lpstr>3 Empathy</vt:lpstr>
      <vt:lpstr>4 Feelings of fairness (justice)</vt:lpstr>
      <vt:lpstr>5 Kin selection</vt:lpstr>
      <vt:lpstr>6 Status and 7 aggression</vt:lpstr>
      <vt:lpstr>8 Exploratory impulse and 9 conformism</vt:lpstr>
      <vt:lpstr>Different types of persons</vt:lpstr>
      <vt:lpstr>Ethics</vt:lpstr>
      <vt:lpstr>Ethics for other ways of life</vt:lpstr>
      <vt:lpstr>Ethics for a modern society (1)</vt:lpstr>
      <vt:lpstr>Ethics for a modern society (2)</vt:lpstr>
      <vt:lpstr>Ethical starting points related to the Enlightenment (1)</vt:lpstr>
      <vt:lpstr>Ethical starting points related to Enlightenment (2)</vt:lpstr>
      <vt:lpstr>Place of virtue ethics in a modern society </vt:lpstr>
      <vt:lpstr>Two viewpoints of virtue ethics</vt:lpstr>
      <vt:lpstr>Modern society &amp; social capital</vt:lpstr>
      <vt:lpstr>Experiment on universalism and trust in society (1)</vt:lpstr>
      <vt:lpstr>Experiment on universalism and trust in society (2)</vt:lpstr>
      <vt:lpstr>Videos for students/lectures (informative)</vt:lpstr>
      <vt:lpstr>Videos for students/lectures (politically engaged)</vt:lpstr>
      <vt:lpstr>Information Educational Resources</vt:lpstr>
    </vt:vector>
  </TitlesOfParts>
  <Company>Macmillan Publishing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Holly</dc:creator>
  <cp:lastModifiedBy>Ball, Edward</cp:lastModifiedBy>
  <cp:revision>283</cp:revision>
  <dcterms:created xsi:type="dcterms:W3CDTF">2016-01-28T10:17:53Z</dcterms:created>
  <dcterms:modified xsi:type="dcterms:W3CDTF">2016-08-04T08:46:15Z</dcterms:modified>
</cp:coreProperties>
</file>