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335" r:id="rId2"/>
    <p:sldId id="258" r:id="rId3"/>
    <p:sldId id="303" r:id="rId4"/>
    <p:sldId id="296" r:id="rId5"/>
    <p:sldId id="304" r:id="rId6"/>
    <p:sldId id="323" r:id="rId7"/>
    <p:sldId id="324" r:id="rId8"/>
    <p:sldId id="325" r:id="rId9"/>
    <p:sldId id="291" r:id="rId10"/>
    <p:sldId id="292" r:id="rId11"/>
    <p:sldId id="293" r:id="rId12"/>
    <p:sldId id="295" r:id="rId13"/>
    <p:sldId id="297" r:id="rId14"/>
    <p:sldId id="326" r:id="rId15"/>
    <p:sldId id="327" r:id="rId16"/>
    <p:sldId id="328" r:id="rId17"/>
    <p:sldId id="287" r:id="rId18"/>
    <p:sldId id="329" r:id="rId19"/>
    <p:sldId id="330" r:id="rId20"/>
    <p:sldId id="331" r:id="rId21"/>
    <p:sldId id="298" r:id="rId22"/>
    <p:sldId id="289" r:id="rId23"/>
    <p:sldId id="299" r:id="rId24"/>
    <p:sldId id="300" r:id="rId25"/>
    <p:sldId id="332" r:id="rId26"/>
    <p:sldId id="333" r:id="rId27"/>
    <p:sldId id="277" r:id="rId28"/>
    <p:sldId id="305" r:id="rId29"/>
    <p:sldId id="306" r:id="rId30"/>
    <p:sldId id="334"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728"/>
    <a:srgbClr val="107E2D"/>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1500" y="-96"/>
      </p:cViewPr>
      <p:guideLst>
        <p:guide orient="horz" pos="2160"/>
        <p:guide pos="2880"/>
      </p:guideLst>
    </p:cSldViewPr>
  </p:slideViewPr>
  <p:notesTextViewPr>
    <p:cViewPr>
      <p:scale>
        <a:sx n="1" d="1"/>
        <a:sy n="1" d="1"/>
      </p:scale>
      <p:origin x="0" y="0"/>
    </p:cViewPr>
  </p:notesTextViewPr>
  <p:sorterViewPr>
    <p:cViewPr varScale="1">
      <p:scale>
        <a:sx n="1" d="1"/>
        <a:sy n="1" d="1"/>
      </p:scale>
      <p:origin x="0" y="-326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artin\Dropbox\Documenten\Mijn%20werkdocumenten\00%20Boek%20engels%20final\Final%20figures\all%20figures&amp;tables%20original\Figure%205.5%20graphic%20phosphate.xls"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Martin\Dropbox\Documenten\Mijn%20werkdocumenten\00%20Boek%20engels%20final\Final%20figures\all%20figures%20self%20made\fig5-10%20figure%20+%20data%20era%20fossil%20fue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barChart>
        <c:barDir val="col"/>
        <c:grouping val="clustered"/>
        <c:varyColors val="0"/>
        <c:ser>
          <c:idx val="0"/>
          <c:order val="0"/>
          <c:tx>
            <c:strRef>
              <c:f>phosphate!$B$2</c:f>
              <c:strCache>
                <c:ptCount val="1"/>
                <c:pt idx="0">
                  <c:v>1990</c:v>
                </c:pt>
              </c:strCache>
            </c:strRef>
          </c:tx>
          <c:invertIfNegative val="0"/>
          <c:cat>
            <c:strRef>
              <c:f>phosphate!$A$3:$A$9</c:f>
              <c:strCache>
                <c:ptCount val="7"/>
                <c:pt idx="0">
                  <c:v>Morocco and Western Sahara</c:v>
                </c:pt>
                <c:pt idx="1">
                  <c:v>China</c:v>
                </c:pt>
                <c:pt idx="2">
                  <c:v>South Africa</c:v>
                </c:pt>
                <c:pt idx="3">
                  <c:v>United States</c:v>
                </c:pt>
                <c:pt idx="4">
                  <c:v>Jordan</c:v>
                </c:pt>
                <c:pt idx="5">
                  <c:v>Russia</c:v>
                </c:pt>
                <c:pt idx="6">
                  <c:v>Other Countries</c:v>
                </c:pt>
              </c:strCache>
            </c:strRef>
          </c:cat>
          <c:val>
            <c:numRef>
              <c:f>phosphate!$B$3:$B$9</c:f>
              <c:numCache>
                <c:formatCode>General</c:formatCode>
                <c:ptCount val="7"/>
                <c:pt idx="0">
                  <c:v>5.7</c:v>
                </c:pt>
                <c:pt idx="1">
                  <c:v>4.0999999999999996</c:v>
                </c:pt>
                <c:pt idx="2">
                  <c:v>1.5</c:v>
                </c:pt>
                <c:pt idx="3">
                  <c:v>1.2</c:v>
                </c:pt>
                <c:pt idx="4">
                  <c:v>0.9</c:v>
                </c:pt>
                <c:pt idx="5">
                  <c:v>0.2</c:v>
                </c:pt>
                <c:pt idx="6">
                  <c:v>1.7000000000000006</c:v>
                </c:pt>
              </c:numCache>
            </c:numRef>
          </c:val>
        </c:ser>
        <c:ser>
          <c:idx val="1"/>
          <c:order val="1"/>
          <c:tx>
            <c:strRef>
              <c:f>phosphate!$C$2</c:f>
              <c:strCache>
                <c:ptCount val="1"/>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phosphate!$A$3:$A$9</c:f>
              <c:strCache>
                <c:ptCount val="7"/>
                <c:pt idx="0">
                  <c:v>Morocco and Western Sahara</c:v>
                </c:pt>
                <c:pt idx="1">
                  <c:v>China</c:v>
                </c:pt>
                <c:pt idx="2">
                  <c:v>South Africa</c:v>
                </c:pt>
                <c:pt idx="3">
                  <c:v>United States</c:v>
                </c:pt>
                <c:pt idx="4">
                  <c:v>Jordan</c:v>
                </c:pt>
                <c:pt idx="5">
                  <c:v>Russia</c:v>
                </c:pt>
                <c:pt idx="6">
                  <c:v>Other Countries</c:v>
                </c:pt>
              </c:strCache>
            </c:strRef>
          </c:cat>
          <c:val>
            <c:numRef>
              <c:f>phosphate!$C$3:$C$9</c:f>
              <c:numCache>
                <c:formatCode>General</c:formatCode>
                <c:ptCount val="7"/>
              </c:numCache>
            </c:numRef>
          </c:val>
        </c:ser>
        <c:dLbls>
          <c:showLegendKey val="0"/>
          <c:showVal val="0"/>
          <c:showCatName val="0"/>
          <c:showSerName val="0"/>
          <c:showPercent val="0"/>
          <c:showBubbleSize val="0"/>
        </c:dLbls>
        <c:gapWidth val="150"/>
        <c:axId val="211657088"/>
        <c:axId val="211659008"/>
      </c:barChart>
      <c:catAx>
        <c:axId val="211657088"/>
        <c:scaling>
          <c:orientation val="minMax"/>
        </c:scaling>
        <c:delete val="0"/>
        <c:axPos val="b"/>
        <c:numFmt formatCode="General" sourceLinked="1"/>
        <c:majorTickMark val="out"/>
        <c:minorTickMark val="none"/>
        <c:tickLblPos val="nextTo"/>
        <c:crossAx val="211659008"/>
        <c:crosses val="autoZero"/>
        <c:auto val="1"/>
        <c:lblAlgn val="ctr"/>
        <c:lblOffset val="100"/>
        <c:noMultiLvlLbl val="0"/>
      </c:catAx>
      <c:valAx>
        <c:axId val="211659008"/>
        <c:scaling>
          <c:orientation val="minMax"/>
        </c:scaling>
        <c:delete val="0"/>
        <c:axPos val="l"/>
        <c:majorGridlines/>
        <c:title>
          <c:tx>
            <c:rich>
              <a:bodyPr rot="0" vert="wordArtVert"/>
              <a:lstStyle/>
              <a:p>
                <a:pPr>
                  <a:defRPr/>
                </a:pPr>
                <a:r>
                  <a:rPr lang="en-GB" sz="1000" b="1" i="0" u="none" strike="noStrike" baseline="0">
                    <a:effectLst/>
                  </a:rPr>
                  <a:t>Reserves economically extractable (Gt)</a:t>
                </a:r>
                <a:endParaRPr lang="nl-NL"/>
              </a:p>
            </c:rich>
          </c:tx>
          <c:overlay val="0"/>
        </c:title>
        <c:numFmt formatCode="General" sourceLinked="1"/>
        <c:majorTickMark val="out"/>
        <c:minorTickMark val="none"/>
        <c:tickLblPos val="nextTo"/>
        <c:crossAx val="211657088"/>
        <c:crosses val="autoZero"/>
        <c:crossBetween val="between"/>
      </c:valAx>
      <c:spPr>
        <a:noFill/>
        <a:ln w="25400">
          <a:noFill/>
        </a:ln>
      </c:spPr>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a:lstStyle/>
          <a:p>
            <a:pPr>
              <a:defRPr/>
            </a:pPr>
            <a:r>
              <a:rPr lang="en-US"/>
              <a:t>Fossil Fuel Era</a:t>
            </a:r>
          </a:p>
        </c:rich>
      </c:tx>
      <c:layout>
        <c:manualLayout>
          <c:xMode val="edge"/>
          <c:yMode val="edge"/>
          <c:x val="0.13191464235591319"/>
          <c:y val="4.1666666666666664E-2"/>
        </c:manualLayout>
      </c:layout>
      <c:overlay val="0"/>
    </c:title>
    <c:autoTitleDeleted val="0"/>
    <c:plotArea>
      <c:layout/>
      <c:barChart>
        <c:barDir val="col"/>
        <c:grouping val="clustered"/>
        <c:varyColors val="0"/>
        <c:ser>
          <c:idx val="0"/>
          <c:order val="0"/>
          <c:tx>
            <c:strRef>
              <c:f>olietijdperk!$B$1</c:f>
              <c:strCache>
                <c:ptCount val="1"/>
                <c:pt idx="0">
                  <c:v>Production fossil fuel</c:v>
                </c:pt>
              </c:strCache>
            </c:strRef>
          </c:tx>
          <c:invertIfNegative val="0"/>
          <c:dLbls>
            <c:dLbl>
              <c:idx val="56"/>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olietijdperk!$A$2:$A$112</c:f>
              <c:numCache>
                <c:formatCode>General</c:formatCode>
                <c:ptCount val="111"/>
                <c:pt idx="0">
                  <c:v>1750</c:v>
                </c:pt>
                <c:pt idx="1">
                  <c:v>1755</c:v>
                </c:pt>
                <c:pt idx="2">
                  <c:v>1760</c:v>
                </c:pt>
                <c:pt idx="3">
                  <c:v>1765</c:v>
                </c:pt>
                <c:pt idx="4">
                  <c:v>1770</c:v>
                </c:pt>
                <c:pt idx="5">
                  <c:v>1775</c:v>
                </c:pt>
                <c:pt idx="6">
                  <c:v>1780</c:v>
                </c:pt>
                <c:pt idx="7">
                  <c:v>1785</c:v>
                </c:pt>
                <c:pt idx="8">
                  <c:v>1790</c:v>
                </c:pt>
                <c:pt idx="9">
                  <c:v>1795</c:v>
                </c:pt>
                <c:pt idx="10">
                  <c:v>1800</c:v>
                </c:pt>
                <c:pt idx="11">
                  <c:v>1805</c:v>
                </c:pt>
                <c:pt idx="12">
                  <c:v>1810</c:v>
                </c:pt>
                <c:pt idx="13">
                  <c:v>1815</c:v>
                </c:pt>
                <c:pt idx="14">
                  <c:v>1820</c:v>
                </c:pt>
                <c:pt idx="15">
                  <c:v>1825</c:v>
                </c:pt>
                <c:pt idx="16">
                  <c:v>1830</c:v>
                </c:pt>
                <c:pt idx="17">
                  <c:v>1835</c:v>
                </c:pt>
                <c:pt idx="18">
                  <c:v>1840</c:v>
                </c:pt>
                <c:pt idx="19">
                  <c:v>1845</c:v>
                </c:pt>
                <c:pt idx="20">
                  <c:v>1850</c:v>
                </c:pt>
                <c:pt idx="21">
                  <c:v>1855</c:v>
                </c:pt>
                <c:pt idx="22">
                  <c:v>1860</c:v>
                </c:pt>
                <c:pt idx="23">
                  <c:v>1865</c:v>
                </c:pt>
                <c:pt idx="24">
                  <c:v>1870</c:v>
                </c:pt>
                <c:pt idx="25">
                  <c:v>1875</c:v>
                </c:pt>
                <c:pt idx="26">
                  <c:v>1880</c:v>
                </c:pt>
                <c:pt idx="27">
                  <c:v>1885</c:v>
                </c:pt>
                <c:pt idx="28">
                  <c:v>1890</c:v>
                </c:pt>
                <c:pt idx="29">
                  <c:v>1895</c:v>
                </c:pt>
                <c:pt idx="30">
                  <c:v>1900</c:v>
                </c:pt>
                <c:pt idx="31">
                  <c:v>1905</c:v>
                </c:pt>
                <c:pt idx="32">
                  <c:v>1910</c:v>
                </c:pt>
                <c:pt idx="33">
                  <c:v>1915</c:v>
                </c:pt>
                <c:pt idx="34">
                  <c:v>1920</c:v>
                </c:pt>
                <c:pt idx="35">
                  <c:v>1925</c:v>
                </c:pt>
                <c:pt idx="36">
                  <c:v>1930</c:v>
                </c:pt>
                <c:pt idx="37">
                  <c:v>1935</c:v>
                </c:pt>
                <c:pt idx="38">
                  <c:v>1940</c:v>
                </c:pt>
                <c:pt idx="39">
                  <c:v>1945</c:v>
                </c:pt>
                <c:pt idx="40">
                  <c:v>1950</c:v>
                </c:pt>
                <c:pt idx="41">
                  <c:v>1955</c:v>
                </c:pt>
                <c:pt idx="42">
                  <c:v>1960</c:v>
                </c:pt>
                <c:pt idx="43">
                  <c:v>1965</c:v>
                </c:pt>
                <c:pt idx="44">
                  <c:v>1970</c:v>
                </c:pt>
                <c:pt idx="45">
                  <c:v>1975</c:v>
                </c:pt>
                <c:pt idx="46">
                  <c:v>1980</c:v>
                </c:pt>
                <c:pt idx="47">
                  <c:v>1985</c:v>
                </c:pt>
                <c:pt idx="48">
                  <c:v>1990</c:v>
                </c:pt>
                <c:pt idx="49">
                  <c:v>1995</c:v>
                </c:pt>
                <c:pt idx="50">
                  <c:v>2000</c:v>
                </c:pt>
                <c:pt idx="51">
                  <c:v>2005</c:v>
                </c:pt>
                <c:pt idx="52">
                  <c:v>2010</c:v>
                </c:pt>
                <c:pt idx="53">
                  <c:v>2015</c:v>
                </c:pt>
                <c:pt idx="54">
                  <c:v>2020</c:v>
                </c:pt>
                <c:pt idx="55">
                  <c:v>2025</c:v>
                </c:pt>
                <c:pt idx="56">
                  <c:v>2030</c:v>
                </c:pt>
                <c:pt idx="57">
                  <c:v>2035</c:v>
                </c:pt>
                <c:pt idx="58">
                  <c:v>2040</c:v>
                </c:pt>
                <c:pt idx="59">
                  <c:v>2045</c:v>
                </c:pt>
                <c:pt idx="60">
                  <c:v>2050</c:v>
                </c:pt>
                <c:pt idx="61">
                  <c:v>2055</c:v>
                </c:pt>
                <c:pt idx="62">
                  <c:v>2060</c:v>
                </c:pt>
                <c:pt idx="63">
                  <c:v>2065</c:v>
                </c:pt>
                <c:pt idx="64">
                  <c:v>2070</c:v>
                </c:pt>
                <c:pt idx="65">
                  <c:v>2075</c:v>
                </c:pt>
                <c:pt idx="66">
                  <c:v>2080</c:v>
                </c:pt>
                <c:pt idx="67">
                  <c:v>2085</c:v>
                </c:pt>
                <c:pt idx="68">
                  <c:v>2090</c:v>
                </c:pt>
                <c:pt idx="69">
                  <c:v>2095</c:v>
                </c:pt>
                <c:pt idx="70">
                  <c:v>2100</c:v>
                </c:pt>
                <c:pt idx="71">
                  <c:v>2105</c:v>
                </c:pt>
                <c:pt idx="72">
                  <c:v>2110</c:v>
                </c:pt>
                <c:pt idx="73">
                  <c:v>2115</c:v>
                </c:pt>
                <c:pt idx="74">
                  <c:v>2120</c:v>
                </c:pt>
                <c:pt idx="75">
                  <c:v>2125</c:v>
                </c:pt>
                <c:pt idx="76">
                  <c:v>2130</c:v>
                </c:pt>
                <c:pt idx="77">
                  <c:v>2135</c:v>
                </c:pt>
                <c:pt idx="78">
                  <c:v>2140</c:v>
                </c:pt>
                <c:pt idx="79">
                  <c:v>2145</c:v>
                </c:pt>
                <c:pt idx="80">
                  <c:v>2150</c:v>
                </c:pt>
                <c:pt idx="81">
                  <c:v>2155</c:v>
                </c:pt>
                <c:pt idx="82">
                  <c:v>2160</c:v>
                </c:pt>
                <c:pt idx="83">
                  <c:v>2165</c:v>
                </c:pt>
                <c:pt idx="84">
                  <c:v>2170</c:v>
                </c:pt>
                <c:pt idx="85">
                  <c:v>2175</c:v>
                </c:pt>
                <c:pt idx="86">
                  <c:v>2180</c:v>
                </c:pt>
                <c:pt idx="87">
                  <c:v>2185</c:v>
                </c:pt>
                <c:pt idx="88">
                  <c:v>2190</c:v>
                </c:pt>
                <c:pt idx="89">
                  <c:v>2195</c:v>
                </c:pt>
                <c:pt idx="90">
                  <c:v>2200</c:v>
                </c:pt>
                <c:pt idx="91">
                  <c:v>2205</c:v>
                </c:pt>
                <c:pt idx="92">
                  <c:v>2210</c:v>
                </c:pt>
                <c:pt idx="93">
                  <c:v>2215</c:v>
                </c:pt>
                <c:pt idx="94">
                  <c:v>2220</c:v>
                </c:pt>
                <c:pt idx="95">
                  <c:v>2225</c:v>
                </c:pt>
                <c:pt idx="96">
                  <c:v>2230</c:v>
                </c:pt>
                <c:pt idx="97">
                  <c:v>2235</c:v>
                </c:pt>
                <c:pt idx="98">
                  <c:v>2240</c:v>
                </c:pt>
                <c:pt idx="99">
                  <c:v>2245</c:v>
                </c:pt>
                <c:pt idx="100">
                  <c:v>2250</c:v>
                </c:pt>
                <c:pt idx="101">
                  <c:v>2255</c:v>
                </c:pt>
                <c:pt idx="102">
                  <c:v>2260</c:v>
                </c:pt>
                <c:pt idx="103">
                  <c:v>2265</c:v>
                </c:pt>
                <c:pt idx="104">
                  <c:v>2270</c:v>
                </c:pt>
                <c:pt idx="105">
                  <c:v>2275</c:v>
                </c:pt>
                <c:pt idx="106">
                  <c:v>2280</c:v>
                </c:pt>
                <c:pt idx="107">
                  <c:v>2285</c:v>
                </c:pt>
                <c:pt idx="108">
                  <c:v>2290</c:v>
                </c:pt>
                <c:pt idx="109">
                  <c:v>2295</c:v>
                </c:pt>
                <c:pt idx="110">
                  <c:v>2300</c:v>
                </c:pt>
              </c:numCache>
            </c:numRef>
          </c:cat>
          <c:val>
            <c:numRef>
              <c:f>olietijdperk!$B$2:$B$112</c:f>
              <c:numCache>
                <c:formatCode>General</c:formatCode>
                <c:ptCount val="111"/>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130</c:v>
                </c:pt>
                <c:pt idx="21">
                  <c:v>180</c:v>
                </c:pt>
                <c:pt idx="22">
                  <c:v>240</c:v>
                </c:pt>
                <c:pt idx="23">
                  <c:v>300</c:v>
                </c:pt>
                <c:pt idx="24">
                  <c:v>350</c:v>
                </c:pt>
                <c:pt idx="25">
                  <c:v>400</c:v>
                </c:pt>
                <c:pt idx="26">
                  <c:v>460</c:v>
                </c:pt>
                <c:pt idx="27">
                  <c:v>530</c:v>
                </c:pt>
                <c:pt idx="28">
                  <c:v>610</c:v>
                </c:pt>
                <c:pt idx="29">
                  <c:v>690</c:v>
                </c:pt>
                <c:pt idx="30">
                  <c:v>770</c:v>
                </c:pt>
                <c:pt idx="31">
                  <c:v>850</c:v>
                </c:pt>
                <c:pt idx="32">
                  <c:v>975</c:v>
                </c:pt>
                <c:pt idx="33">
                  <c:v>1100</c:v>
                </c:pt>
                <c:pt idx="34">
                  <c:v>1150</c:v>
                </c:pt>
                <c:pt idx="35">
                  <c:v>1200</c:v>
                </c:pt>
                <c:pt idx="36">
                  <c:v>950</c:v>
                </c:pt>
                <c:pt idx="37">
                  <c:v>1150</c:v>
                </c:pt>
                <c:pt idx="38">
                  <c:v>1650</c:v>
                </c:pt>
                <c:pt idx="39">
                  <c:v>1450</c:v>
                </c:pt>
                <c:pt idx="40">
                  <c:v>1850</c:v>
                </c:pt>
                <c:pt idx="41">
                  <c:v>1950</c:v>
                </c:pt>
                <c:pt idx="42">
                  <c:v>3250</c:v>
                </c:pt>
                <c:pt idx="43">
                  <c:v>4550</c:v>
                </c:pt>
                <c:pt idx="44">
                  <c:v>5850</c:v>
                </c:pt>
                <c:pt idx="45">
                  <c:v>5700</c:v>
                </c:pt>
                <c:pt idx="46">
                  <c:v>6250</c:v>
                </c:pt>
                <c:pt idx="47">
                  <c:v>6100</c:v>
                </c:pt>
                <c:pt idx="48">
                  <c:v>7400</c:v>
                </c:pt>
                <c:pt idx="49">
                  <c:v>7500</c:v>
                </c:pt>
                <c:pt idx="50">
                  <c:v>8100</c:v>
                </c:pt>
                <c:pt idx="51">
                  <c:v>8900</c:v>
                </c:pt>
                <c:pt idx="52">
                  <c:v>10000</c:v>
                </c:pt>
                <c:pt idx="53">
                  <c:v>11300</c:v>
                </c:pt>
                <c:pt idx="54">
                  <c:v>12100</c:v>
                </c:pt>
                <c:pt idx="55">
                  <c:v>12600</c:v>
                </c:pt>
                <c:pt idx="56">
                  <c:v>12900</c:v>
                </c:pt>
                <c:pt idx="57">
                  <c:v>13100</c:v>
                </c:pt>
                <c:pt idx="58">
                  <c:v>12900</c:v>
                </c:pt>
                <c:pt idx="59">
                  <c:v>12600</c:v>
                </c:pt>
                <c:pt idx="60">
                  <c:v>12100</c:v>
                </c:pt>
                <c:pt idx="61">
                  <c:v>11300</c:v>
                </c:pt>
                <c:pt idx="62">
                  <c:v>10000</c:v>
                </c:pt>
                <c:pt idx="63">
                  <c:v>8900</c:v>
                </c:pt>
                <c:pt idx="64">
                  <c:v>7950</c:v>
                </c:pt>
                <c:pt idx="65">
                  <c:v>7100</c:v>
                </c:pt>
                <c:pt idx="66">
                  <c:v>6250</c:v>
                </c:pt>
                <c:pt idx="67">
                  <c:v>5300</c:v>
                </c:pt>
                <c:pt idx="68">
                  <c:v>4500</c:v>
                </c:pt>
                <c:pt idx="69">
                  <c:v>3750</c:v>
                </c:pt>
                <c:pt idx="70">
                  <c:v>3125</c:v>
                </c:pt>
                <c:pt idx="71">
                  <c:v>2600</c:v>
                </c:pt>
                <c:pt idx="72">
                  <c:v>2250</c:v>
                </c:pt>
                <c:pt idx="73">
                  <c:v>1850</c:v>
                </c:pt>
                <c:pt idx="74">
                  <c:v>1525</c:v>
                </c:pt>
                <c:pt idx="75">
                  <c:v>1200</c:v>
                </c:pt>
                <c:pt idx="76">
                  <c:v>900</c:v>
                </c:pt>
                <c:pt idx="77">
                  <c:v>675</c:v>
                </c:pt>
                <c:pt idx="78">
                  <c:v>525</c:v>
                </c:pt>
                <c:pt idx="79">
                  <c:v>400</c:v>
                </c:pt>
                <c:pt idx="80">
                  <c:v>300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numCache>
            </c:numRef>
          </c:val>
        </c:ser>
        <c:dLbls>
          <c:showLegendKey val="0"/>
          <c:showVal val="0"/>
          <c:showCatName val="0"/>
          <c:showSerName val="0"/>
          <c:showPercent val="0"/>
          <c:showBubbleSize val="0"/>
        </c:dLbls>
        <c:gapWidth val="150"/>
        <c:axId val="159015680"/>
        <c:axId val="159017216"/>
      </c:barChart>
      <c:lineChart>
        <c:grouping val="standard"/>
        <c:varyColors val="0"/>
        <c:ser>
          <c:idx val="1"/>
          <c:order val="1"/>
          <c:tx>
            <c:strRef>
              <c:f>olietijdperk!$C$1</c:f>
              <c:strCache>
                <c:ptCount val="1"/>
                <c:pt idx="0">
                  <c:v>Concentration CO2 (Favourable Scenario)</c:v>
                </c:pt>
              </c:strCache>
            </c:strRef>
          </c:tx>
          <c:marker>
            <c:symbol val="none"/>
          </c:marker>
          <c:dLbls>
            <c:dLbl>
              <c:idx val="76"/>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olietijdperk!$A$2:$A$112</c:f>
              <c:numCache>
                <c:formatCode>General</c:formatCode>
                <c:ptCount val="111"/>
                <c:pt idx="0">
                  <c:v>1750</c:v>
                </c:pt>
                <c:pt idx="1">
                  <c:v>1755</c:v>
                </c:pt>
                <c:pt idx="2">
                  <c:v>1760</c:v>
                </c:pt>
                <c:pt idx="3">
                  <c:v>1765</c:v>
                </c:pt>
                <c:pt idx="4">
                  <c:v>1770</c:v>
                </c:pt>
                <c:pt idx="5">
                  <c:v>1775</c:v>
                </c:pt>
                <c:pt idx="6">
                  <c:v>1780</c:v>
                </c:pt>
                <c:pt idx="7">
                  <c:v>1785</c:v>
                </c:pt>
                <c:pt idx="8">
                  <c:v>1790</c:v>
                </c:pt>
                <c:pt idx="9">
                  <c:v>1795</c:v>
                </c:pt>
                <c:pt idx="10">
                  <c:v>1800</c:v>
                </c:pt>
                <c:pt idx="11">
                  <c:v>1805</c:v>
                </c:pt>
                <c:pt idx="12">
                  <c:v>1810</c:v>
                </c:pt>
                <c:pt idx="13">
                  <c:v>1815</c:v>
                </c:pt>
                <c:pt idx="14">
                  <c:v>1820</c:v>
                </c:pt>
                <c:pt idx="15">
                  <c:v>1825</c:v>
                </c:pt>
                <c:pt idx="16">
                  <c:v>1830</c:v>
                </c:pt>
                <c:pt idx="17">
                  <c:v>1835</c:v>
                </c:pt>
                <c:pt idx="18">
                  <c:v>1840</c:v>
                </c:pt>
                <c:pt idx="19">
                  <c:v>1845</c:v>
                </c:pt>
                <c:pt idx="20">
                  <c:v>1850</c:v>
                </c:pt>
                <c:pt idx="21">
                  <c:v>1855</c:v>
                </c:pt>
                <c:pt idx="22">
                  <c:v>1860</c:v>
                </c:pt>
                <c:pt idx="23">
                  <c:v>1865</c:v>
                </c:pt>
                <c:pt idx="24">
                  <c:v>1870</c:v>
                </c:pt>
                <c:pt idx="25">
                  <c:v>1875</c:v>
                </c:pt>
                <c:pt idx="26">
                  <c:v>1880</c:v>
                </c:pt>
                <c:pt idx="27">
                  <c:v>1885</c:v>
                </c:pt>
                <c:pt idx="28">
                  <c:v>1890</c:v>
                </c:pt>
                <c:pt idx="29">
                  <c:v>1895</c:v>
                </c:pt>
                <c:pt idx="30">
                  <c:v>1900</c:v>
                </c:pt>
                <c:pt idx="31">
                  <c:v>1905</c:v>
                </c:pt>
                <c:pt idx="32">
                  <c:v>1910</c:v>
                </c:pt>
                <c:pt idx="33">
                  <c:v>1915</c:v>
                </c:pt>
                <c:pt idx="34">
                  <c:v>1920</c:v>
                </c:pt>
                <c:pt idx="35">
                  <c:v>1925</c:v>
                </c:pt>
                <c:pt idx="36">
                  <c:v>1930</c:v>
                </c:pt>
                <c:pt idx="37">
                  <c:v>1935</c:v>
                </c:pt>
                <c:pt idx="38">
                  <c:v>1940</c:v>
                </c:pt>
                <c:pt idx="39">
                  <c:v>1945</c:v>
                </c:pt>
                <c:pt idx="40">
                  <c:v>1950</c:v>
                </c:pt>
                <c:pt idx="41">
                  <c:v>1955</c:v>
                </c:pt>
                <c:pt idx="42">
                  <c:v>1960</c:v>
                </c:pt>
                <c:pt idx="43">
                  <c:v>1965</c:v>
                </c:pt>
                <c:pt idx="44">
                  <c:v>1970</c:v>
                </c:pt>
                <c:pt idx="45">
                  <c:v>1975</c:v>
                </c:pt>
                <c:pt idx="46">
                  <c:v>1980</c:v>
                </c:pt>
                <c:pt idx="47">
                  <c:v>1985</c:v>
                </c:pt>
                <c:pt idx="48">
                  <c:v>1990</c:v>
                </c:pt>
                <c:pt idx="49">
                  <c:v>1995</c:v>
                </c:pt>
                <c:pt idx="50">
                  <c:v>2000</c:v>
                </c:pt>
                <c:pt idx="51">
                  <c:v>2005</c:v>
                </c:pt>
                <c:pt idx="52">
                  <c:v>2010</c:v>
                </c:pt>
                <c:pt idx="53">
                  <c:v>2015</c:v>
                </c:pt>
                <c:pt idx="54">
                  <c:v>2020</c:v>
                </c:pt>
                <c:pt idx="55">
                  <c:v>2025</c:v>
                </c:pt>
                <c:pt idx="56">
                  <c:v>2030</c:v>
                </c:pt>
                <c:pt idx="57">
                  <c:v>2035</c:v>
                </c:pt>
                <c:pt idx="58">
                  <c:v>2040</c:v>
                </c:pt>
                <c:pt idx="59">
                  <c:v>2045</c:v>
                </c:pt>
                <c:pt idx="60">
                  <c:v>2050</c:v>
                </c:pt>
                <c:pt idx="61">
                  <c:v>2055</c:v>
                </c:pt>
                <c:pt idx="62">
                  <c:v>2060</c:v>
                </c:pt>
                <c:pt idx="63">
                  <c:v>2065</c:v>
                </c:pt>
                <c:pt idx="64">
                  <c:v>2070</c:v>
                </c:pt>
                <c:pt idx="65">
                  <c:v>2075</c:v>
                </c:pt>
                <c:pt idx="66">
                  <c:v>2080</c:v>
                </c:pt>
                <c:pt idx="67">
                  <c:v>2085</c:v>
                </c:pt>
                <c:pt idx="68">
                  <c:v>2090</c:v>
                </c:pt>
                <c:pt idx="69">
                  <c:v>2095</c:v>
                </c:pt>
                <c:pt idx="70">
                  <c:v>2100</c:v>
                </c:pt>
                <c:pt idx="71">
                  <c:v>2105</c:v>
                </c:pt>
                <c:pt idx="72">
                  <c:v>2110</c:v>
                </c:pt>
                <c:pt idx="73">
                  <c:v>2115</c:v>
                </c:pt>
                <c:pt idx="74">
                  <c:v>2120</c:v>
                </c:pt>
                <c:pt idx="75">
                  <c:v>2125</c:v>
                </c:pt>
                <c:pt idx="76">
                  <c:v>2130</c:v>
                </c:pt>
                <c:pt idx="77">
                  <c:v>2135</c:v>
                </c:pt>
                <c:pt idx="78">
                  <c:v>2140</c:v>
                </c:pt>
                <c:pt idx="79">
                  <c:v>2145</c:v>
                </c:pt>
                <c:pt idx="80">
                  <c:v>2150</c:v>
                </c:pt>
                <c:pt idx="81">
                  <c:v>2155</c:v>
                </c:pt>
                <c:pt idx="82">
                  <c:v>2160</c:v>
                </c:pt>
                <c:pt idx="83">
                  <c:v>2165</c:v>
                </c:pt>
                <c:pt idx="84">
                  <c:v>2170</c:v>
                </c:pt>
                <c:pt idx="85">
                  <c:v>2175</c:v>
                </c:pt>
                <c:pt idx="86">
                  <c:v>2180</c:v>
                </c:pt>
                <c:pt idx="87">
                  <c:v>2185</c:v>
                </c:pt>
                <c:pt idx="88">
                  <c:v>2190</c:v>
                </c:pt>
                <c:pt idx="89">
                  <c:v>2195</c:v>
                </c:pt>
                <c:pt idx="90">
                  <c:v>2200</c:v>
                </c:pt>
                <c:pt idx="91">
                  <c:v>2205</c:v>
                </c:pt>
                <c:pt idx="92">
                  <c:v>2210</c:v>
                </c:pt>
                <c:pt idx="93">
                  <c:v>2215</c:v>
                </c:pt>
                <c:pt idx="94">
                  <c:v>2220</c:v>
                </c:pt>
                <c:pt idx="95">
                  <c:v>2225</c:v>
                </c:pt>
                <c:pt idx="96">
                  <c:v>2230</c:v>
                </c:pt>
                <c:pt idx="97">
                  <c:v>2235</c:v>
                </c:pt>
                <c:pt idx="98">
                  <c:v>2240</c:v>
                </c:pt>
                <c:pt idx="99">
                  <c:v>2245</c:v>
                </c:pt>
                <c:pt idx="100">
                  <c:v>2250</c:v>
                </c:pt>
                <c:pt idx="101">
                  <c:v>2255</c:v>
                </c:pt>
                <c:pt idx="102">
                  <c:v>2260</c:v>
                </c:pt>
                <c:pt idx="103">
                  <c:v>2265</c:v>
                </c:pt>
                <c:pt idx="104">
                  <c:v>2270</c:v>
                </c:pt>
                <c:pt idx="105">
                  <c:v>2275</c:v>
                </c:pt>
                <c:pt idx="106">
                  <c:v>2280</c:v>
                </c:pt>
                <c:pt idx="107">
                  <c:v>2285</c:v>
                </c:pt>
                <c:pt idx="108">
                  <c:v>2290</c:v>
                </c:pt>
                <c:pt idx="109">
                  <c:v>2295</c:v>
                </c:pt>
                <c:pt idx="110">
                  <c:v>2300</c:v>
                </c:pt>
              </c:numCache>
            </c:numRef>
          </c:cat>
          <c:val>
            <c:numRef>
              <c:f>olietijdperk!$C$2:$C$112</c:f>
              <c:numCache>
                <c:formatCode>General</c:formatCode>
                <c:ptCount val="111"/>
                <c:pt idx="0">
                  <c:v>278</c:v>
                </c:pt>
                <c:pt idx="1">
                  <c:v>278.2</c:v>
                </c:pt>
                <c:pt idx="2">
                  <c:v>278.39999999999981</c:v>
                </c:pt>
                <c:pt idx="3">
                  <c:v>278.5999999999998</c:v>
                </c:pt>
                <c:pt idx="4">
                  <c:v>278.79999999999978</c:v>
                </c:pt>
                <c:pt idx="5">
                  <c:v>278.99999999999977</c:v>
                </c:pt>
                <c:pt idx="6">
                  <c:v>279.19999999999993</c:v>
                </c:pt>
                <c:pt idx="7">
                  <c:v>279.39999999999975</c:v>
                </c:pt>
                <c:pt idx="8">
                  <c:v>279.59999999999974</c:v>
                </c:pt>
                <c:pt idx="9">
                  <c:v>279.79999999999967</c:v>
                </c:pt>
                <c:pt idx="10">
                  <c:v>280</c:v>
                </c:pt>
                <c:pt idx="11">
                  <c:v>281</c:v>
                </c:pt>
                <c:pt idx="12">
                  <c:v>282</c:v>
                </c:pt>
                <c:pt idx="13">
                  <c:v>283</c:v>
                </c:pt>
                <c:pt idx="14">
                  <c:v>284</c:v>
                </c:pt>
                <c:pt idx="15">
                  <c:v>283.3</c:v>
                </c:pt>
                <c:pt idx="16">
                  <c:v>282.60000000000002</c:v>
                </c:pt>
                <c:pt idx="17">
                  <c:v>282</c:v>
                </c:pt>
                <c:pt idx="18" formatCode="0.0">
                  <c:v>283.14285714285734</c:v>
                </c:pt>
                <c:pt idx="19" formatCode="0.0">
                  <c:v>284.28571428571416</c:v>
                </c:pt>
                <c:pt idx="20" formatCode="0.0">
                  <c:v>285.42857142857116</c:v>
                </c:pt>
                <c:pt idx="21" formatCode="0.0">
                  <c:v>286.57142857142867</c:v>
                </c:pt>
                <c:pt idx="22" formatCode="0.0">
                  <c:v>287.71428571428584</c:v>
                </c:pt>
                <c:pt idx="23" formatCode="0.0">
                  <c:v>288.857142857143</c:v>
                </c:pt>
                <c:pt idx="24">
                  <c:v>290</c:v>
                </c:pt>
                <c:pt idx="25" formatCode="0.0">
                  <c:v>291.66666666666691</c:v>
                </c:pt>
                <c:pt idx="26" formatCode="0.0">
                  <c:v>293.30555555555554</c:v>
                </c:pt>
                <c:pt idx="27" formatCode="0.0">
                  <c:v>294.92129629629608</c:v>
                </c:pt>
                <c:pt idx="28" formatCode="0.0">
                  <c:v>296.51774691358025</c:v>
                </c:pt>
                <c:pt idx="29" formatCode="0.0">
                  <c:v>298.09812242798324</c:v>
                </c:pt>
                <c:pt idx="30">
                  <c:v>300</c:v>
                </c:pt>
                <c:pt idx="31">
                  <c:v>301.5</c:v>
                </c:pt>
                <c:pt idx="32">
                  <c:v>303</c:v>
                </c:pt>
                <c:pt idx="33">
                  <c:v>304.5</c:v>
                </c:pt>
                <c:pt idx="34">
                  <c:v>306</c:v>
                </c:pt>
                <c:pt idx="35">
                  <c:v>307.5</c:v>
                </c:pt>
                <c:pt idx="36">
                  <c:v>309</c:v>
                </c:pt>
                <c:pt idx="37">
                  <c:v>310.5</c:v>
                </c:pt>
                <c:pt idx="38">
                  <c:v>312</c:v>
                </c:pt>
                <c:pt idx="39">
                  <c:v>313.5</c:v>
                </c:pt>
                <c:pt idx="40">
                  <c:v>315</c:v>
                </c:pt>
                <c:pt idx="41">
                  <c:v>318.5</c:v>
                </c:pt>
                <c:pt idx="42">
                  <c:v>322.39999999999981</c:v>
                </c:pt>
                <c:pt idx="43">
                  <c:v>326.7</c:v>
                </c:pt>
                <c:pt idx="44">
                  <c:v>331.4</c:v>
                </c:pt>
                <c:pt idx="45">
                  <c:v>336.79999999999978</c:v>
                </c:pt>
                <c:pt idx="46">
                  <c:v>342.9</c:v>
                </c:pt>
                <c:pt idx="47">
                  <c:v>349.5999999999998</c:v>
                </c:pt>
                <c:pt idx="48">
                  <c:v>356.79999999999978</c:v>
                </c:pt>
                <c:pt idx="49">
                  <c:v>364.99999999999977</c:v>
                </c:pt>
                <c:pt idx="50">
                  <c:v>374</c:v>
                </c:pt>
                <c:pt idx="51">
                  <c:v>386.49999999999977</c:v>
                </c:pt>
                <c:pt idx="52">
                  <c:v>401</c:v>
                </c:pt>
                <c:pt idx="53">
                  <c:v>412.99999999999977</c:v>
                </c:pt>
                <c:pt idx="54">
                  <c:v>422.99999999999977</c:v>
                </c:pt>
                <c:pt idx="55">
                  <c:v>429.99999999999977</c:v>
                </c:pt>
                <c:pt idx="56">
                  <c:v>433.99999999999977</c:v>
                </c:pt>
                <c:pt idx="57">
                  <c:v>436.99999999999977</c:v>
                </c:pt>
                <c:pt idx="58">
                  <c:v>436.99999999999977</c:v>
                </c:pt>
                <c:pt idx="59">
                  <c:v>436.99999999999977</c:v>
                </c:pt>
                <c:pt idx="60">
                  <c:v>436.99999999999977</c:v>
                </c:pt>
                <c:pt idx="61">
                  <c:v>435.14999999999992</c:v>
                </c:pt>
                <c:pt idx="62">
                  <c:v>433.29999999999967</c:v>
                </c:pt>
                <c:pt idx="63">
                  <c:v>431.4499999999997</c:v>
                </c:pt>
                <c:pt idx="64">
                  <c:v>429.59999999999968</c:v>
                </c:pt>
                <c:pt idx="65">
                  <c:v>427.74999999999983</c:v>
                </c:pt>
                <c:pt idx="66">
                  <c:v>425.89999999999969</c:v>
                </c:pt>
                <c:pt idx="67">
                  <c:v>424.04999999999973</c:v>
                </c:pt>
                <c:pt idx="68">
                  <c:v>422.19999999999965</c:v>
                </c:pt>
                <c:pt idx="69">
                  <c:v>420.34999999999974</c:v>
                </c:pt>
                <c:pt idx="70">
                  <c:v>418.49999999999949</c:v>
                </c:pt>
                <c:pt idx="71">
                  <c:v>416.64999999999975</c:v>
                </c:pt>
                <c:pt idx="72">
                  <c:v>414.7999999999995</c:v>
                </c:pt>
                <c:pt idx="73">
                  <c:v>412.94999999999965</c:v>
                </c:pt>
                <c:pt idx="74">
                  <c:v>411.09999999999945</c:v>
                </c:pt>
                <c:pt idx="75">
                  <c:v>409.2499999999996</c:v>
                </c:pt>
                <c:pt idx="76">
                  <c:v>405</c:v>
                </c:pt>
                <c:pt idx="77">
                  <c:v>405.54999999999956</c:v>
                </c:pt>
                <c:pt idx="78">
                  <c:v>403.69999999999953</c:v>
                </c:pt>
                <c:pt idx="79">
                  <c:v>401.84999999999951</c:v>
                </c:pt>
                <c:pt idx="80">
                  <c:v>400</c:v>
                </c:pt>
              </c:numCache>
            </c:numRef>
          </c:val>
          <c:smooth val="0"/>
        </c:ser>
        <c:ser>
          <c:idx val="2"/>
          <c:order val="2"/>
          <c:tx>
            <c:strRef>
              <c:f>olietijdperk!$D$1</c:f>
              <c:strCache>
                <c:ptCount val="1"/>
                <c:pt idx="0">
                  <c:v>Concentration CO2 (Unfavourable Scenario)</c:v>
                </c:pt>
              </c:strCache>
            </c:strRef>
          </c:tx>
          <c:marker>
            <c:symbol val="none"/>
          </c:marker>
          <c:dLbls>
            <c:dLbl>
              <c:idx val="0"/>
              <c:layout>
                <c:manualLayout>
                  <c:x val="-7.1588427420678858E-3"/>
                  <c:y val="3.28767690678788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8"/>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olietijdperk!$A$2:$A$112</c:f>
              <c:numCache>
                <c:formatCode>General</c:formatCode>
                <c:ptCount val="111"/>
                <c:pt idx="0">
                  <c:v>1750</c:v>
                </c:pt>
                <c:pt idx="1">
                  <c:v>1755</c:v>
                </c:pt>
                <c:pt idx="2">
                  <c:v>1760</c:v>
                </c:pt>
                <c:pt idx="3">
                  <c:v>1765</c:v>
                </c:pt>
                <c:pt idx="4">
                  <c:v>1770</c:v>
                </c:pt>
                <c:pt idx="5">
                  <c:v>1775</c:v>
                </c:pt>
                <c:pt idx="6">
                  <c:v>1780</c:v>
                </c:pt>
                <c:pt idx="7">
                  <c:v>1785</c:v>
                </c:pt>
                <c:pt idx="8">
                  <c:v>1790</c:v>
                </c:pt>
                <c:pt idx="9">
                  <c:v>1795</c:v>
                </c:pt>
                <c:pt idx="10">
                  <c:v>1800</c:v>
                </c:pt>
                <c:pt idx="11">
                  <c:v>1805</c:v>
                </c:pt>
                <c:pt idx="12">
                  <c:v>1810</c:v>
                </c:pt>
                <c:pt idx="13">
                  <c:v>1815</c:v>
                </c:pt>
                <c:pt idx="14">
                  <c:v>1820</c:v>
                </c:pt>
                <c:pt idx="15">
                  <c:v>1825</c:v>
                </c:pt>
                <c:pt idx="16">
                  <c:v>1830</c:v>
                </c:pt>
                <c:pt idx="17">
                  <c:v>1835</c:v>
                </c:pt>
                <c:pt idx="18">
                  <c:v>1840</c:v>
                </c:pt>
                <c:pt idx="19">
                  <c:v>1845</c:v>
                </c:pt>
                <c:pt idx="20">
                  <c:v>1850</c:v>
                </c:pt>
                <c:pt idx="21">
                  <c:v>1855</c:v>
                </c:pt>
                <c:pt idx="22">
                  <c:v>1860</c:v>
                </c:pt>
                <c:pt idx="23">
                  <c:v>1865</c:v>
                </c:pt>
                <c:pt idx="24">
                  <c:v>1870</c:v>
                </c:pt>
                <c:pt idx="25">
                  <c:v>1875</c:v>
                </c:pt>
                <c:pt idx="26">
                  <c:v>1880</c:v>
                </c:pt>
                <c:pt idx="27">
                  <c:v>1885</c:v>
                </c:pt>
                <c:pt idx="28">
                  <c:v>1890</c:v>
                </c:pt>
                <c:pt idx="29">
                  <c:v>1895</c:v>
                </c:pt>
                <c:pt idx="30">
                  <c:v>1900</c:v>
                </c:pt>
                <c:pt idx="31">
                  <c:v>1905</c:v>
                </c:pt>
                <c:pt idx="32">
                  <c:v>1910</c:v>
                </c:pt>
                <c:pt idx="33">
                  <c:v>1915</c:v>
                </c:pt>
                <c:pt idx="34">
                  <c:v>1920</c:v>
                </c:pt>
                <c:pt idx="35">
                  <c:v>1925</c:v>
                </c:pt>
                <c:pt idx="36">
                  <c:v>1930</c:v>
                </c:pt>
                <c:pt idx="37">
                  <c:v>1935</c:v>
                </c:pt>
                <c:pt idx="38">
                  <c:v>1940</c:v>
                </c:pt>
                <c:pt idx="39">
                  <c:v>1945</c:v>
                </c:pt>
                <c:pt idx="40">
                  <c:v>1950</c:v>
                </c:pt>
                <c:pt idx="41">
                  <c:v>1955</c:v>
                </c:pt>
                <c:pt idx="42">
                  <c:v>1960</c:v>
                </c:pt>
                <c:pt idx="43">
                  <c:v>1965</c:v>
                </c:pt>
                <c:pt idx="44">
                  <c:v>1970</c:v>
                </c:pt>
                <c:pt idx="45">
                  <c:v>1975</c:v>
                </c:pt>
                <c:pt idx="46">
                  <c:v>1980</c:v>
                </c:pt>
                <c:pt idx="47">
                  <c:v>1985</c:v>
                </c:pt>
                <c:pt idx="48">
                  <c:v>1990</c:v>
                </c:pt>
                <c:pt idx="49">
                  <c:v>1995</c:v>
                </c:pt>
                <c:pt idx="50">
                  <c:v>2000</c:v>
                </c:pt>
                <c:pt idx="51">
                  <c:v>2005</c:v>
                </c:pt>
                <c:pt idx="52">
                  <c:v>2010</c:v>
                </c:pt>
                <c:pt idx="53">
                  <c:v>2015</c:v>
                </c:pt>
                <c:pt idx="54">
                  <c:v>2020</c:v>
                </c:pt>
                <c:pt idx="55">
                  <c:v>2025</c:v>
                </c:pt>
                <c:pt idx="56">
                  <c:v>2030</c:v>
                </c:pt>
                <c:pt idx="57">
                  <c:v>2035</c:v>
                </c:pt>
                <c:pt idx="58">
                  <c:v>2040</c:v>
                </c:pt>
                <c:pt idx="59">
                  <c:v>2045</c:v>
                </c:pt>
                <c:pt idx="60">
                  <c:v>2050</c:v>
                </c:pt>
                <c:pt idx="61">
                  <c:v>2055</c:v>
                </c:pt>
                <c:pt idx="62">
                  <c:v>2060</c:v>
                </c:pt>
                <c:pt idx="63">
                  <c:v>2065</c:v>
                </c:pt>
                <c:pt idx="64">
                  <c:v>2070</c:v>
                </c:pt>
                <c:pt idx="65">
                  <c:v>2075</c:v>
                </c:pt>
                <c:pt idx="66">
                  <c:v>2080</c:v>
                </c:pt>
                <c:pt idx="67">
                  <c:v>2085</c:v>
                </c:pt>
                <c:pt idx="68">
                  <c:v>2090</c:v>
                </c:pt>
                <c:pt idx="69">
                  <c:v>2095</c:v>
                </c:pt>
                <c:pt idx="70">
                  <c:v>2100</c:v>
                </c:pt>
                <c:pt idx="71">
                  <c:v>2105</c:v>
                </c:pt>
                <c:pt idx="72">
                  <c:v>2110</c:v>
                </c:pt>
                <c:pt idx="73">
                  <c:v>2115</c:v>
                </c:pt>
                <c:pt idx="74">
                  <c:v>2120</c:v>
                </c:pt>
                <c:pt idx="75">
                  <c:v>2125</c:v>
                </c:pt>
                <c:pt idx="76">
                  <c:v>2130</c:v>
                </c:pt>
                <c:pt idx="77">
                  <c:v>2135</c:v>
                </c:pt>
                <c:pt idx="78">
                  <c:v>2140</c:v>
                </c:pt>
                <c:pt idx="79">
                  <c:v>2145</c:v>
                </c:pt>
                <c:pt idx="80">
                  <c:v>2150</c:v>
                </c:pt>
                <c:pt idx="81">
                  <c:v>2155</c:v>
                </c:pt>
                <c:pt idx="82">
                  <c:v>2160</c:v>
                </c:pt>
                <c:pt idx="83">
                  <c:v>2165</c:v>
                </c:pt>
                <c:pt idx="84">
                  <c:v>2170</c:v>
                </c:pt>
                <c:pt idx="85">
                  <c:v>2175</c:v>
                </c:pt>
                <c:pt idx="86">
                  <c:v>2180</c:v>
                </c:pt>
                <c:pt idx="87">
                  <c:v>2185</c:v>
                </c:pt>
                <c:pt idx="88">
                  <c:v>2190</c:v>
                </c:pt>
                <c:pt idx="89">
                  <c:v>2195</c:v>
                </c:pt>
                <c:pt idx="90">
                  <c:v>2200</c:v>
                </c:pt>
                <c:pt idx="91">
                  <c:v>2205</c:v>
                </c:pt>
                <c:pt idx="92">
                  <c:v>2210</c:v>
                </c:pt>
                <c:pt idx="93">
                  <c:v>2215</c:v>
                </c:pt>
                <c:pt idx="94">
                  <c:v>2220</c:v>
                </c:pt>
                <c:pt idx="95">
                  <c:v>2225</c:v>
                </c:pt>
                <c:pt idx="96">
                  <c:v>2230</c:v>
                </c:pt>
                <c:pt idx="97">
                  <c:v>2235</c:v>
                </c:pt>
                <c:pt idx="98">
                  <c:v>2240</c:v>
                </c:pt>
                <c:pt idx="99">
                  <c:v>2245</c:v>
                </c:pt>
                <c:pt idx="100">
                  <c:v>2250</c:v>
                </c:pt>
                <c:pt idx="101">
                  <c:v>2255</c:v>
                </c:pt>
                <c:pt idx="102">
                  <c:v>2260</c:v>
                </c:pt>
                <c:pt idx="103">
                  <c:v>2265</c:v>
                </c:pt>
                <c:pt idx="104">
                  <c:v>2270</c:v>
                </c:pt>
                <c:pt idx="105">
                  <c:v>2275</c:v>
                </c:pt>
                <c:pt idx="106">
                  <c:v>2280</c:v>
                </c:pt>
                <c:pt idx="107">
                  <c:v>2285</c:v>
                </c:pt>
                <c:pt idx="108">
                  <c:v>2290</c:v>
                </c:pt>
                <c:pt idx="109">
                  <c:v>2295</c:v>
                </c:pt>
                <c:pt idx="110">
                  <c:v>2300</c:v>
                </c:pt>
              </c:numCache>
            </c:numRef>
          </c:cat>
          <c:val>
            <c:numRef>
              <c:f>olietijdperk!$D$2:$D$112</c:f>
              <c:numCache>
                <c:formatCode>0</c:formatCode>
                <c:ptCount val="111"/>
                <c:pt idx="0">
                  <c:v>278</c:v>
                </c:pt>
                <c:pt idx="1">
                  <c:v>278.2</c:v>
                </c:pt>
                <c:pt idx="2">
                  <c:v>278.39999999999981</c:v>
                </c:pt>
                <c:pt idx="3">
                  <c:v>278.5999999999998</c:v>
                </c:pt>
                <c:pt idx="4">
                  <c:v>278.79999999999978</c:v>
                </c:pt>
                <c:pt idx="5">
                  <c:v>278.99999999999977</c:v>
                </c:pt>
                <c:pt idx="6">
                  <c:v>279.19999999999993</c:v>
                </c:pt>
                <c:pt idx="7">
                  <c:v>279.39999999999975</c:v>
                </c:pt>
                <c:pt idx="8">
                  <c:v>279.59999999999974</c:v>
                </c:pt>
                <c:pt idx="9">
                  <c:v>279.79999999999967</c:v>
                </c:pt>
                <c:pt idx="10">
                  <c:v>280</c:v>
                </c:pt>
                <c:pt idx="11">
                  <c:v>281</c:v>
                </c:pt>
                <c:pt idx="12">
                  <c:v>282</c:v>
                </c:pt>
                <c:pt idx="13">
                  <c:v>283</c:v>
                </c:pt>
                <c:pt idx="14">
                  <c:v>284</c:v>
                </c:pt>
                <c:pt idx="15">
                  <c:v>283.3</c:v>
                </c:pt>
                <c:pt idx="16">
                  <c:v>282.60000000000002</c:v>
                </c:pt>
                <c:pt idx="17">
                  <c:v>282</c:v>
                </c:pt>
                <c:pt idx="18">
                  <c:v>283.14285714285734</c:v>
                </c:pt>
                <c:pt idx="19">
                  <c:v>284.28571428571416</c:v>
                </c:pt>
                <c:pt idx="20">
                  <c:v>285.42857142857116</c:v>
                </c:pt>
                <c:pt idx="21">
                  <c:v>286.57142857142867</c:v>
                </c:pt>
                <c:pt idx="22">
                  <c:v>287.71428571428584</c:v>
                </c:pt>
                <c:pt idx="23">
                  <c:v>288.857142857143</c:v>
                </c:pt>
                <c:pt idx="24">
                  <c:v>290</c:v>
                </c:pt>
                <c:pt idx="25">
                  <c:v>291.66666666666691</c:v>
                </c:pt>
                <c:pt idx="26">
                  <c:v>293.30555555555554</c:v>
                </c:pt>
                <c:pt idx="27">
                  <c:v>294.92129629629608</c:v>
                </c:pt>
                <c:pt idx="28">
                  <c:v>296.51774691358025</c:v>
                </c:pt>
                <c:pt idx="29">
                  <c:v>298.09812242798324</c:v>
                </c:pt>
                <c:pt idx="30">
                  <c:v>300</c:v>
                </c:pt>
                <c:pt idx="31">
                  <c:v>301.5</c:v>
                </c:pt>
                <c:pt idx="32">
                  <c:v>303</c:v>
                </c:pt>
                <c:pt idx="33">
                  <c:v>304.5</c:v>
                </c:pt>
                <c:pt idx="34">
                  <c:v>306</c:v>
                </c:pt>
                <c:pt idx="35">
                  <c:v>307.5</c:v>
                </c:pt>
                <c:pt idx="36">
                  <c:v>309</c:v>
                </c:pt>
                <c:pt idx="37">
                  <c:v>310.5</c:v>
                </c:pt>
                <c:pt idx="38">
                  <c:v>312</c:v>
                </c:pt>
                <c:pt idx="39">
                  <c:v>313.5</c:v>
                </c:pt>
                <c:pt idx="40">
                  <c:v>315</c:v>
                </c:pt>
                <c:pt idx="41">
                  <c:v>318.5</c:v>
                </c:pt>
                <c:pt idx="42">
                  <c:v>322.39999999999981</c:v>
                </c:pt>
                <c:pt idx="43">
                  <c:v>326.7</c:v>
                </c:pt>
                <c:pt idx="44">
                  <c:v>331.4</c:v>
                </c:pt>
                <c:pt idx="45">
                  <c:v>336.79999999999978</c:v>
                </c:pt>
                <c:pt idx="46">
                  <c:v>342.9</c:v>
                </c:pt>
                <c:pt idx="47">
                  <c:v>349.5999999999998</c:v>
                </c:pt>
                <c:pt idx="48">
                  <c:v>356.79999999999978</c:v>
                </c:pt>
                <c:pt idx="49">
                  <c:v>364.99999999999977</c:v>
                </c:pt>
                <c:pt idx="50">
                  <c:v>374</c:v>
                </c:pt>
                <c:pt idx="51">
                  <c:v>386.5</c:v>
                </c:pt>
                <c:pt idx="52">
                  <c:v>401.49999999999977</c:v>
                </c:pt>
                <c:pt idx="53">
                  <c:v>413.49999999999977</c:v>
                </c:pt>
                <c:pt idx="54">
                  <c:v>424.49999999999977</c:v>
                </c:pt>
                <c:pt idx="55">
                  <c:v>435.49999999999977</c:v>
                </c:pt>
                <c:pt idx="56">
                  <c:v>446.49999999999977</c:v>
                </c:pt>
                <c:pt idx="57">
                  <c:v>457.49999999999977</c:v>
                </c:pt>
                <c:pt idx="58">
                  <c:v>468.49999999999977</c:v>
                </c:pt>
                <c:pt idx="59">
                  <c:v>479.49999999999977</c:v>
                </c:pt>
                <c:pt idx="60">
                  <c:v>475</c:v>
                </c:pt>
                <c:pt idx="61">
                  <c:v>501.49999999999977</c:v>
                </c:pt>
                <c:pt idx="62">
                  <c:v>512.5</c:v>
                </c:pt>
                <c:pt idx="63">
                  <c:v>523.5</c:v>
                </c:pt>
                <c:pt idx="64">
                  <c:v>534.5</c:v>
                </c:pt>
                <c:pt idx="65">
                  <c:v>545.5</c:v>
                </c:pt>
                <c:pt idx="66">
                  <c:v>560</c:v>
                </c:pt>
                <c:pt idx="67">
                  <c:v>564.5</c:v>
                </c:pt>
                <c:pt idx="68">
                  <c:v>569.5</c:v>
                </c:pt>
                <c:pt idx="69">
                  <c:v>573.5</c:v>
                </c:pt>
                <c:pt idx="70">
                  <c:v>575</c:v>
                </c:pt>
                <c:pt idx="71">
                  <c:v>580.5</c:v>
                </c:pt>
                <c:pt idx="72">
                  <c:v>583.5</c:v>
                </c:pt>
                <c:pt idx="73">
                  <c:v>585.5</c:v>
                </c:pt>
                <c:pt idx="74">
                  <c:v>585</c:v>
                </c:pt>
                <c:pt idx="75">
                  <c:v>585.5</c:v>
                </c:pt>
                <c:pt idx="76">
                  <c:v>584.5</c:v>
                </c:pt>
                <c:pt idx="77">
                  <c:v>583.5</c:v>
                </c:pt>
                <c:pt idx="78">
                  <c:v>580</c:v>
                </c:pt>
                <c:pt idx="79">
                  <c:v>578.5</c:v>
                </c:pt>
                <c:pt idx="80">
                  <c:v>575</c:v>
                </c:pt>
              </c:numCache>
            </c:numRef>
          </c:val>
          <c:smooth val="0"/>
        </c:ser>
        <c:dLbls>
          <c:showLegendKey val="0"/>
          <c:showVal val="0"/>
          <c:showCatName val="0"/>
          <c:showSerName val="0"/>
          <c:showPercent val="0"/>
          <c:showBubbleSize val="0"/>
        </c:dLbls>
        <c:marker val="1"/>
        <c:smooth val="0"/>
        <c:axId val="159037696"/>
        <c:axId val="159035776"/>
      </c:lineChart>
      <c:catAx>
        <c:axId val="159015680"/>
        <c:scaling>
          <c:orientation val="minMax"/>
        </c:scaling>
        <c:delete val="0"/>
        <c:axPos val="b"/>
        <c:numFmt formatCode="General" sourceLinked="1"/>
        <c:majorTickMark val="out"/>
        <c:minorTickMark val="none"/>
        <c:tickLblPos val="nextTo"/>
        <c:crossAx val="159017216"/>
        <c:crosses val="autoZero"/>
        <c:auto val="1"/>
        <c:lblAlgn val="ctr"/>
        <c:lblOffset val="100"/>
        <c:tickLblSkip val="25"/>
        <c:tickMarkSkip val="20"/>
        <c:noMultiLvlLbl val="0"/>
      </c:catAx>
      <c:valAx>
        <c:axId val="159017216"/>
        <c:scaling>
          <c:orientation val="minMax"/>
        </c:scaling>
        <c:delete val="0"/>
        <c:axPos val="l"/>
        <c:majorGridlines/>
        <c:title>
          <c:tx>
            <c:rich>
              <a:bodyPr rot="-5400000" vert="horz"/>
              <a:lstStyle/>
              <a:p>
                <a:pPr>
                  <a:defRPr/>
                </a:pPr>
                <a:r>
                  <a:rPr lang="nl-NL"/>
                  <a:t>Gigaton fuel</a:t>
                </a:r>
                <a:r>
                  <a:rPr lang="nl-NL" baseline="0"/>
                  <a:t> energy</a:t>
                </a:r>
                <a:endParaRPr lang="nl-NL"/>
              </a:p>
            </c:rich>
          </c:tx>
          <c:overlay val="0"/>
        </c:title>
        <c:numFmt formatCode="General" sourceLinked="1"/>
        <c:majorTickMark val="out"/>
        <c:minorTickMark val="none"/>
        <c:tickLblPos val="nextTo"/>
        <c:crossAx val="159015680"/>
        <c:crosses val="autoZero"/>
        <c:crossBetween val="between"/>
      </c:valAx>
      <c:valAx>
        <c:axId val="159035776"/>
        <c:scaling>
          <c:orientation val="minMax"/>
        </c:scaling>
        <c:delete val="0"/>
        <c:axPos val="r"/>
        <c:title>
          <c:tx>
            <c:rich>
              <a:bodyPr rot="-5400000" vert="horz"/>
              <a:lstStyle/>
              <a:p>
                <a:pPr>
                  <a:defRPr/>
                </a:pPr>
                <a:r>
                  <a:rPr lang="nl-NL"/>
                  <a:t>Concentration CO2 (ppm)</a:t>
                </a:r>
              </a:p>
            </c:rich>
          </c:tx>
          <c:overlay val="0"/>
        </c:title>
        <c:numFmt formatCode="General" sourceLinked="1"/>
        <c:majorTickMark val="out"/>
        <c:minorTickMark val="none"/>
        <c:tickLblPos val="nextTo"/>
        <c:crossAx val="159037696"/>
        <c:crosses val="max"/>
        <c:crossBetween val="between"/>
      </c:valAx>
      <c:catAx>
        <c:axId val="159037696"/>
        <c:scaling>
          <c:orientation val="minMax"/>
        </c:scaling>
        <c:delete val="1"/>
        <c:axPos val="b"/>
        <c:numFmt formatCode="General" sourceLinked="1"/>
        <c:majorTickMark val="out"/>
        <c:minorTickMark val="none"/>
        <c:tickLblPos val="none"/>
        <c:crossAx val="159035776"/>
        <c:crosses val="autoZero"/>
        <c:auto val="1"/>
        <c:lblAlgn val="ctr"/>
        <c:lblOffset val="100"/>
        <c:noMultiLvlLbl val="0"/>
      </c:catAx>
    </c:plotArea>
    <c:legend>
      <c:legendPos val="r"/>
      <c:overlay val="0"/>
    </c:legend>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0.68266</cdr:x>
      <cdr:y>0.34294</cdr:y>
    </cdr:from>
    <cdr:to>
      <cdr:x>0.73339</cdr:x>
      <cdr:y>0.42867</cdr:y>
    </cdr:to>
    <cdr:sp macro="" textlink="">
      <cdr:nvSpPr>
        <cdr:cNvPr id="2" name="Rechthoek 1"/>
        <cdr:cNvSpPr/>
      </cdr:nvSpPr>
      <cdr:spPr>
        <a:xfrm xmlns:a="http://schemas.openxmlformats.org/drawingml/2006/main">
          <a:off x="4844204" y="864096"/>
          <a:ext cx="360040" cy="216024"/>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nl-NL"/>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55230A-96A6-4DC4-BB22-E2B01397B834}" type="datetimeFigureOut">
              <a:rPr lang="en-GB" smtClean="0"/>
              <a:pPr/>
              <a:t>04/08/2016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4BAACF-7448-44C7-8DDE-ED83E8573639}" type="slidenum">
              <a:rPr lang="en-GB" smtClean="0"/>
              <a:pPr/>
              <a:t>‹#›</a:t>
            </a:fld>
            <a:endParaRPr lang="en-GB"/>
          </a:p>
        </p:txBody>
      </p:sp>
    </p:spTree>
    <p:extLst>
      <p:ext uri="{BB962C8B-B14F-4D97-AF65-F5344CB8AC3E}">
        <p14:creationId xmlns:p14="http://schemas.microsoft.com/office/powerpoint/2010/main" val="1218792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5" name="Footer Placeholder 4"/>
          <p:cNvSpPr>
            <a:spLocks noGrp="1"/>
          </p:cNvSpPr>
          <p:nvPr>
            <p:ph type="ftr" sz="quarter" idx="11"/>
          </p:nvPr>
        </p:nvSpPr>
        <p:spPr/>
        <p:txBody>
          <a:bodyPr/>
          <a:lstStyle/>
          <a:p>
            <a:r>
              <a:rPr lang="en-GB" dirty="0" smtClean="0"/>
              <a:t>© Martin </a:t>
            </a:r>
            <a:r>
              <a:rPr lang="en-GB" dirty="0" err="1" smtClean="0"/>
              <a:t>Oyevaar</a:t>
            </a:r>
            <a:r>
              <a:rPr lang="en-GB" dirty="0" smtClean="0"/>
              <a:t>, Diego Vazquez-</a:t>
            </a:r>
            <a:r>
              <a:rPr lang="en-GB" dirty="0" err="1" smtClean="0"/>
              <a:t>Brust</a:t>
            </a:r>
            <a:r>
              <a:rPr lang="en-GB" dirty="0" smtClean="0"/>
              <a:t> &amp; </a:t>
            </a:r>
            <a:r>
              <a:rPr lang="en-GB" dirty="0" err="1" smtClean="0"/>
              <a:t>Harrie</a:t>
            </a:r>
            <a:r>
              <a:rPr lang="en-GB" dirty="0" smtClean="0"/>
              <a:t> van </a:t>
            </a:r>
            <a:r>
              <a:rPr lang="en-GB" dirty="0" err="1" smtClean="0"/>
              <a:t>Bommel</a:t>
            </a:r>
            <a:r>
              <a:rPr lang="en-GB" dirty="0" smtClean="0"/>
              <a:t>, </a:t>
            </a:r>
            <a:r>
              <a:rPr lang="en-GB" i="1" dirty="0" smtClean="0"/>
              <a:t>Globalization and Sustainable Development</a:t>
            </a:r>
            <a:r>
              <a:rPr lang="en-GB" dirty="0" smtClean="0"/>
              <a:t>, Palgrave (2016) </a:t>
            </a:r>
          </a:p>
        </p:txBody>
      </p:sp>
    </p:spTree>
    <p:extLst>
      <p:ext uri="{BB962C8B-B14F-4D97-AF65-F5344CB8AC3E}">
        <p14:creationId xmlns:p14="http://schemas.microsoft.com/office/powerpoint/2010/main" val="2430159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1687015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361034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137737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GB"/>
          </a:p>
        </p:txBody>
      </p:sp>
      <p:sp>
        <p:nvSpPr>
          <p:cNvPr id="5" name="Footer Placeholder 4"/>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195739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712762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GB"/>
          </a:p>
        </p:txBody>
      </p:sp>
      <p:sp>
        <p:nvSpPr>
          <p:cNvPr id="8" name="Footer Placeholder 7"/>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2120559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GB"/>
          </a:p>
        </p:txBody>
      </p:sp>
      <p:sp>
        <p:nvSpPr>
          <p:cNvPr id="4" name="Footer Placeholder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789655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GB"/>
          </a:p>
        </p:txBody>
      </p:sp>
      <p:sp>
        <p:nvSpPr>
          <p:cNvPr id="3" name="Footer Placeholder 2"/>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149288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697825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GB"/>
          </a:p>
        </p:txBody>
      </p:sp>
      <p:sp>
        <p:nvSpPr>
          <p:cNvPr id="6" name="Footer Placeholder 5"/>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C39DF353-ED27-4D82-9322-2DBE45E8D0DA}" type="slidenum">
              <a:rPr lang="en-GB" smtClean="0"/>
              <a:pPr/>
              <a:t>‹#›</a:t>
            </a:fld>
            <a:endParaRPr lang="en-GB"/>
          </a:p>
        </p:txBody>
      </p:sp>
    </p:spTree>
    <p:extLst>
      <p:ext uri="{BB962C8B-B14F-4D97-AF65-F5344CB8AC3E}">
        <p14:creationId xmlns:p14="http://schemas.microsoft.com/office/powerpoint/2010/main" val="3615734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3"/>
          </p:nvPr>
        </p:nvSpPr>
        <p:spPr>
          <a:xfrm>
            <a:off x="1259632" y="6525344"/>
            <a:ext cx="7884368" cy="332656"/>
          </a:xfrm>
          <a:prstGeom prst="rect">
            <a:avLst/>
          </a:prstGeom>
        </p:spPr>
        <p:txBody>
          <a:bodyPr vert="horz" lIns="91440" tIns="45720" rIns="91440" bIns="45720" rtlCol="0" anchor="ctr"/>
          <a:lstStyle>
            <a:lvl1pPr algn="ctr">
              <a:defRPr sz="1200">
                <a:solidFill>
                  <a:schemeClr val="tx1"/>
                </a:solidFill>
              </a:defRPr>
            </a:lvl1pPr>
          </a:lstStyle>
          <a:p>
            <a:r>
              <a:rPr lang="en-GB" dirty="0" smtClean="0"/>
              <a:t>© Martin </a:t>
            </a:r>
            <a:r>
              <a:rPr lang="en-GB" dirty="0" err="1" smtClean="0"/>
              <a:t>Oyevaar</a:t>
            </a:r>
            <a:r>
              <a:rPr lang="en-GB" dirty="0" smtClean="0"/>
              <a:t>, Diego Vazquez-</a:t>
            </a:r>
            <a:r>
              <a:rPr lang="en-GB" dirty="0" err="1" smtClean="0"/>
              <a:t>Brust</a:t>
            </a:r>
            <a:r>
              <a:rPr lang="en-GB" dirty="0" smtClean="0"/>
              <a:t> &amp; </a:t>
            </a:r>
            <a:r>
              <a:rPr lang="en-GB" dirty="0" err="1" smtClean="0"/>
              <a:t>Harrie</a:t>
            </a:r>
            <a:r>
              <a:rPr lang="en-GB" dirty="0" smtClean="0"/>
              <a:t> van </a:t>
            </a:r>
            <a:r>
              <a:rPr lang="en-GB" dirty="0" err="1" smtClean="0"/>
              <a:t>Bommel</a:t>
            </a:r>
            <a:r>
              <a:rPr lang="en-GB" dirty="0" smtClean="0"/>
              <a:t>, </a:t>
            </a:r>
            <a:r>
              <a:rPr lang="en-GB" i="1" dirty="0" smtClean="0"/>
              <a:t>Globalization and Sustainable Development</a:t>
            </a:r>
            <a:r>
              <a:rPr lang="en-GB" dirty="0" smtClean="0"/>
              <a:t>, Palgrave (2016) </a:t>
            </a:r>
            <a:endParaRPr lang="en-GB" dirty="0"/>
          </a:p>
        </p:txBody>
      </p:sp>
    </p:spTree>
    <p:extLst>
      <p:ext uri="{BB962C8B-B14F-4D97-AF65-F5344CB8AC3E}">
        <p14:creationId xmlns:p14="http://schemas.microsoft.com/office/powerpoint/2010/main" val="1566463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Franklin Gothic Demi" panose="020B07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Franklin Gothic Demi" panose="020B07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Demi" panose="020B07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Demi" panose="020B07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Demi" panose="020B07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Demi" panose="020B07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m.oyevaar@sustainable-globalization.co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youtube.com/user/MercatusCenter" TargetMode="External"/><Relationship Id="rId2" Type="http://schemas.openxmlformats.org/officeDocument/2006/relationships/hyperlink" Target="https://www.youtube.com/user/pajholden" TargetMode="External"/><Relationship Id="rId1" Type="http://schemas.openxmlformats.org/officeDocument/2006/relationships/slideLayout" Target="../slideLayouts/slideLayout2.xml"/><Relationship Id="rId5" Type="http://schemas.openxmlformats.org/officeDocument/2006/relationships/hyperlink" Target="https://www.youtube.com/user/reperikpaulsen" TargetMode="External"/><Relationship Id="rId4" Type="http://schemas.openxmlformats.org/officeDocument/2006/relationships/hyperlink" Target="https://www.youtube.com/user/MrUniversit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mailto:m.oyevaar@sustainable-globalization.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5728"/>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8301" y="0"/>
            <a:ext cx="5267397" cy="6858000"/>
          </a:xfrm>
          <a:prstGeom prst="rect">
            <a:avLst/>
          </a:prstGeom>
        </p:spPr>
      </p:pic>
    </p:spTree>
    <p:extLst>
      <p:ext uri="{BB962C8B-B14F-4D97-AF65-F5344CB8AC3E}">
        <p14:creationId xmlns:p14="http://schemas.microsoft.com/office/powerpoint/2010/main" val="3890247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3800" dirty="0">
                <a:solidFill>
                  <a:srgbClr val="015728"/>
                </a:solidFill>
              </a:rPr>
              <a:t>Millennium Development </a:t>
            </a:r>
            <a:r>
              <a:rPr lang="nl-NL" sz="3800" dirty="0" smtClean="0">
                <a:solidFill>
                  <a:srgbClr val="015728"/>
                </a:solidFill>
              </a:rPr>
              <a:t>Goals of 2001</a:t>
            </a:r>
            <a:r>
              <a:rPr lang="nl-NL" dirty="0" smtClean="0"/>
              <a:t> </a:t>
            </a:r>
            <a:endParaRPr lang="nl-NL" dirty="0"/>
          </a:p>
        </p:txBody>
      </p:sp>
      <p:sp>
        <p:nvSpPr>
          <p:cNvPr id="3" name="Tijdelijke aanduiding voor inhoud 2"/>
          <p:cNvSpPr>
            <a:spLocks noGrp="1"/>
          </p:cNvSpPr>
          <p:nvPr>
            <p:ph idx="1"/>
          </p:nvPr>
        </p:nvSpPr>
        <p:spPr/>
        <p:txBody>
          <a:bodyPr>
            <a:normAutofit fontScale="92500"/>
          </a:bodyPr>
          <a:lstStyle/>
          <a:p>
            <a:pPr marL="514350" indent="-514350">
              <a:buFont typeface="+mj-lt"/>
              <a:buAutoNum type="arabicPeriod"/>
            </a:pPr>
            <a:r>
              <a:rPr lang="en-GB" dirty="0" smtClean="0">
                <a:solidFill>
                  <a:srgbClr val="107E2D"/>
                </a:solidFill>
              </a:rPr>
              <a:t>Reduce poverty and hunger</a:t>
            </a:r>
          </a:p>
          <a:p>
            <a:pPr marL="514350" indent="-514350">
              <a:buFont typeface="+mj-lt"/>
              <a:buAutoNum type="arabicPeriod"/>
            </a:pPr>
            <a:r>
              <a:rPr lang="en-GB" dirty="0" smtClean="0">
                <a:solidFill>
                  <a:srgbClr val="107E2D"/>
                </a:solidFill>
              </a:rPr>
              <a:t>Achieve universal primary education</a:t>
            </a:r>
          </a:p>
          <a:p>
            <a:pPr marL="514350" indent="-514350">
              <a:buFont typeface="+mj-lt"/>
              <a:buAutoNum type="arabicPeriod"/>
            </a:pPr>
            <a:r>
              <a:rPr lang="en-GB" dirty="0" smtClean="0">
                <a:solidFill>
                  <a:srgbClr val="107E2D"/>
                </a:solidFill>
              </a:rPr>
              <a:t>Gender equality and empower women</a:t>
            </a:r>
          </a:p>
          <a:p>
            <a:pPr marL="514350" indent="-514350">
              <a:buFont typeface="+mj-lt"/>
              <a:buAutoNum type="arabicPeriod"/>
            </a:pPr>
            <a:r>
              <a:rPr lang="en-GB" dirty="0" smtClean="0">
                <a:solidFill>
                  <a:srgbClr val="107E2D"/>
                </a:solidFill>
              </a:rPr>
              <a:t>Reduce child mortality</a:t>
            </a:r>
          </a:p>
          <a:p>
            <a:pPr marL="514350" indent="-514350">
              <a:buFont typeface="+mj-lt"/>
              <a:buAutoNum type="arabicPeriod"/>
            </a:pPr>
            <a:r>
              <a:rPr lang="en-GB" dirty="0" smtClean="0">
                <a:solidFill>
                  <a:srgbClr val="107E2D"/>
                </a:solidFill>
              </a:rPr>
              <a:t>Improve maternal health</a:t>
            </a:r>
          </a:p>
          <a:p>
            <a:pPr marL="514350" indent="-514350">
              <a:buFont typeface="+mj-lt"/>
              <a:buAutoNum type="arabicPeriod"/>
            </a:pPr>
            <a:r>
              <a:rPr lang="en-GB" dirty="0" smtClean="0">
                <a:solidFill>
                  <a:srgbClr val="107E2D"/>
                </a:solidFill>
              </a:rPr>
              <a:t>Combat HIV/AIDS, malaria</a:t>
            </a:r>
          </a:p>
          <a:p>
            <a:pPr marL="514350" indent="-514350">
              <a:buFont typeface="+mj-lt"/>
              <a:buAutoNum type="arabicPeriod"/>
            </a:pPr>
            <a:r>
              <a:rPr lang="en-GB" dirty="0" smtClean="0">
                <a:solidFill>
                  <a:srgbClr val="107E2D"/>
                </a:solidFill>
              </a:rPr>
              <a:t>Ensure environmental sustainability</a:t>
            </a:r>
          </a:p>
          <a:p>
            <a:pPr marL="514350" indent="-514350">
              <a:buFont typeface="+mj-lt"/>
              <a:buAutoNum type="arabicPeriod"/>
            </a:pPr>
            <a:r>
              <a:rPr lang="en-GB" dirty="0" smtClean="0">
                <a:solidFill>
                  <a:srgbClr val="107E2D"/>
                </a:solidFill>
              </a:rPr>
              <a:t>Develop global partnership for development</a:t>
            </a: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2180433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err="1" smtClean="0">
                <a:solidFill>
                  <a:srgbClr val="015728"/>
                </a:solidFill>
              </a:rPr>
              <a:t>MDGs</a:t>
            </a:r>
            <a:r>
              <a:rPr lang="nl-NL" dirty="0" smtClean="0">
                <a:solidFill>
                  <a:srgbClr val="015728"/>
                </a:solidFill>
              </a:rPr>
              <a:t> 2001–2012</a:t>
            </a:r>
            <a:endParaRPr lang="nl-NL" dirty="0">
              <a:solidFill>
                <a:srgbClr val="015728"/>
              </a:solidFill>
            </a:endParaRPr>
          </a:p>
        </p:txBody>
      </p:sp>
      <p:sp>
        <p:nvSpPr>
          <p:cNvPr id="3" name="Tijdelijke aanduiding voor inhoud 2"/>
          <p:cNvSpPr>
            <a:spLocks noGrp="1"/>
          </p:cNvSpPr>
          <p:nvPr>
            <p:ph idx="1"/>
          </p:nvPr>
        </p:nvSpPr>
        <p:spPr/>
        <p:txBody>
          <a:bodyPr>
            <a:normAutofit/>
          </a:bodyPr>
          <a:lstStyle/>
          <a:p>
            <a:r>
              <a:rPr lang="en-US" dirty="0">
                <a:solidFill>
                  <a:srgbClr val="107E2D"/>
                </a:solidFill>
              </a:rPr>
              <a:t>Y</a:t>
            </a:r>
            <a:r>
              <a:rPr lang="en-US" dirty="0" smtClean="0">
                <a:solidFill>
                  <a:srgbClr val="107E2D"/>
                </a:solidFill>
              </a:rPr>
              <a:t>early </a:t>
            </a:r>
            <a:r>
              <a:rPr lang="en-US" dirty="0">
                <a:solidFill>
                  <a:srgbClr val="107E2D"/>
                </a:solidFill>
              </a:rPr>
              <a:t>report kept track of how the involved countries were getting on </a:t>
            </a:r>
            <a:r>
              <a:rPr lang="en-US" dirty="0" smtClean="0">
                <a:solidFill>
                  <a:srgbClr val="107E2D"/>
                </a:solidFill>
              </a:rPr>
              <a:t>and;</a:t>
            </a:r>
          </a:p>
          <a:p>
            <a:r>
              <a:rPr lang="en-US" dirty="0" smtClean="0">
                <a:solidFill>
                  <a:srgbClr val="107E2D"/>
                </a:solidFill>
              </a:rPr>
              <a:t>Improvements </a:t>
            </a:r>
            <a:r>
              <a:rPr lang="en-US" dirty="0">
                <a:solidFill>
                  <a:srgbClr val="107E2D"/>
                </a:solidFill>
              </a:rPr>
              <a:t>have been noted in almost every </a:t>
            </a:r>
            <a:r>
              <a:rPr lang="en-US" dirty="0" smtClean="0">
                <a:solidFill>
                  <a:srgbClr val="107E2D"/>
                </a:solidFill>
              </a:rPr>
              <a:t>goal.</a:t>
            </a:r>
          </a:p>
          <a:p>
            <a:r>
              <a:rPr lang="en-US" dirty="0" smtClean="0">
                <a:solidFill>
                  <a:srgbClr val="107E2D"/>
                </a:solidFill>
              </a:rPr>
              <a:t>Retrogression goal 7 (Environment):</a:t>
            </a:r>
          </a:p>
          <a:p>
            <a:pPr lvl="1"/>
            <a:r>
              <a:rPr lang="en-US" dirty="0" smtClean="0">
                <a:solidFill>
                  <a:srgbClr val="107E2D"/>
                </a:solidFill>
              </a:rPr>
              <a:t>Pollution </a:t>
            </a:r>
            <a:r>
              <a:rPr lang="en-US" b="1" dirty="0" smtClean="0">
                <a:solidFill>
                  <a:srgbClr val="107E2D"/>
                </a:solidFill>
              </a:rPr>
              <a:t>↑</a:t>
            </a:r>
          </a:p>
          <a:p>
            <a:pPr lvl="1"/>
            <a:r>
              <a:rPr lang="en-US" dirty="0" smtClean="0">
                <a:solidFill>
                  <a:srgbClr val="107E2D"/>
                </a:solidFill>
              </a:rPr>
              <a:t>Emissions </a:t>
            </a:r>
            <a:r>
              <a:rPr lang="en-US" b="1" dirty="0" smtClean="0">
                <a:solidFill>
                  <a:srgbClr val="107E2D"/>
                </a:solidFill>
              </a:rPr>
              <a:t>↑</a:t>
            </a:r>
            <a:endParaRPr lang="en-US" dirty="0">
              <a:solidFill>
                <a:srgbClr val="107E2D"/>
              </a:solidFill>
            </a:endParaRPr>
          </a:p>
          <a:p>
            <a:pPr lvl="1"/>
            <a:r>
              <a:rPr lang="en-US" dirty="0">
                <a:solidFill>
                  <a:srgbClr val="107E2D"/>
                </a:solidFill>
              </a:rPr>
              <a:t>E</a:t>
            </a:r>
            <a:r>
              <a:rPr lang="en-US" dirty="0" smtClean="0">
                <a:solidFill>
                  <a:srgbClr val="107E2D"/>
                </a:solidFill>
              </a:rPr>
              <a:t>xtinction </a:t>
            </a:r>
            <a:r>
              <a:rPr lang="en-US" dirty="0">
                <a:solidFill>
                  <a:srgbClr val="107E2D"/>
                </a:solidFill>
              </a:rPr>
              <a:t>of species </a:t>
            </a:r>
            <a:r>
              <a:rPr lang="en-US" b="1" dirty="0" smtClean="0">
                <a:solidFill>
                  <a:srgbClr val="107E2D"/>
                </a:solidFill>
              </a:rPr>
              <a:t>↑</a:t>
            </a:r>
            <a:endParaRPr lang="nl-NL"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2013412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smtClean="0">
                <a:solidFill>
                  <a:srgbClr val="015728"/>
                </a:solidFill>
              </a:rPr>
              <a:t>From MDGs to SDGs</a:t>
            </a:r>
            <a:endParaRPr lang="en-GB" dirty="0">
              <a:solidFill>
                <a:srgbClr val="015728"/>
              </a:solidFill>
            </a:endParaRPr>
          </a:p>
        </p:txBody>
      </p:sp>
      <p:sp>
        <p:nvSpPr>
          <p:cNvPr id="3" name="Tijdelijke aanduiding voor inhoud 2"/>
          <p:cNvSpPr>
            <a:spLocks noGrp="1"/>
          </p:cNvSpPr>
          <p:nvPr>
            <p:ph idx="1"/>
          </p:nvPr>
        </p:nvSpPr>
        <p:spPr/>
        <p:txBody>
          <a:bodyPr>
            <a:normAutofit fontScale="55000" lnSpcReduction="20000"/>
          </a:bodyPr>
          <a:lstStyle/>
          <a:p>
            <a:pPr marL="0" lvl="0" indent="0">
              <a:buNone/>
            </a:pPr>
            <a:r>
              <a:rPr lang="en-GB" dirty="0" smtClean="0">
                <a:solidFill>
                  <a:srgbClr val="107E2D"/>
                </a:solidFill>
              </a:rPr>
              <a:t>In 2015, the UN formulated 17 sustainable development goals in het field of:</a:t>
            </a:r>
          </a:p>
          <a:p>
            <a:pPr marL="0" lvl="0" indent="0">
              <a:buNone/>
            </a:pPr>
            <a:r>
              <a:rPr lang="en-GB" dirty="0" smtClean="0">
                <a:solidFill>
                  <a:srgbClr val="107E2D"/>
                </a:solidFill>
              </a:rPr>
              <a:t> </a:t>
            </a:r>
          </a:p>
          <a:p>
            <a:pPr lvl="0">
              <a:buNone/>
            </a:pPr>
            <a:endParaRPr lang="en-GB" dirty="0" smtClean="0">
              <a:solidFill>
                <a:srgbClr val="107E2D"/>
              </a:solidFill>
            </a:endParaRPr>
          </a:p>
          <a:p>
            <a:endParaRPr lang="en-GB" dirty="0" smtClean="0">
              <a:solidFill>
                <a:srgbClr val="107E2D"/>
              </a:solidFill>
            </a:endParaRPr>
          </a:p>
          <a:p>
            <a:endParaRPr lang="en-GB" dirty="0">
              <a:solidFill>
                <a:srgbClr val="107E2D"/>
              </a:solidFill>
            </a:endParaRPr>
          </a:p>
          <a:p>
            <a:endParaRPr lang="en-GB" dirty="0" smtClean="0">
              <a:solidFill>
                <a:srgbClr val="107E2D"/>
              </a:solidFill>
            </a:endParaRPr>
          </a:p>
          <a:p>
            <a:endParaRPr lang="en-GB" dirty="0">
              <a:solidFill>
                <a:srgbClr val="107E2D"/>
              </a:solidFill>
            </a:endParaRPr>
          </a:p>
          <a:p>
            <a:endParaRPr lang="en-GB" dirty="0" smtClean="0">
              <a:solidFill>
                <a:srgbClr val="107E2D"/>
              </a:solidFill>
            </a:endParaRPr>
          </a:p>
          <a:p>
            <a:endParaRPr lang="en-GB" dirty="0">
              <a:solidFill>
                <a:srgbClr val="107E2D"/>
              </a:solidFill>
            </a:endParaRPr>
          </a:p>
          <a:p>
            <a:endParaRPr lang="en-GB" dirty="0" smtClean="0">
              <a:solidFill>
                <a:srgbClr val="107E2D"/>
              </a:solidFill>
            </a:endParaRPr>
          </a:p>
          <a:p>
            <a:pPr marL="0" indent="0">
              <a:buNone/>
            </a:pPr>
            <a:endParaRPr lang="en-GB" dirty="0" smtClean="0">
              <a:solidFill>
                <a:srgbClr val="107E2D"/>
              </a:solidFill>
            </a:endParaRPr>
          </a:p>
          <a:p>
            <a:pPr marL="0" indent="0">
              <a:buNone/>
            </a:pPr>
            <a:endParaRPr lang="en-GB" dirty="0">
              <a:solidFill>
                <a:srgbClr val="107E2D"/>
              </a:solidFill>
            </a:endParaRPr>
          </a:p>
          <a:p>
            <a:pPr marL="0" indent="0">
              <a:buNone/>
            </a:pPr>
            <a:r>
              <a:rPr lang="en-GB" dirty="0" smtClean="0">
                <a:solidFill>
                  <a:srgbClr val="107E2D"/>
                </a:solidFill>
              </a:rPr>
              <a:t>More speciﬁc goals related to:</a:t>
            </a:r>
          </a:p>
          <a:p>
            <a:pPr lvl="1"/>
            <a:r>
              <a:rPr lang="en-GB" dirty="0" smtClean="0">
                <a:solidFill>
                  <a:srgbClr val="107E2D"/>
                </a:solidFill>
              </a:rPr>
              <a:t>Equality;</a:t>
            </a:r>
          </a:p>
          <a:p>
            <a:pPr lvl="1"/>
            <a:r>
              <a:rPr lang="en-GB" dirty="0">
                <a:solidFill>
                  <a:srgbClr val="107E2D"/>
                </a:solidFill>
              </a:rPr>
              <a:t>E</a:t>
            </a:r>
            <a:r>
              <a:rPr lang="en-GB" dirty="0" smtClean="0">
                <a:solidFill>
                  <a:srgbClr val="107E2D"/>
                </a:solidFill>
              </a:rPr>
              <a:t>nvironmental issues;</a:t>
            </a:r>
          </a:p>
          <a:p>
            <a:pPr lvl="1"/>
            <a:r>
              <a:rPr lang="en-GB" dirty="0" smtClean="0">
                <a:solidFill>
                  <a:srgbClr val="107E2D"/>
                </a:solidFill>
              </a:rPr>
              <a:t>SDGs are designed for both</a:t>
            </a:r>
            <a:r>
              <a:rPr lang="en-GB" dirty="0" smtClean="0">
                <a:solidFill>
                  <a:srgbClr val="FF0000"/>
                </a:solidFill>
              </a:rPr>
              <a:t> </a:t>
            </a:r>
            <a:r>
              <a:rPr lang="en-GB" dirty="0" smtClean="0">
                <a:solidFill>
                  <a:srgbClr val="107E2D"/>
                </a:solidFill>
              </a:rPr>
              <a:t>developed and developing countries (MDGs were aimed at developing countries only).</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graphicFrame>
        <p:nvGraphicFramePr>
          <p:cNvPr id="5" name="Tabel 4"/>
          <p:cNvGraphicFramePr>
            <a:graphicFrameLocks noGrp="1"/>
          </p:cNvGraphicFramePr>
          <p:nvPr>
            <p:extLst>
              <p:ext uri="{D42A27DB-BD31-4B8C-83A1-F6EECF244321}">
                <p14:modId xmlns:p14="http://schemas.microsoft.com/office/powerpoint/2010/main" val="3285939373"/>
              </p:ext>
            </p:extLst>
          </p:nvPr>
        </p:nvGraphicFramePr>
        <p:xfrm>
          <a:off x="755576" y="2060848"/>
          <a:ext cx="7776864" cy="2625188"/>
        </p:xfrm>
        <a:graphic>
          <a:graphicData uri="http://schemas.openxmlformats.org/drawingml/2006/table">
            <a:tbl>
              <a:tblPr firstRow="1" firstCol="1" bandRow="1">
                <a:tableStyleId>{5C22544A-7EE6-4342-B048-85BDC9FD1C3A}</a:tableStyleId>
              </a:tblPr>
              <a:tblGrid>
                <a:gridCol w="1332760"/>
                <a:gridCol w="1325895"/>
                <a:gridCol w="1282127"/>
                <a:gridCol w="1350781"/>
                <a:gridCol w="1277836"/>
                <a:gridCol w="1207465"/>
              </a:tblGrid>
              <a:tr h="598944">
                <a:tc>
                  <a:txBody>
                    <a:bodyPr/>
                    <a:lstStyle/>
                    <a:p>
                      <a:pPr>
                        <a:lnSpc>
                          <a:spcPct val="107000"/>
                        </a:lnSpc>
                        <a:spcAft>
                          <a:spcPts val="0"/>
                        </a:spcAft>
                      </a:pPr>
                      <a:r>
                        <a:rPr lang="en-GB" sz="1400" b="0" dirty="0">
                          <a:solidFill>
                            <a:srgbClr val="107E2D"/>
                          </a:solidFill>
                          <a:effectLst/>
                          <a:latin typeface="Franklin Gothic Demi" pitchFamily="34" charset="0"/>
                        </a:rPr>
                        <a:t>1) Poverty   </a:t>
                      </a:r>
                      <a:endParaRPr lang="nl-NL" sz="1400" b="0" dirty="0">
                        <a:solidFill>
                          <a:srgbClr val="107E2D"/>
                        </a:solidFill>
                        <a:effectLst/>
                        <a:latin typeface="Franklin Gothic Demi" pitchFamily="34" charset="0"/>
                      </a:endParaRPr>
                    </a:p>
                    <a:p>
                      <a:pPr>
                        <a:lnSpc>
                          <a:spcPct val="107000"/>
                        </a:lnSpc>
                        <a:spcAft>
                          <a:spcPts val="0"/>
                        </a:spcAft>
                      </a:pPr>
                      <a:r>
                        <a:rPr lang="en-GB" sz="1400" b="0" dirty="0">
                          <a:solidFill>
                            <a:srgbClr val="107E2D"/>
                          </a:solidFill>
                          <a:effectLst/>
                          <a:latin typeface="Franklin Gothic Demi" pitchFamily="34" charset="0"/>
                        </a:rPr>
                        <a:t> </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nSpc>
                          <a:spcPct val="107000"/>
                        </a:lnSpc>
                        <a:spcAft>
                          <a:spcPts val="0"/>
                        </a:spcAft>
                      </a:pPr>
                      <a:r>
                        <a:rPr lang="en-GB" sz="1400" b="0" dirty="0">
                          <a:solidFill>
                            <a:srgbClr val="107E2D"/>
                          </a:solidFill>
                          <a:effectLst/>
                          <a:latin typeface="Franklin Gothic Demi" pitchFamily="34" charset="0"/>
                        </a:rPr>
                        <a:t>2) Hunger   </a:t>
                      </a:r>
                      <a:endParaRPr lang="nl-NL" sz="1400" b="0" dirty="0">
                        <a:solidFill>
                          <a:srgbClr val="107E2D"/>
                        </a:solidFill>
                        <a:effectLst/>
                        <a:latin typeface="Franklin Gothic Demi" pitchFamily="34" charset="0"/>
                      </a:endParaRPr>
                    </a:p>
                    <a:p>
                      <a:pPr>
                        <a:lnSpc>
                          <a:spcPct val="107000"/>
                        </a:lnSpc>
                        <a:spcAft>
                          <a:spcPts val="0"/>
                        </a:spcAft>
                      </a:pPr>
                      <a:r>
                        <a:rPr lang="en-GB" sz="1400" b="0" dirty="0">
                          <a:solidFill>
                            <a:srgbClr val="107E2D"/>
                          </a:solidFill>
                          <a:effectLst/>
                          <a:latin typeface="Franklin Gothic Demi" pitchFamily="34" charset="0"/>
                        </a:rPr>
                        <a:t> </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07000"/>
                        </a:lnSpc>
                        <a:spcAft>
                          <a:spcPts val="0"/>
                        </a:spcAft>
                      </a:pPr>
                      <a:r>
                        <a:rPr lang="en-GB" sz="1400" b="0" dirty="0">
                          <a:solidFill>
                            <a:srgbClr val="107E2D"/>
                          </a:solidFill>
                          <a:effectLst/>
                          <a:latin typeface="Franklin Gothic Demi" pitchFamily="34" charset="0"/>
                        </a:rPr>
                        <a:t>3) Health   </a:t>
                      </a:r>
                      <a:endParaRPr lang="nl-NL" sz="1400" b="0" dirty="0">
                        <a:solidFill>
                          <a:srgbClr val="107E2D"/>
                        </a:solidFill>
                        <a:effectLst/>
                        <a:latin typeface="Franklin Gothic Demi" pitchFamily="34" charset="0"/>
                      </a:endParaRPr>
                    </a:p>
                    <a:p>
                      <a:pPr>
                        <a:lnSpc>
                          <a:spcPct val="107000"/>
                        </a:lnSpc>
                        <a:spcAft>
                          <a:spcPts val="0"/>
                        </a:spcAft>
                      </a:pPr>
                      <a:r>
                        <a:rPr lang="en-GB" sz="1400" b="0" dirty="0">
                          <a:solidFill>
                            <a:srgbClr val="107E2D"/>
                          </a:solidFill>
                          <a:effectLst/>
                          <a:latin typeface="Franklin Gothic Demi" pitchFamily="34" charset="0"/>
                        </a:rPr>
                        <a:t> </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nSpc>
                          <a:spcPct val="107000"/>
                        </a:lnSpc>
                        <a:spcAft>
                          <a:spcPts val="0"/>
                        </a:spcAft>
                      </a:pPr>
                      <a:r>
                        <a:rPr lang="en-GB" sz="1400" b="0" dirty="0">
                          <a:solidFill>
                            <a:srgbClr val="107E2D"/>
                          </a:solidFill>
                          <a:effectLst/>
                          <a:latin typeface="Franklin Gothic Demi" pitchFamily="34" charset="0"/>
                        </a:rPr>
                        <a:t>4) Education   </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07000"/>
                        </a:lnSpc>
                        <a:spcAft>
                          <a:spcPts val="0"/>
                        </a:spcAft>
                      </a:pPr>
                      <a:r>
                        <a:rPr lang="en-GB" sz="1400" b="0" dirty="0">
                          <a:solidFill>
                            <a:srgbClr val="107E2D"/>
                          </a:solidFill>
                          <a:effectLst/>
                          <a:latin typeface="Franklin Gothic Demi" pitchFamily="34" charset="0"/>
                        </a:rPr>
                        <a:t>5) Gender equality</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nSpc>
                          <a:spcPct val="107000"/>
                        </a:lnSpc>
                        <a:spcAft>
                          <a:spcPts val="0"/>
                        </a:spcAft>
                      </a:pPr>
                      <a:r>
                        <a:rPr lang="en-GB" sz="1400" b="0" dirty="0">
                          <a:solidFill>
                            <a:srgbClr val="107E2D"/>
                          </a:solidFill>
                          <a:effectLst/>
                          <a:latin typeface="Franklin Gothic Demi" pitchFamily="34" charset="0"/>
                        </a:rPr>
                        <a:t>6) Water and sanitation</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r>
              <a:tr h="1108512">
                <a:tc>
                  <a:txBody>
                    <a:bodyPr/>
                    <a:lstStyle/>
                    <a:p>
                      <a:pPr>
                        <a:lnSpc>
                          <a:spcPct val="107000"/>
                        </a:lnSpc>
                        <a:spcAft>
                          <a:spcPts val="0"/>
                        </a:spcAft>
                      </a:pPr>
                      <a:r>
                        <a:rPr lang="en-GB" sz="1400" b="0" dirty="0">
                          <a:solidFill>
                            <a:srgbClr val="107E2D"/>
                          </a:solidFill>
                          <a:effectLst/>
                          <a:latin typeface="Franklin Gothic Demi" pitchFamily="34" charset="0"/>
                        </a:rPr>
                        <a:t>7) Affordable and clean energy</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07000"/>
                        </a:lnSpc>
                        <a:spcAft>
                          <a:spcPts val="0"/>
                        </a:spcAft>
                      </a:pPr>
                      <a:r>
                        <a:rPr lang="en-GB" sz="1400" b="0" dirty="0">
                          <a:solidFill>
                            <a:srgbClr val="107E2D"/>
                          </a:solidFill>
                          <a:effectLst/>
                          <a:latin typeface="Franklin Gothic Demi" pitchFamily="34" charset="0"/>
                        </a:rPr>
                        <a:t>8) Decent work and economic growth</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nSpc>
                          <a:spcPct val="107000"/>
                        </a:lnSpc>
                        <a:spcAft>
                          <a:spcPts val="0"/>
                        </a:spcAft>
                      </a:pPr>
                      <a:r>
                        <a:rPr lang="en-GB" sz="1400" b="0" dirty="0">
                          <a:solidFill>
                            <a:srgbClr val="107E2D"/>
                          </a:solidFill>
                          <a:effectLst/>
                          <a:latin typeface="Franklin Gothic Demi" pitchFamily="34" charset="0"/>
                        </a:rPr>
                        <a:t>9) Industry, innovation and infrastructure</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07000"/>
                        </a:lnSpc>
                        <a:spcAft>
                          <a:spcPts val="0"/>
                        </a:spcAft>
                      </a:pPr>
                      <a:r>
                        <a:rPr lang="en-GB" sz="1400" b="0" dirty="0">
                          <a:solidFill>
                            <a:srgbClr val="107E2D"/>
                          </a:solidFill>
                          <a:effectLst/>
                          <a:latin typeface="Franklin Gothic Demi" pitchFamily="34" charset="0"/>
                        </a:rPr>
                        <a:t>10) Reduced inequality</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nSpc>
                          <a:spcPct val="107000"/>
                        </a:lnSpc>
                        <a:spcAft>
                          <a:spcPts val="0"/>
                        </a:spcAft>
                      </a:pPr>
                      <a:r>
                        <a:rPr lang="en-GB" sz="1400" b="0" dirty="0">
                          <a:solidFill>
                            <a:srgbClr val="107E2D"/>
                          </a:solidFill>
                          <a:effectLst/>
                          <a:latin typeface="Franklin Gothic Demi" pitchFamily="34" charset="0"/>
                        </a:rPr>
                        <a:t>11) Sustainable cities and communities</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07000"/>
                        </a:lnSpc>
                        <a:spcAft>
                          <a:spcPts val="0"/>
                        </a:spcAft>
                      </a:pPr>
                      <a:r>
                        <a:rPr lang="en-GB" sz="1400" b="0" dirty="0">
                          <a:solidFill>
                            <a:srgbClr val="107E2D"/>
                          </a:solidFill>
                          <a:effectLst/>
                          <a:latin typeface="Franklin Gothic Demi" pitchFamily="34" charset="0"/>
                        </a:rPr>
                        <a:t>12) Responsible consumption and production</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r>
              <a:tr h="884831">
                <a:tc>
                  <a:txBody>
                    <a:bodyPr/>
                    <a:lstStyle/>
                    <a:p>
                      <a:pPr>
                        <a:lnSpc>
                          <a:spcPct val="107000"/>
                        </a:lnSpc>
                        <a:spcAft>
                          <a:spcPts val="0"/>
                        </a:spcAft>
                      </a:pPr>
                      <a:r>
                        <a:rPr lang="en-GB" sz="1400" b="0" dirty="0">
                          <a:solidFill>
                            <a:srgbClr val="107E2D"/>
                          </a:solidFill>
                          <a:effectLst/>
                          <a:latin typeface="Franklin Gothic Demi" pitchFamily="34" charset="0"/>
                        </a:rPr>
                        <a:t>13) Climate action</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nSpc>
                          <a:spcPct val="107000"/>
                        </a:lnSpc>
                        <a:spcAft>
                          <a:spcPts val="0"/>
                        </a:spcAft>
                      </a:pPr>
                      <a:r>
                        <a:rPr lang="en-GB" sz="1400" b="0" dirty="0">
                          <a:solidFill>
                            <a:srgbClr val="107E2D"/>
                          </a:solidFill>
                          <a:effectLst/>
                          <a:latin typeface="Franklin Gothic Demi" pitchFamily="34" charset="0"/>
                        </a:rPr>
                        <a:t>14) Life below water</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07000"/>
                        </a:lnSpc>
                        <a:spcAft>
                          <a:spcPts val="0"/>
                        </a:spcAft>
                      </a:pPr>
                      <a:r>
                        <a:rPr lang="en-GB" sz="1400" b="0" dirty="0">
                          <a:solidFill>
                            <a:srgbClr val="107E2D"/>
                          </a:solidFill>
                          <a:effectLst/>
                          <a:latin typeface="Franklin Gothic Demi" pitchFamily="34" charset="0"/>
                        </a:rPr>
                        <a:t>15) Life on land</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nSpc>
                          <a:spcPct val="107000"/>
                        </a:lnSpc>
                        <a:spcAft>
                          <a:spcPts val="0"/>
                        </a:spcAft>
                      </a:pPr>
                      <a:r>
                        <a:rPr lang="en-GB" sz="1400" b="0" dirty="0">
                          <a:solidFill>
                            <a:srgbClr val="107E2D"/>
                          </a:solidFill>
                          <a:effectLst/>
                          <a:latin typeface="Franklin Gothic Demi" pitchFamily="34" charset="0"/>
                        </a:rPr>
                        <a:t>16) Peace and justice (strong institutions)</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c>
                  <a:txBody>
                    <a:bodyPr/>
                    <a:lstStyle/>
                    <a:p>
                      <a:pPr>
                        <a:lnSpc>
                          <a:spcPct val="107000"/>
                        </a:lnSpc>
                        <a:spcAft>
                          <a:spcPts val="0"/>
                        </a:spcAft>
                      </a:pPr>
                      <a:r>
                        <a:rPr lang="en-GB" sz="1400" b="0" dirty="0">
                          <a:solidFill>
                            <a:srgbClr val="107E2D"/>
                          </a:solidFill>
                          <a:effectLst/>
                          <a:latin typeface="Franklin Gothic Demi" pitchFamily="34" charset="0"/>
                        </a:rPr>
                        <a:t>17) Partnership for the goals</a:t>
                      </a: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nSpc>
                          <a:spcPct val="107000"/>
                        </a:lnSpc>
                        <a:spcAft>
                          <a:spcPts val="0"/>
                        </a:spcAft>
                      </a:pPr>
                      <a:endParaRPr lang="nl-NL" sz="1400" b="0" dirty="0">
                        <a:solidFill>
                          <a:srgbClr val="107E2D"/>
                        </a:solidFill>
                        <a:effectLst/>
                        <a:latin typeface="Franklin Gothic Demi" pitchFamily="34" charset="0"/>
                        <a:ea typeface="Calibri" panose="020F0502020204030204" pitchFamily="34" charset="0"/>
                        <a:cs typeface="Times New Roman" panose="02020603050405020304" pitchFamily="18" charset="0"/>
                      </a:endParaRPr>
                    </a:p>
                  </a:txBody>
                  <a:tcPr marL="68580" marR="68580" marT="0" marB="0">
                    <a:solidFill>
                      <a:schemeClr val="accent5">
                        <a:lumMod val="20000"/>
                        <a:lumOff val="80000"/>
                      </a:schemeClr>
                    </a:solidFill>
                  </a:tcPr>
                </a:tc>
              </a:tr>
            </a:tbl>
          </a:graphicData>
        </a:graphic>
      </p:graphicFrame>
    </p:spTree>
    <p:extLst>
      <p:ext uri="{BB962C8B-B14F-4D97-AF65-F5344CB8AC3E}">
        <p14:creationId xmlns:p14="http://schemas.microsoft.com/office/powerpoint/2010/main" val="1395955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marL="0" indent="0" algn="ctr">
              <a:buNone/>
            </a:pPr>
            <a:r>
              <a:rPr lang="en-GB" sz="5600" dirty="0">
                <a:solidFill>
                  <a:srgbClr val="015728"/>
                </a:solidFill>
              </a:rPr>
              <a:t>Aspects environmental sustainability</a:t>
            </a:r>
            <a:endParaRPr lang="nl-NL" sz="5600"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752638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Natural resources (1) </a:t>
            </a:r>
            <a:endParaRPr lang="nl-NL" dirty="0"/>
          </a:p>
        </p:txBody>
      </p:sp>
      <p:sp>
        <p:nvSpPr>
          <p:cNvPr id="3" name="Tijdelijke aanduiding voor inhoud 2"/>
          <p:cNvSpPr>
            <a:spLocks noGrp="1"/>
          </p:cNvSpPr>
          <p:nvPr>
            <p:ph idx="1"/>
          </p:nvPr>
        </p:nvSpPr>
        <p:spPr/>
        <p:txBody>
          <a:bodyPr/>
          <a:lstStyle/>
          <a:p>
            <a:r>
              <a:rPr lang="en-GB" i="1" dirty="0" smtClean="0">
                <a:solidFill>
                  <a:srgbClr val="107E2D"/>
                </a:solidFill>
              </a:rPr>
              <a:t>Renewable resources </a:t>
            </a:r>
            <a:r>
              <a:rPr lang="en-GB" dirty="0" smtClean="0">
                <a:solidFill>
                  <a:srgbClr val="107E2D"/>
                </a:solidFill>
              </a:rPr>
              <a:t>are resources which can restore their capacity in a short time (years/decades).</a:t>
            </a:r>
          </a:p>
          <a:p>
            <a:r>
              <a:rPr lang="en-GB" dirty="0" smtClean="0">
                <a:solidFill>
                  <a:srgbClr val="107E2D"/>
                </a:solidFill>
              </a:rPr>
              <a:t>Examples are:</a:t>
            </a:r>
          </a:p>
          <a:p>
            <a:pPr lvl="1"/>
            <a:r>
              <a:rPr lang="en-GB" dirty="0" smtClean="0">
                <a:solidFill>
                  <a:srgbClr val="107E2D"/>
                </a:solidFill>
              </a:rPr>
              <a:t>Water, agricultural crops, wood, fish</a:t>
            </a:r>
          </a:p>
          <a:p>
            <a:pPr lvl="1"/>
            <a:r>
              <a:rPr lang="en-GB" dirty="0" smtClean="0">
                <a:solidFill>
                  <a:srgbClr val="107E2D"/>
                </a:solidFill>
              </a:rPr>
              <a:t>Bio fuel</a:t>
            </a:r>
          </a:p>
          <a:p>
            <a:pPr lvl="1"/>
            <a:r>
              <a:rPr lang="en-GB" dirty="0" smtClean="0">
                <a:solidFill>
                  <a:srgbClr val="107E2D"/>
                </a:solidFill>
              </a:rPr>
              <a:t>Solar energy (unlimited resource which is not part of the earth itself)</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Natural resources (2)</a:t>
            </a:r>
            <a:endParaRPr lang="nl-NL" dirty="0"/>
          </a:p>
        </p:txBody>
      </p:sp>
      <p:sp>
        <p:nvSpPr>
          <p:cNvPr id="3" name="Tijdelijke aanduiding voor inhoud 2"/>
          <p:cNvSpPr>
            <a:spLocks noGrp="1"/>
          </p:cNvSpPr>
          <p:nvPr>
            <p:ph idx="1"/>
          </p:nvPr>
        </p:nvSpPr>
        <p:spPr/>
        <p:txBody>
          <a:bodyPr>
            <a:normAutofit fontScale="85000" lnSpcReduction="20000"/>
          </a:bodyPr>
          <a:lstStyle/>
          <a:p>
            <a:r>
              <a:rPr lang="en-GB" sz="2600" i="1" dirty="0" smtClean="0">
                <a:solidFill>
                  <a:srgbClr val="107E2D"/>
                </a:solidFill>
              </a:rPr>
              <a:t>Non-renewable resources</a:t>
            </a:r>
          </a:p>
          <a:p>
            <a:pPr>
              <a:buNone/>
            </a:pPr>
            <a:r>
              <a:rPr lang="en-GB" sz="2600" i="1" dirty="0" smtClean="0">
                <a:solidFill>
                  <a:srgbClr val="107E2D"/>
                </a:solidFill>
              </a:rPr>
              <a:t>	</a:t>
            </a:r>
            <a:r>
              <a:rPr lang="en-GB" sz="2600" dirty="0" smtClean="0">
                <a:solidFill>
                  <a:srgbClr val="107E2D"/>
                </a:solidFill>
              </a:rPr>
              <a:t>can be found in sinks in</a:t>
            </a:r>
          </a:p>
          <a:p>
            <a:pPr>
              <a:buNone/>
            </a:pPr>
            <a:r>
              <a:rPr lang="en-GB" sz="2600" dirty="0" smtClean="0">
                <a:solidFill>
                  <a:srgbClr val="107E2D"/>
                </a:solidFill>
              </a:rPr>
              <a:t>	deep layers of the earth.</a:t>
            </a:r>
          </a:p>
          <a:p>
            <a:r>
              <a:rPr lang="en-GB" sz="2600" dirty="0" smtClean="0">
                <a:solidFill>
                  <a:srgbClr val="107E2D"/>
                </a:solidFill>
              </a:rPr>
              <a:t>Examples are:</a:t>
            </a:r>
          </a:p>
          <a:p>
            <a:pPr lvl="1"/>
            <a:r>
              <a:rPr lang="en-GB" sz="2500" dirty="0" smtClean="0">
                <a:solidFill>
                  <a:srgbClr val="107E2D"/>
                </a:solidFill>
              </a:rPr>
              <a:t>Fossil fuels</a:t>
            </a:r>
          </a:p>
          <a:p>
            <a:pPr lvl="1"/>
            <a:r>
              <a:rPr lang="en-GB" sz="2500" dirty="0" smtClean="0">
                <a:solidFill>
                  <a:srgbClr val="107E2D"/>
                </a:solidFill>
              </a:rPr>
              <a:t>Phosphate (mined </a:t>
            </a:r>
          </a:p>
          <a:p>
            <a:pPr lvl="1">
              <a:buNone/>
            </a:pPr>
            <a:r>
              <a:rPr lang="en-GB" sz="2500" dirty="0" smtClean="0">
                <a:solidFill>
                  <a:srgbClr val="107E2D"/>
                </a:solidFill>
              </a:rPr>
              <a:t>nutrient used for fertilizer)</a:t>
            </a:r>
          </a:p>
          <a:p>
            <a:pPr lvl="1"/>
            <a:r>
              <a:rPr lang="en-GB" sz="2500" dirty="0" smtClean="0">
                <a:solidFill>
                  <a:srgbClr val="107E2D"/>
                </a:solidFill>
              </a:rPr>
              <a:t>Metals</a:t>
            </a:r>
          </a:p>
          <a:p>
            <a:pPr marL="0" lvl="1">
              <a:buFont typeface="Arial" pitchFamily="34" charset="0"/>
              <a:buChar char="•"/>
            </a:pPr>
            <a:endParaRPr lang="en-GB" dirty="0" smtClean="0">
              <a:solidFill>
                <a:srgbClr val="107E2D"/>
              </a:solidFill>
            </a:endParaRPr>
          </a:p>
          <a:p>
            <a:pPr marL="0" lvl="1">
              <a:buFont typeface="Arial" pitchFamily="34" charset="0"/>
              <a:buChar char="•"/>
            </a:pPr>
            <a:r>
              <a:rPr lang="en-GB" sz="2600" dirty="0" smtClean="0">
                <a:solidFill>
                  <a:srgbClr val="107E2D"/>
                </a:solidFill>
              </a:rPr>
              <a:t>Phosphorus recycling is important, because there is no biochemical replacement.</a:t>
            </a:r>
          </a:p>
          <a:p>
            <a:pPr marL="0" lvl="1">
              <a:buNone/>
            </a:pPr>
            <a:endParaRPr lang="en-GB" sz="1400" dirty="0" smtClean="0">
              <a:solidFill>
                <a:srgbClr val="107E2D"/>
              </a:solidFill>
            </a:endParaRPr>
          </a:p>
          <a:p>
            <a:pPr marL="0" lvl="1">
              <a:buNone/>
            </a:pPr>
            <a:r>
              <a:rPr lang="en-GB" sz="1800" dirty="0" smtClean="0">
                <a:solidFill>
                  <a:srgbClr val="107E2D"/>
                </a:solidFill>
              </a:rPr>
              <a:t>Suggestion for a video on YouTube, see search quote between [ ]:</a:t>
            </a:r>
          </a:p>
          <a:p>
            <a:pPr>
              <a:buNone/>
            </a:pPr>
            <a:r>
              <a:rPr lang="en-GB" sz="1800" dirty="0" smtClean="0">
                <a:solidFill>
                  <a:srgbClr val="107E2D"/>
                </a:solidFill>
              </a:rPr>
              <a:t>[The Phosphorus Paradox</a:t>
            </a:r>
            <a:r>
              <a:rPr lang="nl-NL" sz="1800" dirty="0" smtClean="0">
                <a:solidFill>
                  <a:srgbClr val="107E2D"/>
                </a:solidFill>
              </a:rPr>
              <a:t>] (</a:t>
            </a:r>
            <a:r>
              <a:rPr lang="en-GB" sz="1800" dirty="0" err="1" smtClean="0">
                <a:solidFill>
                  <a:srgbClr val="107E2D"/>
                </a:solidFill>
              </a:rPr>
              <a:t>wpsu</a:t>
            </a:r>
            <a:r>
              <a:rPr lang="en-GB" sz="1800" dirty="0" smtClean="0">
                <a:solidFill>
                  <a:srgbClr val="107E2D"/>
                </a:solidFill>
              </a:rPr>
              <a:t> / 6:40 minutes)</a:t>
            </a:r>
            <a:endParaRPr lang="nl-NL" sz="1800" dirty="0" smtClean="0">
              <a:solidFill>
                <a:srgbClr val="107E2D"/>
              </a:solidFill>
            </a:endParaRPr>
          </a:p>
          <a:p>
            <a:pPr>
              <a:buNone/>
            </a:pPr>
            <a:r>
              <a:rPr lang="en-GB" sz="1800" dirty="0" smtClean="0">
                <a:solidFill>
                  <a:srgbClr val="107E2D"/>
                </a:solidFill>
              </a:rPr>
              <a:t>[The Phosphorus Challenge</a:t>
            </a:r>
            <a:r>
              <a:rPr lang="nl-NL" sz="1800" dirty="0" smtClean="0">
                <a:solidFill>
                  <a:srgbClr val="107E2D"/>
                </a:solidFill>
              </a:rPr>
              <a:t>] (</a:t>
            </a:r>
            <a:r>
              <a:rPr lang="en-GB" sz="1800" dirty="0" smtClean="0">
                <a:solidFill>
                  <a:srgbClr val="107E2D"/>
                </a:solidFill>
              </a:rPr>
              <a:t>Phosphorus Platform / 2:29 minutes)</a:t>
            </a:r>
            <a:endParaRPr lang="nl-NL" sz="1800" dirty="0" smtClean="0">
              <a:solidFill>
                <a:srgbClr val="107E2D"/>
              </a:solidFill>
            </a:endParaRPr>
          </a:p>
          <a:p>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graphicFrame>
        <p:nvGraphicFramePr>
          <p:cNvPr id="5" name="Grafiek 4"/>
          <p:cNvGraphicFramePr>
            <a:graphicFrameLocks/>
          </p:cNvGraphicFramePr>
          <p:nvPr>
            <p:extLst>
              <p:ext uri="{D42A27DB-BD31-4B8C-83A1-F6EECF244321}">
                <p14:modId xmlns:p14="http://schemas.microsoft.com/office/powerpoint/2010/main" val="855369141"/>
              </p:ext>
            </p:extLst>
          </p:nvPr>
        </p:nvGraphicFramePr>
        <p:xfrm>
          <a:off x="4355976" y="1484784"/>
          <a:ext cx="4392488" cy="331236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Planetary boundaries</a:t>
            </a:r>
            <a:endParaRPr lang="nl-NL" dirty="0"/>
          </a:p>
        </p:txBody>
      </p:sp>
      <p:sp>
        <p:nvSpPr>
          <p:cNvPr id="3" name="Tijdelijke aanduiding voor inhoud 2"/>
          <p:cNvSpPr>
            <a:spLocks noGrp="1"/>
          </p:cNvSpPr>
          <p:nvPr>
            <p:ph idx="1"/>
          </p:nvPr>
        </p:nvSpPr>
        <p:spPr>
          <a:xfrm>
            <a:off x="457200" y="1628800"/>
            <a:ext cx="8229600" cy="4525963"/>
          </a:xfrm>
        </p:spPr>
        <p:txBody>
          <a:bodyPr>
            <a:normAutofit fontScale="55000" lnSpcReduction="20000"/>
          </a:bodyPr>
          <a:lstStyle/>
          <a:p>
            <a:r>
              <a:rPr lang="en-GB" sz="3300" dirty="0" smtClean="0">
                <a:solidFill>
                  <a:srgbClr val="107E2D"/>
                </a:solidFill>
              </a:rPr>
              <a:t>There are nine distinctive natural ‘ceilings’ for growth, or planetary boundaries:</a:t>
            </a:r>
          </a:p>
          <a:p>
            <a:pPr marL="514350" indent="-514350">
              <a:buFont typeface="+mj-lt"/>
              <a:buAutoNum type="arabicPeriod"/>
            </a:pPr>
            <a:r>
              <a:rPr lang="en-GB" sz="3300" dirty="0" smtClean="0">
                <a:solidFill>
                  <a:srgbClr val="107E2D"/>
                </a:solidFill>
              </a:rPr>
              <a:t>Climate change</a:t>
            </a:r>
          </a:p>
          <a:p>
            <a:pPr marL="514350" indent="-514350">
              <a:buFont typeface="+mj-lt"/>
              <a:buAutoNum type="arabicPeriod"/>
            </a:pPr>
            <a:r>
              <a:rPr lang="en-GB" sz="3300" dirty="0" smtClean="0">
                <a:solidFill>
                  <a:srgbClr val="107E2D"/>
                </a:solidFill>
              </a:rPr>
              <a:t>Change in biosphere integrity (biodiversity loss and species extinction)</a:t>
            </a:r>
          </a:p>
          <a:p>
            <a:pPr marL="514350" indent="-514350">
              <a:buFont typeface="+mj-lt"/>
              <a:buAutoNum type="arabicPeriod"/>
            </a:pPr>
            <a:r>
              <a:rPr lang="en-GB" sz="3300" dirty="0" smtClean="0">
                <a:solidFill>
                  <a:srgbClr val="107E2D"/>
                </a:solidFill>
              </a:rPr>
              <a:t>Stratospheric ozone depletion</a:t>
            </a:r>
          </a:p>
          <a:p>
            <a:pPr marL="514350" indent="-514350">
              <a:buFont typeface="+mj-lt"/>
              <a:buAutoNum type="arabicPeriod"/>
            </a:pPr>
            <a:r>
              <a:rPr lang="en-GB" sz="3300" dirty="0" smtClean="0">
                <a:solidFill>
                  <a:srgbClr val="107E2D"/>
                </a:solidFill>
              </a:rPr>
              <a:t>Ocean acidiﬁcation</a:t>
            </a:r>
          </a:p>
          <a:p>
            <a:pPr marL="514350" indent="-514350">
              <a:buFont typeface="+mj-lt"/>
              <a:buAutoNum type="arabicPeriod"/>
            </a:pPr>
            <a:r>
              <a:rPr lang="en-GB" sz="3300" dirty="0" smtClean="0">
                <a:solidFill>
                  <a:srgbClr val="107E2D"/>
                </a:solidFill>
              </a:rPr>
              <a:t>Biogeochemical ﬂows (phosphorus and nitrogen cycles)</a:t>
            </a:r>
          </a:p>
          <a:p>
            <a:pPr marL="514350" indent="-514350">
              <a:buFont typeface="+mj-lt"/>
              <a:buAutoNum type="arabicPeriod"/>
            </a:pPr>
            <a:r>
              <a:rPr lang="en-GB" sz="3300" dirty="0" smtClean="0">
                <a:solidFill>
                  <a:srgbClr val="107E2D"/>
                </a:solidFill>
              </a:rPr>
              <a:t>Land-system change (e.g. deforestation)</a:t>
            </a:r>
          </a:p>
          <a:p>
            <a:pPr marL="514350" indent="-514350">
              <a:buFont typeface="+mj-lt"/>
              <a:buAutoNum type="arabicPeriod"/>
            </a:pPr>
            <a:r>
              <a:rPr lang="en-GB" sz="3300" dirty="0" smtClean="0">
                <a:solidFill>
                  <a:srgbClr val="107E2D"/>
                </a:solidFill>
              </a:rPr>
              <a:t>Freshwater use</a:t>
            </a:r>
          </a:p>
          <a:p>
            <a:pPr marL="514350" indent="-514350">
              <a:buFont typeface="+mj-lt"/>
              <a:buAutoNum type="arabicPeriod"/>
            </a:pPr>
            <a:r>
              <a:rPr lang="en-GB" sz="3300" dirty="0" smtClean="0">
                <a:solidFill>
                  <a:srgbClr val="107E2D"/>
                </a:solidFill>
              </a:rPr>
              <a:t>Atmospheric aerosol loading (microscopic particles in the atmosphere that affect climate and living organisms). Not yet quantiﬁed</a:t>
            </a:r>
          </a:p>
          <a:p>
            <a:pPr marL="514350" indent="-514350">
              <a:buFont typeface="+mj-lt"/>
              <a:buAutoNum type="arabicPeriod"/>
            </a:pPr>
            <a:r>
              <a:rPr lang="en-GB" sz="3300" dirty="0" smtClean="0">
                <a:solidFill>
                  <a:srgbClr val="107E2D"/>
                </a:solidFill>
              </a:rPr>
              <a:t>Novel entities (e.g. organic pollutants, radioactive materials, </a:t>
            </a:r>
            <a:r>
              <a:rPr lang="en-GB" sz="3300" dirty="0" err="1" smtClean="0">
                <a:solidFill>
                  <a:srgbClr val="107E2D"/>
                </a:solidFill>
              </a:rPr>
              <a:t>nano</a:t>
            </a:r>
            <a:r>
              <a:rPr lang="en-GB" sz="3300" dirty="0" smtClean="0">
                <a:solidFill>
                  <a:srgbClr val="107E2D"/>
                </a:solidFill>
              </a:rPr>
              <a:t>- materials and micro-plastics). Not yet quantiﬁed</a:t>
            </a:r>
          </a:p>
          <a:p>
            <a:endParaRPr lang="en-GB" sz="3300" dirty="0" smtClean="0">
              <a:solidFill>
                <a:srgbClr val="107E2D"/>
              </a:solidFill>
            </a:endParaRPr>
          </a:p>
          <a:p>
            <a:r>
              <a:rPr lang="en-GB" dirty="0" smtClean="0">
                <a:solidFill>
                  <a:srgbClr val="107E2D"/>
                </a:solidFill>
              </a:rPr>
              <a:t>The ceilings are danger warnings. Trespassing the ﬁrst ‘danger signal’ means we are moving out of our safety zone and there is a high risk of irreversible change.</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smtClean="0">
                <a:solidFill>
                  <a:srgbClr val="015728"/>
                </a:solidFill>
              </a:rPr>
              <a:t>Sub 1: Climate change</a:t>
            </a:r>
            <a:endParaRPr lang="en-GB" dirty="0">
              <a:solidFill>
                <a:srgbClr val="015728"/>
              </a:solidFill>
            </a:endParaRPr>
          </a:p>
        </p:txBody>
      </p:sp>
      <p:sp>
        <p:nvSpPr>
          <p:cNvPr id="3" name="Tijdelijke aanduiding voor inhoud 2"/>
          <p:cNvSpPr>
            <a:spLocks noGrp="1"/>
          </p:cNvSpPr>
          <p:nvPr>
            <p:ph idx="1"/>
          </p:nvPr>
        </p:nvSpPr>
        <p:spPr>
          <a:xfrm>
            <a:off x="457200" y="1528192"/>
            <a:ext cx="8229600" cy="4781128"/>
          </a:xfrm>
        </p:spPr>
        <p:txBody>
          <a:bodyPr>
            <a:normAutofit/>
          </a:bodyPr>
          <a:lstStyle/>
          <a:p>
            <a:r>
              <a:rPr lang="en-GB" sz="1700" dirty="0" smtClean="0">
                <a:solidFill>
                  <a:srgbClr val="107E2D"/>
                </a:solidFill>
              </a:rPr>
              <a:t>The discussion about global warming often focuses on CO2 emission, a gas that contributes to the greenhouse effect, whereby the heat remittance to the universe decreases. </a:t>
            </a:r>
          </a:p>
          <a:p>
            <a:r>
              <a:rPr lang="en-GB" sz="1700" dirty="0" smtClean="0">
                <a:solidFill>
                  <a:srgbClr val="107E2D"/>
                </a:solidFill>
              </a:rPr>
              <a:t>In the last two centuries, a lot of CO2 is released by burning fossil fuels. </a:t>
            </a:r>
          </a:p>
          <a:p>
            <a:r>
              <a:rPr lang="en-GB" sz="1700" dirty="0" smtClean="0">
                <a:solidFill>
                  <a:srgbClr val="107E2D"/>
                </a:solidFill>
              </a:rPr>
              <a:t>Reserves of fossil fuels (CO2) in the Earth are the result of necrotizing trees and plants over the previous millions of years. </a:t>
            </a:r>
          </a:p>
          <a:p>
            <a:r>
              <a:rPr lang="en-GB" sz="1700" dirty="0" smtClean="0">
                <a:solidFill>
                  <a:srgbClr val="107E2D"/>
                </a:solidFill>
              </a:rPr>
              <a:t>Millions of years ago, there were also higher concentrations of green gases in the atmosphere.</a:t>
            </a: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graphicFrame>
        <p:nvGraphicFramePr>
          <p:cNvPr id="5" name="Grafiek 4"/>
          <p:cNvGraphicFramePr>
            <a:graphicFrameLocks/>
          </p:cNvGraphicFramePr>
          <p:nvPr>
            <p:extLst>
              <p:ext uri="{D42A27DB-BD31-4B8C-83A1-F6EECF244321}">
                <p14:modId xmlns:p14="http://schemas.microsoft.com/office/powerpoint/2010/main" val="3965319263"/>
              </p:ext>
            </p:extLst>
          </p:nvPr>
        </p:nvGraphicFramePr>
        <p:xfrm>
          <a:off x="1023940" y="3789040"/>
          <a:ext cx="7096119" cy="2519685"/>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Rechte verbindingslijn 5"/>
          <p:cNvCxnSpPr/>
          <p:nvPr/>
        </p:nvCxnSpPr>
        <p:spPr>
          <a:xfrm>
            <a:off x="6084168" y="4653136"/>
            <a:ext cx="0" cy="230324"/>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6328253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Sub 1: Ecological footprint CO2</a:t>
            </a:r>
            <a:endParaRPr lang="nl-NL" dirty="0"/>
          </a:p>
        </p:txBody>
      </p:sp>
      <p:sp>
        <p:nvSpPr>
          <p:cNvPr id="3" name="Tijdelijke aanduiding voor inhoud 2"/>
          <p:cNvSpPr>
            <a:spLocks noGrp="1"/>
          </p:cNvSpPr>
          <p:nvPr>
            <p:ph idx="1"/>
          </p:nvPr>
        </p:nvSpPr>
        <p:spPr/>
        <p:txBody>
          <a:bodyPr/>
          <a:lstStyle/>
          <a:p>
            <a:r>
              <a:rPr lang="en-GB" sz="2500" dirty="0" smtClean="0">
                <a:solidFill>
                  <a:srgbClr val="107E2D"/>
                </a:solidFill>
              </a:rPr>
              <a:t>Definition: hectares that the average person needs in order to live</a:t>
            </a:r>
          </a:p>
          <a:p>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pic>
        <p:nvPicPr>
          <p:cNvPr id="5" name="Afbeelding 4"/>
          <p:cNvPicPr>
            <a:picLocks noChangeAspect="1"/>
          </p:cNvPicPr>
          <p:nvPr/>
        </p:nvPicPr>
        <p:blipFill>
          <a:blip r:embed="rId2" cstate="print"/>
          <a:stretch>
            <a:fillRect/>
          </a:stretch>
        </p:blipFill>
        <p:spPr>
          <a:xfrm>
            <a:off x="2555776" y="2195833"/>
            <a:ext cx="6588224" cy="431174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3900" dirty="0" smtClean="0">
                <a:solidFill>
                  <a:srgbClr val="015728"/>
                </a:solidFill>
              </a:rPr>
              <a:t>Sub 2: Change in biosphere integrity</a:t>
            </a:r>
            <a:endParaRPr lang="nl-NL" sz="3900" dirty="0"/>
          </a:p>
        </p:txBody>
      </p:sp>
      <p:sp>
        <p:nvSpPr>
          <p:cNvPr id="3" name="Tijdelijke aanduiding voor inhoud 2"/>
          <p:cNvSpPr>
            <a:spLocks noGrp="1"/>
          </p:cNvSpPr>
          <p:nvPr>
            <p:ph idx="1"/>
          </p:nvPr>
        </p:nvSpPr>
        <p:spPr/>
        <p:txBody>
          <a:bodyPr>
            <a:normAutofit fontScale="55000" lnSpcReduction="20000"/>
          </a:bodyPr>
          <a:lstStyle/>
          <a:p>
            <a:r>
              <a:rPr lang="en-GB" dirty="0" smtClean="0">
                <a:solidFill>
                  <a:srgbClr val="107E2D"/>
                </a:solidFill>
              </a:rPr>
              <a:t>Ecosystems: an ecosystem is an integrated community of moulds, bacteria, plants and insects that live collectively with each other while retaining a certain form of independence. They feed and thrive with non-living entities such as water, air and temperature. </a:t>
            </a:r>
          </a:p>
          <a:p>
            <a:r>
              <a:rPr lang="en-GB" dirty="0" smtClean="0">
                <a:solidFill>
                  <a:srgbClr val="107E2D"/>
                </a:solidFill>
              </a:rPr>
              <a:t>Ecosystems are important for the renewable sources we use daily in our economic system.</a:t>
            </a:r>
          </a:p>
          <a:p>
            <a:r>
              <a:rPr lang="en-GB" dirty="0" smtClean="0">
                <a:solidFill>
                  <a:srgbClr val="107E2D"/>
                </a:solidFill>
              </a:rPr>
              <a:t>The causes of the enormous loss of biodiversity are: </a:t>
            </a:r>
          </a:p>
          <a:p>
            <a:pPr lvl="1"/>
            <a:r>
              <a:rPr lang="en-GB" dirty="0" smtClean="0">
                <a:solidFill>
                  <a:srgbClr val="107E2D"/>
                </a:solidFill>
              </a:rPr>
              <a:t>the relatively rapid temperature increases of 0.2 degrees per decade; </a:t>
            </a:r>
          </a:p>
          <a:p>
            <a:pPr lvl="1"/>
            <a:r>
              <a:rPr lang="en-GB" dirty="0" smtClean="0">
                <a:solidFill>
                  <a:srgbClr val="107E2D"/>
                </a:solidFill>
              </a:rPr>
              <a:t>the availability of less space and the mixed functions spaces; </a:t>
            </a:r>
          </a:p>
          <a:p>
            <a:pPr lvl="1"/>
            <a:r>
              <a:rPr lang="en-GB" dirty="0" smtClean="0">
                <a:solidFill>
                  <a:srgbClr val="107E2D"/>
                </a:solidFill>
              </a:rPr>
              <a:t>the availability of water; </a:t>
            </a:r>
          </a:p>
          <a:p>
            <a:pPr lvl="1"/>
            <a:r>
              <a:rPr lang="en-GB" dirty="0" smtClean="0">
                <a:solidFill>
                  <a:srgbClr val="107E2D"/>
                </a:solidFill>
              </a:rPr>
              <a:t>and pollution.</a:t>
            </a:r>
          </a:p>
          <a:p>
            <a:r>
              <a:rPr lang="en-GB" dirty="0" smtClean="0">
                <a:solidFill>
                  <a:srgbClr val="107E2D"/>
                </a:solidFill>
              </a:rPr>
              <a:t>The number of species of mammals, birds, reptiles, amphibians and </a:t>
            </a:r>
            <a:r>
              <a:rPr lang="en-GB" dirty="0" err="1" smtClean="0">
                <a:solidFill>
                  <a:srgbClr val="107E2D"/>
                </a:solidFill>
              </a:rPr>
              <a:t>ﬁsh</a:t>
            </a:r>
            <a:r>
              <a:rPr lang="en-GB" dirty="0" smtClean="0">
                <a:solidFill>
                  <a:srgbClr val="107E2D"/>
                </a:solidFill>
              </a:rPr>
              <a:t> across the globe is, on average, about half the size it was 40 years ago.</a:t>
            </a:r>
          </a:p>
          <a:p>
            <a:pPr marL="342900" lvl="1" indent="-342900">
              <a:buNone/>
            </a:pPr>
            <a:endParaRPr lang="en-GB" sz="3300" dirty="0" smtClean="0">
              <a:solidFill>
                <a:srgbClr val="107E2D"/>
              </a:solidFill>
            </a:endParaRPr>
          </a:p>
          <a:p>
            <a:pPr marL="342900" lvl="1" indent="-342900">
              <a:buNone/>
            </a:pPr>
            <a:endParaRPr lang="en-GB" sz="3300" dirty="0" smtClean="0">
              <a:solidFill>
                <a:srgbClr val="107E2D"/>
              </a:solidFill>
            </a:endParaRPr>
          </a:p>
          <a:p>
            <a:pPr marL="342900" lvl="1" indent="-342900">
              <a:buNone/>
            </a:pPr>
            <a:r>
              <a:rPr lang="en-GB" sz="2700" dirty="0" smtClean="0">
                <a:solidFill>
                  <a:srgbClr val="107E2D"/>
                </a:solidFill>
              </a:rPr>
              <a:t>Suggestion for a video on YouTube, see search quote between [ ]:</a:t>
            </a:r>
          </a:p>
          <a:p>
            <a:pPr>
              <a:buNone/>
            </a:pPr>
            <a:r>
              <a:rPr lang="en-GB" sz="2700" dirty="0" smtClean="0">
                <a:solidFill>
                  <a:srgbClr val="107E2D"/>
                </a:solidFill>
              </a:rPr>
              <a:t>[</a:t>
            </a:r>
            <a:r>
              <a:rPr lang="en-US" sz="2700" dirty="0" smtClean="0">
                <a:solidFill>
                  <a:srgbClr val="107E2D"/>
                </a:solidFill>
              </a:rPr>
              <a:t>LS2C - Ecosystem Dynamics, Functioning and Resilience] (</a:t>
            </a:r>
            <a:r>
              <a:rPr lang="nl-NL" sz="2700" dirty="0" err="1" smtClean="0">
                <a:solidFill>
                  <a:srgbClr val="107E2D"/>
                </a:solidFill>
              </a:rPr>
              <a:t>Bozeman</a:t>
            </a:r>
            <a:r>
              <a:rPr lang="nl-NL" sz="2700" dirty="0" smtClean="0">
                <a:solidFill>
                  <a:srgbClr val="107E2D"/>
                </a:solidFill>
              </a:rPr>
              <a:t> </a:t>
            </a:r>
            <a:r>
              <a:rPr lang="nl-NL" sz="2700" dirty="0" err="1" smtClean="0">
                <a:solidFill>
                  <a:srgbClr val="107E2D"/>
                </a:solidFill>
              </a:rPr>
              <a:t>Science</a:t>
            </a:r>
            <a:r>
              <a:rPr lang="nl-NL" sz="2700" dirty="0" smtClean="0">
                <a:solidFill>
                  <a:srgbClr val="107E2D"/>
                </a:solidFill>
              </a:rPr>
              <a:t> / 6:53 </a:t>
            </a:r>
            <a:r>
              <a:rPr lang="nl-NL" sz="2700" dirty="0" err="1" smtClean="0">
                <a:solidFill>
                  <a:srgbClr val="107E2D"/>
                </a:solidFill>
              </a:rPr>
              <a:t>minutes</a:t>
            </a:r>
            <a:r>
              <a:rPr lang="nl-NL" sz="2700" dirty="0" smtClean="0">
                <a:solidFill>
                  <a:srgbClr val="107E2D"/>
                </a:solidFill>
              </a:rPr>
              <a:t>)</a:t>
            </a:r>
            <a:endParaRPr lang="en-GB" sz="2700" dirty="0" smtClean="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rgbClr val="015728"/>
          </a:solidFill>
        </p:spPr>
        <p:txBody>
          <a:bodyPr/>
          <a:lstStyle/>
          <a:p>
            <a:r>
              <a:rPr lang="en-GB" spc="300" dirty="0" smtClean="0">
                <a:solidFill>
                  <a:schemeClr val="bg1"/>
                </a:solidFill>
                <a:latin typeface="Franklin Gothic Demi Cond" panose="020B0706030402020204" pitchFamily="34" charset="0"/>
              </a:rPr>
              <a:t>CHAPTER</a:t>
            </a:r>
            <a:r>
              <a:rPr lang="en-GB" spc="300" dirty="0" smtClean="0">
                <a:solidFill>
                  <a:schemeClr val="bg1"/>
                </a:solidFill>
              </a:rPr>
              <a:t> 5 </a:t>
            </a:r>
            <a:endParaRPr lang="en-GB" spc="300" dirty="0">
              <a:solidFill>
                <a:schemeClr val="bg1"/>
              </a:solidFill>
            </a:endParaRPr>
          </a:p>
        </p:txBody>
      </p:sp>
      <p:sp>
        <p:nvSpPr>
          <p:cNvPr id="3" name="Subtitle 2"/>
          <p:cNvSpPr>
            <a:spLocks noGrp="1"/>
          </p:cNvSpPr>
          <p:nvPr>
            <p:ph type="subTitle" idx="1"/>
          </p:nvPr>
        </p:nvSpPr>
        <p:spPr>
          <a:xfrm>
            <a:off x="1371600" y="3886200"/>
            <a:ext cx="6400800" cy="838944"/>
          </a:xfrm>
          <a:solidFill>
            <a:srgbClr val="107E2D"/>
          </a:solidFill>
        </p:spPr>
        <p:txBody>
          <a:bodyPr>
            <a:normAutofit fontScale="92500" lnSpcReduction="20000"/>
          </a:bodyPr>
          <a:lstStyle/>
          <a:p>
            <a:r>
              <a:rPr lang="en-GB" dirty="0" smtClean="0">
                <a:solidFill>
                  <a:schemeClr val="bg1">
                    <a:lumMod val="95000"/>
                  </a:schemeClr>
                </a:solidFill>
              </a:rPr>
              <a:t>Sustainable Development: Environmental and Social Aspects</a:t>
            </a:r>
            <a:endParaRPr lang="en-GB" dirty="0">
              <a:solidFill>
                <a:schemeClr val="bg1">
                  <a:lumMod val="95000"/>
                </a:schemeClr>
              </a:solidFill>
            </a:endParaRPr>
          </a:p>
        </p:txBody>
      </p:sp>
      <p:sp>
        <p:nvSpPr>
          <p:cNvPr id="5" name="Footer Placeholder 3"/>
          <p:cNvSpPr>
            <a:spLocks noGrp="1"/>
          </p:cNvSpPr>
          <p:nvPr>
            <p:ph type="ftr" sz="quarter" idx="11"/>
          </p:nvPr>
        </p:nvSpPr>
        <p:spPr>
          <a:xfrm>
            <a:off x="755576" y="6237312"/>
            <a:ext cx="7884368" cy="548680"/>
          </a:xfrm>
        </p:spPr>
        <p:txBody>
          <a:bodyPr/>
          <a:lstStyle/>
          <a:p>
            <a:r>
              <a:rPr lang="en-GB" dirty="0" smtClean="0"/>
              <a:t>© Martin Oyevaar, Diego Vazquez-</a:t>
            </a:r>
            <a:r>
              <a:rPr lang="en-GB" dirty="0" err="1" smtClean="0"/>
              <a:t>Brust</a:t>
            </a:r>
            <a:r>
              <a:rPr lang="en-GB" dirty="0" smtClean="0"/>
              <a:t> &amp; Harrie van Bommel, </a:t>
            </a:r>
            <a:r>
              <a:rPr lang="en-GB" i="1" dirty="0" smtClean="0"/>
              <a:t>Globalization and Sustainable Development</a:t>
            </a:r>
            <a:r>
              <a:rPr lang="en-GB" dirty="0" smtClean="0"/>
              <a:t>, Palgrave (2016)</a:t>
            </a:r>
          </a:p>
          <a:p>
            <a:r>
              <a:rPr lang="en-GB" dirty="0" smtClean="0"/>
              <a:t>Information about cases, research assignments, videos etc.: </a:t>
            </a:r>
            <a:r>
              <a:rPr lang="en-GB" dirty="0" smtClean="0">
                <a:hlinkClick r:id="rId2"/>
              </a:rPr>
              <a:t>m.oyevaar@sustainable-globalization.com</a:t>
            </a:r>
            <a:endParaRPr lang="en-GB" dirty="0" smtClean="0"/>
          </a:p>
        </p:txBody>
      </p:sp>
    </p:spTree>
    <p:extLst>
      <p:ext uri="{BB962C8B-B14F-4D97-AF65-F5344CB8AC3E}">
        <p14:creationId xmlns:p14="http://schemas.microsoft.com/office/powerpoint/2010/main" val="2209628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solidFill>
                  <a:srgbClr val="015728"/>
                </a:solidFill>
              </a:rPr>
              <a:t>Sub 7: </a:t>
            </a:r>
            <a:r>
              <a:rPr lang="en-GB" dirty="0" smtClean="0">
                <a:solidFill>
                  <a:srgbClr val="015728"/>
                </a:solidFill>
              </a:rPr>
              <a:t>Freshwater use </a:t>
            </a:r>
            <a:endParaRPr lang="nl-NL" dirty="0">
              <a:solidFill>
                <a:srgbClr val="015728"/>
              </a:solidFill>
            </a:endParaRPr>
          </a:p>
        </p:txBody>
      </p:sp>
      <p:sp>
        <p:nvSpPr>
          <p:cNvPr id="3" name="Tijdelijke aanduiding voor inhoud 2"/>
          <p:cNvSpPr>
            <a:spLocks noGrp="1"/>
          </p:cNvSpPr>
          <p:nvPr>
            <p:ph idx="1"/>
          </p:nvPr>
        </p:nvSpPr>
        <p:spPr/>
        <p:txBody>
          <a:bodyPr>
            <a:normAutofit fontScale="70000" lnSpcReduction="20000"/>
          </a:bodyPr>
          <a:lstStyle/>
          <a:p>
            <a:pPr marL="0" indent="0">
              <a:buNone/>
            </a:pPr>
            <a:r>
              <a:rPr lang="en-GB" dirty="0" smtClean="0">
                <a:solidFill>
                  <a:srgbClr val="107E2D"/>
                </a:solidFill>
              </a:rPr>
              <a:t>Some facts:</a:t>
            </a:r>
          </a:p>
          <a:p>
            <a:r>
              <a:rPr lang="en-GB" dirty="0" smtClean="0">
                <a:solidFill>
                  <a:srgbClr val="107E2D"/>
                </a:solidFill>
              </a:rPr>
              <a:t>World’s supply of groundwater is steadily decreasing.</a:t>
            </a:r>
          </a:p>
          <a:p>
            <a:r>
              <a:rPr lang="en-GB" dirty="0" smtClean="0">
                <a:solidFill>
                  <a:srgbClr val="107E2D"/>
                </a:solidFill>
              </a:rPr>
              <a:t>Waste water disturbs the balance between nutrients and oxygen in natural aquatic ecosystems and fish might be killed.</a:t>
            </a:r>
          </a:p>
          <a:p>
            <a:r>
              <a:rPr lang="en-GB" dirty="0" smtClean="0">
                <a:solidFill>
                  <a:srgbClr val="107E2D"/>
                </a:solidFill>
              </a:rPr>
              <a:t>Treated sewage water forms sludge, which may be dumped in sea or landﬁlls or spread out on agricultural land and often contains high concentrations of pollutants like heavy metals.</a:t>
            </a:r>
          </a:p>
          <a:p>
            <a:r>
              <a:rPr lang="en-GB" dirty="0" smtClean="0">
                <a:solidFill>
                  <a:srgbClr val="107E2D"/>
                </a:solidFill>
              </a:rPr>
              <a:t>A person needs 2000–3000 litres daily of water to produce enough food.</a:t>
            </a:r>
          </a:p>
          <a:p>
            <a:r>
              <a:rPr lang="en-GB" dirty="0" smtClean="0">
                <a:solidFill>
                  <a:srgbClr val="107E2D"/>
                </a:solidFill>
              </a:rPr>
              <a:t>In 2025, water shortages will be more prevalent among poorer countries where resources are limited and population growth is rapid.</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marL="0" indent="0" algn="ctr">
              <a:buNone/>
            </a:pPr>
            <a:r>
              <a:rPr lang="en-GB" sz="5600" dirty="0">
                <a:solidFill>
                  <a:srgbClr val="015728"/>
                </a:solidFill>
              </a:rPr>
              <a:t>Social sustainability</a:t>
            </a:r>
            <a:endParaRPr lang="nl-NL" sz="5600"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541273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smtClean="0">
                <a:solidFill>
                  <a:srgbClr val="015728"/>
                </a:solidFill>
              </a:rPr>
              <a:t>Four approaches (1)</a:t>
            </a:r>
            <a:endParaRPr lang="en-GB" dirty="0">
              <a:solidFill>
                <a:srgbClr val="015728"/>
              </a:solidFill>
            </a:endParaRPr>
          </a:p>
        </p:txBody>
      </p:sp>
      <p:sp>
        <p:nvSpPr>
          <p:cNvPr id="3" name="Tijdelijke aanduiding voor inhoud 2"/>
          <p:cNvSpPr>
            <a:spLocks noGrp="1"/>
          </p:cNvSpPr>
          <p:nvPr>
            <p:ph idx="1"/>
          </p:nvPr>
        </p:nvSpPr>
        <p:spPr/>
        <p:txBody>
          <a:bodyPr>
            <a:noAutofit/>
          </a:bodyPr>
          <a:lstStyle/>
          <a:p>
            <a:pPr>
              <a:buFont typeface="+mj-lt"/>
              <a:buAutoNum type="arabicPeriod"/>
            </a:pPr>
            <a:r>
              <a:rPr lang="en-GB" sz="2200" dirty="0" smtClean="0">
                <a:solidFill>
                  <a:srgbClr val="107E2D"/>
                </a:solidFill>
              </a:rPr>
              <a:t>Social </a:t>
            </a:r>
            <a:r>
              <a:rPr lang="en-GB" sz="2200" dirty="0">
                <a:solidFill>
                  <a:srgbClr val="107E2D"/>
                </a:solidFill>
              </a:rPr>
              <a:t>sustainability </a:t>
            </a:r>
            <a:r>
              <a:rPr lang="en-GB" sz="2200" dirty="0" smtClean="0">
                <a:solidFill>
                  <a:srgbClr val="107E2D"/>
                </a:solidFill>
              </a:rPr>
              <a:t>is a part of the triad. The other parts are Environmental sustainability and Economic sustainability.</a:t>
            </a:r>
          </a:p>
          <a:p>
            <a:pPr>
              <a:buFont typeface="+mj-lt"/>
              <a:buAutoNum type="arabicPeriod"/>
            </a:pPr>
            <a:r>
              <a:rPr lang="en-GB" sz="2200" dirty="0" smtClean="0">
                <a:solidFill>
                  <a:srgbClr val="107E2D"/>
                </a:solidFill>
              </a:rPr>
              <a:t>Social sustainability encompasses all human activities, namely 1) Economics 2) Ecology, 3) Politics and 4) Culture.</a:t>
            </a:r>
          </a:p>
          <a:p>
            <a:pPr>
              <a:buFont typeface="+mj-lt"/>
              <a:buAutoNum type="arabicPeriod"/>
            </a:pPr>
            <a:r>
              <a:rPr lang="en-GB" sz="2200" dirty="0" smtClean="0">
                <a:solidFill>
                  <a:srgbClr val="107E2D"/>
                </a:solidFill>
              </a:rPr>
              <a:t>Sustainability is divided in:</a:t>
            </a:r>
          </a:p>
          <a:p>
            <a:pPr lvl="1">
              <a:buFont typeface="+mj-lt"/>
              <a:buAutoNum type="alphaLcParenR"/>
            </a:pPr>
            <a:r>
              <a:rPr lang="en-GB" sz="2200" dirty="0" smtClean="0">
                <a:solidFill>
                  <a:srgbClr val="107E2D"/>
                </a:solidFill>
              </a:rPr>
              <a:t>material </a:t>
            </a:r>
            <a:r>
              <a:rPr lang="en-GB" sz="2200" dirty="0">
                <a:solidFill>
                  <a:srgbClr val="107E2D"/>
                </a:solidFill>
              </a:rPr>
              <a:t>sustainability (environment, air, water, food, fuel, housing</a:t>
            </a:r>
            <a:r>
              <a:rPr lang="en-GB" sz="2200" dirty="0" smtClean="0">
                <a:solidFill>
                  <a:srgbClr val="107E2D"/>
                </a:solidFill>
              </a:rPr>
              <a:t>);</a:t>
            </a:r>
          </a:p>
          <a:p>
            <a:pPr lvl="1">
              <a:buFont typeface="+mj-lt"/>
              <a:buAutoNum type="alphaLcParenR"/>
            </a:pPr>
            <a:r>
              <a:rPr lang="en-GB" sz="2200" dirty="0" smtClean="0">
                <a:solidFill>
                  <a:srgbClr val="107E2D"/>
                </a:solidFill>
              </a:rPr>
              <a:t>social </a:t>
            </a:r>
            <a:r>
              <a:rPr lang="en-GB" sz="2200" dirty="0">
                <a:solidFill>
                  <a:srgbClr val="107E2D"/>
                </a:solidFill>
              </a:rPr>
              <a:t>sustainability </a:t>
            </a:r>
            <a:r>
              <a:rPr lang="en-GB" sz="2200" dirty="0" smtClean="0">
                <a:solidFill>
                  <a:srgbClr val="107E2D"/>
                </a:solidFill>
              </a:rPr>
              <a:t>(issues </a:t>
            </a:r>
            <a:r>
              <a:rPr lang="en-GB" sz="2200" dirty="0">
                <a:solidFill>
                  <a:srgbClr val="107E2D"/>
                </a:solidFill>
              </a:rPr>
              <a:t>that affect the </a:t>
            </a:r>
            <a:r>
              <a:rPr lang="en-GB" sz="2200" dirty="0" smtClean="0">
                <a:solidFill>
                  <a:srgbClr val="107E2D"/>
                </a:solidFill>
              </a:rPr>
              <a:t>individual/family, namely 1) society</a:t>
            </a:r>
            <a:r>
              <a:rPr lang="en-GB" sz="2200" dirty="0">
                <a:solidFill>
                  <a:srgbClr val="107E2D"/>
                </a:solidFill>
              </a:rPr>
              <a:t>, </a:t>
            </a:r>
            <a:r>
              <a:rPr lang="en-GB" sz="2200" dirty="0" smtClean="0">
                <a:solidFill>
                  <a:srgbClr val="107E2D"/>
                </a:solidFill>
              </a:rPr>
              <a:t>2) politics/government and 3) economics/ﬁnance).</a:t>
            </a: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1861877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smtClean="0">
                <a:solidFill>
                  <a:srgbClr val="015728"/>
                </a:solidFill>
              </a:rPr>
              <a:t>Four approaches (2)</a:t>
            </a:r>
            <a:endParaRPr lang="en-GB" dirty="0">
              <a:solidFill>
                <a:srgbClr val="015728"/>
              </a:solidFill>
            </a:endParaRPr>
          </a:p>
        </p:txBody>
      </p:sp>
      <p:sp>
        <p:nvSpPr>
          <p:cNvPr id="3" name="Tijdelijke aanduiding voor inhoud 2"/>
          <p:cNvSpPr>
            <a:spLocks noGrp="1"/>
          </p:cNvSpPr>
          <p:nvPr>
            <p:ph idx="1"/>
          </p:nvPr>
        </p:nvSpPr>
        <p:spPr/>
        <p:txBody>
          <a:bodyPr>
            <a:noAutofit/>
          </a:bodyPr>
          <a:lstStyle/>
          <a:p>
            <a:pPr marL="0" indent="0">
              <a:buNone/>
            </a:pPr>
            <a:r>
              <a:rPr lang="en-GB" sz="2200" dirty="0" smtClean="0">
                <a:solidFill>
                  <a:srgbClr val="107E2D"/>
                </a:solidFill>
              </a:rPr>
              <a:t>4.    Social </a:t>
            </a:r>
            <a:r>
              <a:rPr lang="en-GB" sz="2200" dirty="0">
                <a:solidFill>
                  <a:srgbClr val="107E2D"/>
                </a:solidFill>
              </a:rPr>
              <a:t>sustainability </a:t>
            </a:r>
            <a:r>
              <a:rPr lang="en-GB" sz="2200" dirty="0" smtClean="0">
                <a:solidFill>
                  <a:srgbClr val="107E2D"/>
                </a:solidFill>
              </a:rPr>
              <a:t>is a domain with the next dimensions:</a:t>
            </a:r>
          </a:p>
          <a:p>
            <a:pPr marL="857250" lvl="1" indent="-457200">
              <a:buFont typeface="+mj-lt"/>
              <a:buAutoNum type="alphaUcPeriod"/>
            </a:pPr>
            <a:r>
              <a:rPr lang="en-GB" sz="2200" dirty="0">
                <a:solidFill>
                  <a:srgbClr val="107E2D"/>
                </a:solidFill>
              </a:rPr>
              <a:t>The </a:t>
            </a:r>
            <a:r>
              <a:rPr lang="en-GB" sz="2200" dirty="0" smtClean="0">
                <a:solidFill>
                  <a:srgbClr val="107E2D"/>
                </a:solidFill>
              </a:rPr>
              <a:t>individual </a:t>
            </a:r>
            <a:r>
              <a:rPr lang="en-GB" sz="2200" dirty="0">
                <a:solidFill>
                  <a:srgbClr val="107E2D"/>
                </a:solidFill>
              </a:rPr>
              <a:t>accepts the responsibility of consistent growth and improvement through broader social </a:t>
            </a:r>
            <a:r>
              <a:rPr lang="en-GB" sz="2200" dirty="0" smtClean="0">
                <a:solidFill>
                  <a:srgbClr val="107E2D"/>
                </a:solidFill>
              </a:rPr>
              <a:t>attributes</a:t>
            </a:r>
          </a:p>
          <a:p>
            <a:pPr marL="857250" lvl="1" indent="-457200">
              <a:buFont typeface="+mj-lt"/>
              <a:buAutoNum type="alphaUcPeriod"/>
            </a:pPr>
            <a:r>
              <a:rPr lang="en-GB" sz="2200" dirty="0" smtClean="0">
                <a:solidFill>
                  <a:srgbClr val="107E2D"/>
                </a:solidFill>
              </a:rPr>
              <a:t>The community accepts responsibilities with regard to:</a:t>
            </a:r>
            <a:endParaRPr lang="en-GB" sz="2200" dirty="0" smtClean="0">
              <a:solidFill>
                <a:srgbClr val="FF0000"/>
              </a:solidFill>
            </a:endParaRPr>
          </a:p>
          <a:p>
            <a:pPr lvl="1">
              <a:buFont typeface="+mj-lt"/>
              <a:buAutoNum type="alphaLcParenR"/>
            </a:pPr>
            <a:r>
              <a:rPr lang="en-GB" sz="2200" dirty="0" smtClean="0">
                <a:solidFill>
                  <a:srgbClr val="107E2D"/>
                </a:solidFill>
              </a:rPr>
              <a:t>Equitability for </a:t>
            </a:r>
            <a:r>
              <a:rPr lang="en-GB" sz="2200" dirty="0">
                <a:solidFill>
                  <a:srgbClr val="107E2D"/>
                </a:solidFill>
              </a:rPr>
              <a:t>all </a:t>
            </a:r>
            <a:r>
              <a:rPr lang="en-GB" sz="2200" dirty="0" smtClean="0">
                <a:solidFill>
                  <a:srgbClr val="107E2D"/>
                </a:solidFill>
              </a:rPr>
              <a:t>members</a:t>
            </a:r>
          </a:p>
          <a:p>
            <a:pPr lvl="1">
              <a:buFont typeface="+mj-lt"/>
              <a:buAutoNum type="alphaLcParenR"/>
            </a:pPr>
            <a:r>
              <a:rPr lang="en-GB" sz="2200" dirty="0" smtClean="0">
                <a:solidFill>
                  <a:srgbClr val="107E2D"/>
                </a:solidFill>
              </a:rPr>
              <a:t>Promoting diversity</a:t>
            </a:r>
          </a:p>
          <a:p>
            <a:pPr lvl="1">
              <a:buFont typeface="+mj-lt"/>
              <a:buAutoNum type="alphaLcParenR"/>
            </a:pPr>
            <a:r>
              <a:rPr lang="en-GB" sz="2200" dirty="0" smtClean="0">
                <a:solidFill>
                  <a:srgbClr val="107E2D"/>
                </a:solidFill>
              </a:rPr>
              <a:t>Processes</a:t>
            </a:r>
            <a:r>
              <a:rPr lang="en-GB" sz="2200" dirty="0">
                <a:solidFill>
                  <a:srgbClr val="107E2D"/>
                </a:solidFill>
              </a:rPr>
              <a:t>, systems and structures that promote </a:t>
            </a:r>
            <a:r>
              <a:rPr lang="en-GB" sz="2200" dirty="0" smtClean="0">
                <a:solidFill>
                  <a:srgbClr val="107E2D"/>
                </a:solidFill>
              </a:rPr>
              <a:t>connectedness between community and non-community members</a:t>
            </a:r>
          </a:p>
          <a:p>
            <a:pPr lvl="1">
              <a:buFont typeface="+mj-lt"/>
              <a:buAutoNum type="alphaLcParenR"/>
            </a:pPr>
            <a:r>
              <a:rPr lang="en-GB" sz="2200" dirty="0" smtClean="0">
                <a:solidFill>
                  <a:srgbClr val="107E2D"/>
                </a:solidFill>
              </a:rPr>
              <a:t>Basic </a:t>
            </a:r>
            <a:r>
              <a:rPr lang="en-GB" sz="2200" dirty="0">
                <a:solidFill>
                  <a:srgbClr val="107E2D"/>
                </a:solidFill>
              </a:rPr>
              <a:t>needs </a:t>
            </a:r>
            <a:r>
              <a:rPr lang="en-GB" sz="2200" dirty="0" smtClean="0">
                <a:solidFill>
                  <a:srgbClr val="107E2D"/>
                </a:solidFill>
              </a:rPr>
              <a:t>and quality </a:t>
            </a:r>
            <a:r>
              <a:rPr lang="en-GB" sz="2200" dirty="0">
                <a:solidFill>
                  <a:srgbClr val="107E2D"/>
                </a:solidFill>
              </a:rPr>
              <a:t>of </a:t>
            </a:r>
            <a:r>
              <a:rPr lang="en-GB" sz="2200" dirty="0" smtClean="0">
                <a:solidFill>
                  <a:srgbClr val="107E2D"/>
                </a:solidFill>
              </a:rPr>
              <a:t>life</a:t>
            </a:r>
          </a:p>
          <a:p>
            <a:pPr lvl="1">
              <a:buFont typeface="+mj-lt"/>
              <a:buAutoNum type="alphaLcParenR"/>
            </a:pPr>
            <a:r>
              <a:rPr lang="en-GB" sz="2200" dirty="0" smtClean="0">
                <a:solidFill>
                  <a:srgbClr val="107E2D"/>
                </a:solidFill>
              </a:rPr>
              <a:t>Democratic processes</a:t>
            </a:r>
          </a:p>
          <a:p>
            <a:pPr>
              <a:buNone/>
            </a:pPr>
            <a:r>
              <a:rPr lang="en-GB" sz="2200" dirty="0" smtClean="0">
                <a:solidFill>
                  <a:srgbClr val="107E2D"/>
                </a:solidFill>
              </a:rPr>
              <a:t>	</a:t>
            </a:r>
          </a:p>
          <a:p>
            <a:endParaRPr lang="en-GB" sz="2200"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1359018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marL="0" indent="0" algn="ctr">
              <a:buNone/>
            </a:pPr>
            <a:r>
              <a:rPr lang="en-GB" sz="5600" dirty="0">
                <a:solidFill>
                  <a:srgbClr val="015728"/>
                </a:solidFill>
              </a:rPr>
              <a:t>Economic sustainability</a:t>
            </a:r>
            <a:endParaRPr lang="nl-NL" sz="5600"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1358134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Green growth</a:t>
            </a:r>
            <a:endParaRPr lang="nl-NL" dirty="0"/>
          </a:p>
        </p:txBody>
      </p:sp>
      <p:sp>
        <p:nvSpPr>
          <p:cNvPr id="3" name="Tijdelijke aanduiding voor inhoud 2"/>
          <p:cNvSpPr>
            <a:spLocks noGrp="1"/>
          </p:cNvSpPr>
          <p:nvPr>
            <p:ph idx="1"/>
          </p:nvPr>
        </p:nvSpPr>
        <p:spPr/>
        <p:txBody>
          <a:bodyPr>
            <a:normAutofit fontScale="85000" lnSpcReduction="10000"/>
          </a:bodyPr>
          <a:lstStyle/>
          <a:p>
            <a:r>
              <a:rPr lang="en-GB" dirty="0" smtClean="0">
                <a:solidFill>
                  <a:srgbClr val="107E2D"/>
                </a:solidFill>
              </a:rPr>
              <a:t>A strategy for achieving sustainable development. </a:t>
            </a:r>
          </a:p>
          <a:p>
            <a:pPr lvl="1"/>
            <a:r>
              <a:rPr lang="en-GB" dirty="0" smtClean="0">
                <a:solidFill>
                  <a:srgbClr val="107E2D"/>
                </a:solidFill>
              </a:rPr>
              <a:t>Building a green economy in which investments in resource savings as well as sustainable management of natural capital are drivers of growth and in which governments collaborate in the phasing out of unsustainable technologies and modes of production.</a:t>
            </a:r>
          </a:p>
          <a:p>
            <a:pPr lvl="1"/>
            <a:r>
              <a:rPr lang="en-GB" dirty="0" smtClean="0">
                <a:solidFill>
                  <a:srgbClr val="107E2D"/>
                </a:solidFill>
              </a:rPr>
              <a:t>An economy which is in balance with sustainable development objectives will provide opportunities for using ﬁnancial resources and be better able to meet development needs and reduce the vulnerability of socio-economic systems to environmental change and resource constraints.</a:t>
            </a:r>
          </a:p>
          <a:p>
            <a:pPr lvl="1"/>
            <a:endParaRPr lang="en-GB" dirty="0" smtClean="0">
              <a:solidFill>
                <a:srgbClr val="107E2D"/>
              </a:solidFill>
            </a:endParaRP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Business &amp; Triple bottom line</a:t>
            </a:r>
            <a:endParaRPr lang="nl-NL" dirty="0"/>
          </a:p>
        </p:txBody>
      </p:sp>
      <p:sp>
        <p:nvSpPr>
          <p:cNvPr id="3" name="Tijdelijke aanduiding voor inhoud 2"/>
          <p:cNvSpPr>
            <a:spLocks noGrp="1"/>
          </p:cNvSpPr>
          <p:nvPr>
            <p:ph idx="1"/>
          </p:nvPr>
        </p:nvSpPr>
        <p:spPr/>
        <p:txBody>
          <a:bodyPr>
            <a:normAutofit fontScale="85000" lnSpcReduction="10000"/>
          </a:bodyPr>
          <a:lstStyle/>
          <a:p>
            <a:r>
              <a:rPr lang="en-GB" dirty="0" smtClean="0">
                <a:solidFill>
                  <a:srgbClr val="107E2D"/>
                </a:solidFill>
              </a:rPr>
              <a:t>Sustainable development is about the balance between social, environmental (or ecological) and economic/ﬁnancial aspects.</a:t>
            </a:r>
          </a:p>
          <a:p>
            <a:r>
              <a:rPr lang="en-GB" dirty="0" smtClean="0">
                <a:solidFill>
                  <a:srgbClr val="107E2D"/>
                </a:solidFill>
              </a:rPr>
              <a:t>In the business environment, the triple P is being used; the three pillars of sustainability (People, Planet and Prosperity)</a:t>
            </a:r>
          </a:p>
          <a:p>
            <a:r>
              <a:rPr lang="en-GB" dirty="0" smtClean="0">
                <a:solidFill>
                  <a:srgbClr val="107E2D"/>
                </a:solidFill>
              </a:rPr>
              <a:t>The framework states that a company’s responsibility lies with stakeholders rather than shareholders. </a:t>
            </a:r>
          </a:p>
          <a:p>
            <a:r>
              <a:rPr lang="en-GB" dirty="0" smtClean="0">
                <a:solidFill>
                  <a:srgbClr val="107E2D"/>
                </a:solidFill>
              </a:rPr>
              <a:t>Stakeholders: anyone who is inﬂuenced, either directly or indirectly, by the actions of  the ﬁrm. </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Triple bottom line (triple P)</a:t>
            </a:r>
            <a:endParaRPr lang="en-GB" dirty="0">
              <a:solidFill>
                <a:srgbClr val="015728"/>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pic>
        <p:nvPicPr>
          <p:cNvPr id="6" name="Afbeelding 5"/>
          <p:cNvPicPr>
            <a:picLocks noChangeAspect="1"/>
          </p:cNvPicPr>
          <p:nvPr/>
        </p:nvPicPr>
        <p:blipFill>
          <a:blip r:embed="rId2" cstate="print"/>
          <a:stretch>
            <a:fillRect/>
          </a:stretch>
        </p:blipFill>
        <p:spPr>
          <a:xfrm>
            <a:off x="2511722" y="1307767"/>
            <a:ext cx="4652566" cy="4790216"/>
          </a:xfrm>
          <a:prstGeom prst="rect">
            <a:avLst/>
          </a:prstGeom>
        </p:spPr>
      </p:pic>
    </p:spTree>
    <p:extLst>
      <p:ext uri="{BB962C8B-B14F-4D97-AF65-F5344CB8AC3E}">
        <p14:creationId xmlns:p14="http://schemas.microsoft.com/office/powerpoint/2010/main" val="21447587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a:solidFill>
                  <a:srgbClr val="015728"/>
                </a:solidFill>
              </a:rPr>
              <a:t>Videos for </a:t>
            </a:r>
            <a:r>
              <a:rPr lang="en-GB" dirty="0" smtClean="0">
                <a:solidFill>
                  <a:srgbClr val="015728"/>
                </a:solidFill>
              </a:rPr>
              <a:t>students/lectures (</a:t>
            </a:r>
            <a:r>
              <a:rPr lang="en-GB" dirty="0">
                <a:solidFill>
                  <a:srgbClr val="015728"/>
                </a:solidFill>
              </a:rPr>
              <a:t>informative</a:t>
            </a:r>
            <a:r>
              <a:rPr lang="en-GB" dirty="0" smtClean="0">
                <a:solidFill>
                  <a:srgbClr val="015728"/>
                </a:solidFill>
              </a:rPr>
              <a:t>)</a:t>
            </a:r>
            <a:endParaRPr lang="en-GB" dirty="0">
              <a:solidFill>
                <a:srgbClr val="015728"/>
              </a:solidFill>
            </a:endParaRPr>
          </a:p>
        </p:txBody>
      </p:sp>
      <p:sp>
        <p:nvSpPr>
          <p:cNvPr id="3" name="Tijdelijke aanduiding voor inhoud 2"/>
          <p:cNvSpPr>
            <a:spLocks noGrp="1"/>
          </p:cNvSpPr>
          <p:nvPr>
            <p:ph idx="1"/>
          </p:nvPr>
        </p:nvSpPr>
        <p:spPr>
          <a:xfrm>
            <a:off x="457200" y="1600200"/>
            <a:ext cx="8229600" cy="4637112"/>
          </a:xfrm>
        </p:spPr>
        <p:txBody>
          <a:bodyPr>
            <a:normAutofit fontScale="85000" lnSpcReduction="10000"/>
          </a:bodyPr>
          <a:lstStyle/>
          <a:p>
            <a:pPr marL="0" indent="0" fontAlgn="t">
              <a:buNone/>
            </a:pPr>
            <a:endParaRPr lang="en-GB" sz="2800" dirty="0" smtClean="0">
              <a:solidFill>
                <a:srgbClr val="107E2D"/>
              </a:solidFill>
            </a:endParaRPr>
          </a:p>
          <a:p>
            <a:pPr marL="0" indent="0" fontAlgn="t">
              <a:buNone/>
            </a:pPr>
            <a:r>
              <a:rPr lang="en-GB" sz="2800" dirty="0" smtClean="0">
                <a:solidFill>
                  <a:srgbClr val="107E2D"/>
                </a:solidFill>
              </a:rPr>
              <a:t>Suggestions for videos on YouTube, </a:t>
            </a:r>
            <a:r>
              <a:rPr lang="en-GB" sz="2800" dirty="0">
                <a:solidFill>
                  <a:srgbClr val="107E2D"/>
                </a:solidFill>
              </a:rPr>
              <a:t>see search quote </a:t>
            </a:r>
            <a:r>
              <a:rPr lang="en-GB" sz="2800" dirty="0" smtClean="0">
                <a:solidFill>
                  <a:srgbClr val="107E2D"/>
                </a:solidFill>
              </a:rPr>
              <a:t>between [ ]:</a:t>
            </a:r>
          </a:p>
          <a:p>
            <a:pPr marL="0" indent="0" fontAlgn="t">
              <a:buNone/>
            </a:pPr>
            <a:r>
              <a:rPr lang="en-GB" sz="2800" dirty="0" smtClean="0">
                <a:solidFill>
                  <a:srgbClr val="107E2D"/>
                </a:solidFill>
              </a:rPr>
              <a:t> </a:t>
            </a:r>
          </a:p>
          <a:p>
            <a:pPr marL="0" indent="0" fontAlgn="t">
              <a:buNone/>
            </a:pPr>
            <a:r>
              <a:rPr lang="en-GB" sz="2800" dirty="0" smtClean="0">
                <a:solidFill>
                  <a:srgbClr val="107E2D"/>
                </a:solidFill>
              </a:rPr>
              <a:t>[The </a:t>
            </a:r>
            <a:r>
              <a:rPr lang="en-GB" sz="2800" dirty="0">
                <a:solidFill>
                  <a:srgbClr val="107E2D"/>
                </a:solidFill>
              </a:rPr>
              <a:t>Limits to Growth- is the prediction of 1972 going to happen? </a:t>
            </a:r>
            <a:r>
              <a:rPr lang="en-GB" sz="2800" dirty="0" err="1" smtClean="0">
                <a:solidFill>
                  <a:srgbClr val="107E2D"/>
                </a:solidFill>
              </a:rPr>
              <a:t>studioXforum</a:t>
            </a:r>
            <a:r>
              <a:rPr lang="en-GB" sz="2800" dirty="0" smtClean="0">
                <a:solidFill>
                  <a:srgbClr val="107E2D"/>
                </a:solidFill>
              </a:rPr>
              <a:t>] </a:t>
            </a:r>
            <a:r>
              <a:rPr lang="en-GB" sz="2800" dirty="0">
                <a:solidFill>
                  <a:srgbClr val="107E2D"/>
                </a:solidFill>
              </a:rPr>
              <a:t>(</a:t>
            </a:r>
            <a:r>
              <a:rPr lang="en-GB" sz="2800" dirty="0" err="1">
                <a:solidFill>
                  <a:srgbClr val="107E2D"/>
                </a:solidFill>
              </a:rPr>
              <a:t>studioXforum</a:t>
            </a:r>
            <a:r>
              <a:rPr lang="en-GB" sz="2800" dirty="0">
                <a:solidFill>
                  <a:srgbClr val="107E2D"/>
                </a:solidFill>
              </a:rPr>
              <a:t> / 7:30 minutes</a:t>
            </a:r>
            <a:r>
              <a:rPr lang="en-GB" sz="2800" dirty="0" smtClean="0">
                <a:solidFill>
                  <a:srgbClr val="107E2D"/>
                </a:solidFill>
              </a:rPr>
              <a:t>)</a:t>
            </a:r>
          </a:p>
          <a:p>
            <a:pPr marL="0" indent="0" fontAlgn="t">
              <a:buNone/>
            </a:pPr>
            <a:endParaRPr lang="en-GB" sz="2800" dirty="0">
              <a:solidFill>
                <a:srgbClr val="107E2D"/>
              </a:solidFill>
            </a:endParaRPr>
          </a:p>
          <a:p>
            <a:pPr marL="0" indent="0">
              <a:buNone/>
            </a:pPr>
            <a:r>
              <a:rPr lang="en-GB" sz="2800" dirty="0" smtClean="0">
                <a:solidFill>
                  <a:srgbClr val="107E2D"/>
                </a:solidFill>
              </a:rPr>
              <a:t>[The </a:t>
            </a:r>
            <a:r>
              <a:rPr lang="en-GB" sz="2800" dirty="0">
                <a:solidFill>
                  <a:srgbClr val="107E2D"/>
                </a:solidFill>
              </a:rPr>
              <a:t>Greenhouse Effect explained in </a:t>
            </a:r>
            <a:r>
              <a:rPr lang="en-GB" sz="2800" dirty="0" smtClean="0">
                <a:solidFill>
                  <a:srgbClr val="107E2D"/>
                </a:solidFill>
              </a:rPr>
              <a:t>1988] </a:t>
            </a:r>
            <a:r>
              <a:rPr lang="en-GB" sz="2800" dirty="0">
                <a:solidFill>
                  <a:srgbClr val="107E2D"/>
                </a:solidFill>
              </a:rPr>
              <a:t>(</a:t>
            </a:r>
            <a:r>
              <a:rPr lang="en-GB" sz="2800" dirty="0" err="1">
                <a:solidFill>
                  <a:srgbClr val="107E2D"/>
                </a:solidFill>
              </a:rPr>
              <a:t>ABCScienceOnline</a:t>
            </a:r>
            <a:r>
              <a:rPr lang="en-GB" sz="2800" dirty="0">
                <a:solidFill>
                  <a:srgbClr val="107E2D"/>
                </a:solidFill>
              </a:rPr>
              <a:t> </a:t>
            </a:r>
            <a:r>
              <a:rPr lang="en-GB" sz="2800" dirty="0" smtClean="0">
                <a:solidFill>
                  <a:srgbClr val="107E2D"/>
                </a:solidFill>
              </a:rPr>
              <a:t>/ 4:48 minutes) </a:t>
            </a:r>
            <a:endParaRPr lang="nl-NL" sz="2800" dirty="0">
              <a:solidFill>
                <a:srgbClr val="107E2D"/>
              </a:solidFill>
            </a:endParaRPr>
          </a:p>
          <a:p>
            <a:pPr marL="0" indent="0">
              <a:buNone/>
            </a:pPr>
            <a:endParaRPr lang="en-GB" sz="2800" dirty="0">
              <a:solidFill>
                <a:srgbClr val="107E2D"/>
              </a:solidFill>
            </a:endParaRPr>
          </a:p>
          <a:p>
            <a:pPr marL="0" indent="0">
              <a:buNone/>
            </a:pPr>
            <a:r>
              <a:rPr lang="en-GB" sz="2800" dirty="0">
                <a:solidFill>
                  <a:srgbClr val="107E2D"/>
                </a:solidFill>
              </a:rPr>
              <a:t>[</a:t>
            </a:r>
            <a:r>
              <a:rPr lang="en-GB" sz="2800" dirty="0" smtClean="0">
                <a:solidFill>
                  <a:srgbClr val="107E2D"/>
                </a:solidFill>
              </a:rPr>
              <a:t>Ecological </a:t>
            </a:r>
            <a:r>
              <a:rPr lang="en-GB" sz="2800" dirty="0">
                <a:solidFill>
                  <a:srgbClr val="107E2D"/>
                </a:solidFill>
              </a:rPr>
              <a:t>footprint: Do we fit on our planet</a:t>
            </a:r>
            <a:r>
              <a:rPr lang="en-GB" sz="2800" dirty="0" smtClean="0">
                <a:solidFill>
                  <a:srgbClr val="107E2D"/>
                </a:solidFill>
              </a:rPr>
              <a:t>?]  </a:t>
            </a:r>
            <a:r>
              <a:rPr lang="en-GB" sz="2800" dirty="0">
                <a:solidFill>
                  <a:srgbClr val="107E2D"/>
                </a:solidFill>
              </a:rPr>
              <a:t>(Sustainability Illustrated / 6:14 minutes)</a:t>
            </a:r>
            <a:endParaRPr lang="nl-NL" sz="2800" dirty="0">
              <a:solidFill>
                <a:srgbClr val="107E2D"/>
              </a:solidFill>
            </a:endParaRPr>
          </a:p>
          <a:p>
            <a:pPr marL="0" indent="0">
              <a:buNone/>
            </a:pPr>
            <a:endParaRPr lang="nl-NL" sz="5400" dirty="0"/>
          </a:p>
          <a:p>
            <a:pPr marL="0" indent="0" fontAlgn="t">
              <a:buNone/>
            </a:pPr>
            <a:endParaRPr lang="nl-NL" sz="5400" dirty="0"/>
          </a:p>
          <a:p>
            <a:pPr marL="0" indent="0" fontAlgn="t">
              <a:buNone/>
            </a:pPr>
            <a:endParaRPr lang="en-GB" sz="5000" dirty="0" smtClean="0">
              <a:solidFill>
                <a:srgbClr val="107E2D"/>
              </a:solidFill>
            </a:endParaRPr>
          </a:p>
          <a:p>
            <a:pPr marL="0" indent="0" fontAlgn="t">
              <a:buNone/>
            </a:pP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10536947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a:solidFill>
                  <a:srgbClr val="015728"/>
                </a:solidFill>
              </a:rPr>
              <a:t>Videos for </a:t>
            </a:r>
            <a:r>
              <a:rPr lang="en-GB" dirty="0" smtClean="0">
                <a:solidFill>
                  <a:srgbClr val="015728"/>
                </a:solidFill>
              </a:rPr>
              <a:t>students/lectures (</a:t>
            </a:r>
            <a:r>
              <a:rPr lang="en-GB" dirty="0">
                <a:solidFill>
                  <a:srgbClr val="015728"/>
                </a:solidFill>
              </a:rPr>
              <a:t>politically </a:t>
            </a:r>
            <a:r>
              <a:rPr lang="en-GB" dirty="0" smtClean="0">
                <a:solidFill>
                  <a:srgbClr val="015728"/>
                </a:solidFill>
              </a:rPr>
              <a:t>engaged)</a:t>
            </a:r>
            <a:endParaRPr lang="en-GB" dirty="0">
              <a:solidFill>
                <a:srgbClr val="015728"/>
              </a:solidFill>
            </a:endParaRPr>
          </a:p>
        </p:txBody>
      </p:sp>
      <p:sp>
        <p:nvSpPr>
          <p:cNvPr id="3" name="Tijdelijke aanduiding voor inhoud 2"/>
          <p:cNvSpPr>
            <a:spLocks noGrp="1"/>
          </p:cNvSpPr>
          <p:nvPr>
            <p:ph idx="1"/>
          </p:nvPr>
        </p:nvSpPr>
        <p:spPr/>
        <p:txBody>
          <a:bodyPr>
            <a:normAutofit fontScale="70000" lnSpcReduction="20000"/>
          </a:bodyPr>
          <a:lstStyle/>
          <a:p>
            <a:pPr marL="0" indent="0">
              <a:buNone/>
            </a:pPr>
            <a:endParaRPr lang="en-GB" dirty="0" smtClean="0">
              <a:solidFill>
                <a:srgbClr val="107E2D"/>
              </a:solidFill>
            </a:endParaRPr>
          </a:p>
          <a:p>
            <a:pPr marL="0" indent="0">
              <a:buNone/>
            </a:pPr>
            <a:r>
              <a:rPr lang="en-GB" dirty="0" smtClean="0">
                <a:solidFill>
                  <a:srgbClr val="107E2D"/>
                </a:solidFill>
              </a:rPr>
              <a:t>Suggestion for a video on YouTube, </a:t>
            </a:r>
            <a:r>
              <a:rPr lang="en-GB" dirty="0">
                <a:solidFill>
                  <a:srgbClr val="107E2D"/>
                </a:solidFill>
              </a:rPr>
              <a:t>see search </a:t>
            </a:r>
            <a:r>
              <a:rPr lang="en-GB" dirty="0" smtClean="0">
                <a:solidFill>
                  <a:srgbClr val="107E2D"/>
                </a:solidFill>
              </a:rPr>
              <a:t>quote </a:t>
            </a:r>
            <a:r>
              <a:rPr lang="en-GB" dirty="0">
                <a:solidFill>
                  <a:srgbClr val="107E2D"/>
                </a:solidFill>
              </a:rPr>
              <a:t>between [ </a:t>
            </a:r>
            <a:r>
              <a:rPr lang="en-GB" dirty="0" smtClean="0">
                <a:solidFill>
                  <a:srgbClr val="107E2D"/>
                </a:solidFill>
              </a:rPr>
              <a:t>]:</a:t>
            </a:r>
          </a:p>
          <a:p>
            <a:pPr marL="0" indent="0">
              <a:buNone/>
            </a:pPr>
            <a:endParaRPr lang="en-GB" dirty="0">
              <a:solidFill>
                <a:srgbClr val="107E2D"/>
              </a:solidFill>
            </a:endParaRPr>
          </a:p>
          <a:p>
            <a:pPr marL="0" indent="0">
              <a:buNone/>
            </a:pPr>
            <a:r>
              <a:rPr lang="en-GB" dirty="0" smtClean="0">
                <a:solidFill>
                  <a:srgbClr val="107E2D"/>
                </a:solidFill>
              </a:rPr>
              <a:t>Interview </a:t>
            </a:r>
            <a:r>
              <a:rPr lang="en-GB" dirty="0" err="1" smtClean="0">
                <a:solidFill>
                  <a:srgbClr val="107E2D"/>
                </a:solidFill>
              </a:rPr>
              <a:t>Brundtland</a:t>
            </a:r>
            <a:r>
              <a:rPr lang="en-GB" dirty="0" smtClean="0">
                <a:solidFill>
                  <a:srgbClr val="107E2D"/>
                </a:solidFill>
              </a:rPr>
              <a:t> (Chairman of </a:t>
            </a:r>
            <a:r>
              <a:rPr lang="en-GB" dirty="0" err="1" smtClean="0">
                <a:solidFill>
                  <a:srgbClr val="107E2D"/>
                </a:solidFill>
              </a:rPr>
              <a:t>Brundtland</a:t>
            </a:r>
            <a:r>
              <a:rPr lang="en-GB" dirty="0" smtClean="0">
                <a:solidFill>
                  <a:srgbClr val="107E2D"/>
                </a:solidFill>
              </a:rPr>
              <a:t> commission releasing the report “Our common future” (1987) </a:t>
            </a:r>
            <a:r>
              <a:rPr lang="nl-NL" dirty="0">
                <a:solidFill>
                  <a:srgbClr val="107E2D"/>
                </a:solidFill>
              </a:rPr>
              <a:t/>
            </a:r>
            <a:br>
              <a:rPr lang="nl-NL" dirty="0">
                <a:solidFill>
                  <a:srgbClr val="107E2D"/>
                </a:solidFill>
              </a:rPr>
            </a:br>
            <a:r>
              <a:rPr lang="en-GB" dirty="0">
                <a:solidFill>
                  <a:srgbClr val="107E2D"/>
                </a:solidFill>
              </a:rPr>
              <a:t>[</a:t>
            </a:r>
            <a:r>
              <a:rPr lang="en-GB" dirty="0" err="1">
                <a:solidFill>
                  <a:srgbClr val="107E2D"/>
                </a:solidFill>
              </a:rPr>
              <a:t>Gro</a:t>
            </a:r>
            <a:r>
              <a:rPr lang="en-GB" dirty="0">
                <a:solidFill>
                  <a:srgbClr val="107E2D"/>
                </a:solidFill>
              </a:rPr>
              <a:t> Harlem </a:t>
            </a:r>
            <a:r>
              <a:rPr lang="en-GB" dirty="0" err="1">
                <a:solidFill>
                  <a:srgbClr val="107E2D"/>
                </a:solidFill>
              </a:rPr>
              <a:t>Brundtland</a:t>
            </a:r>
            <a:r>
              <a:rPr lang="en-GB" dirty="0">
                <a:solidFill>
                  <a:srgbClr val="107E2D"/>
                </a:solidFill>
              </a:rPr>
              <a:t>: I'm A Lucky Person] (Skoll.org / 4:49 minutes)</a:t>
            </a:r>
            <a:endParaRPr lang="nl-NL" dirty="0">
              <a:solidFill>
                <a:srgbClr val="107E2D"/>
              </a:solidFill>
            </a:endParaRPr>
          </a:p>
          <a:p>
            <a:pPr marL="0" indent="0">
              <a:buNone/>
            </a:pPr>
            <a:r>
              <a:rPr lang="en-US" dirty="0">
                <a:hlinkClick r:id="rId2"/>
              </a:rPr>
              <a:t/>
            </a:r>
            <a:br>
              <a:rPr lang="en-US" dirty="0">
                <a:hlinkClick r:id="rId2"/>
              </a:rPr>
            </a:br>
            <a:endParaRPr lang="en-US" dirty="0" smtClean="0">
              <a:hlinkClick r:id="rId3"/>
            </a:endParaRPr>
          </a:p>
          <a:p>
            <a:pPr marL="0" indent="0" fontAlgn="t">
              <a:buNone/>
            </a:pPr>
            <a:r>
              <a:rPr lang="en-US" dirty="0">
                <a:hlinkClick r:id="rId3"/>
              </a:rPr>
              <a:t/>
            </a:r>
            <a:br>
              <a:rPr lang="en-US" dirty="0">
                <a:hlinkClick r:id="rId3"/>
              </a:rPr>
            </a:br>
            <a:r>
              <a:rPr lang="en-US" dirty="0">
                <a:hlinkClick r:id="rId4"/>
              </a:rPr>
              <a:t/>
            </a:r>
            <a:br>
              <a:rPr lang="en-US" dirty="0">
                <a:hlinkClick r:id="rId4"/>
              </a:rPr>
            </a:br>
            <a:r>
              <a:rPr lang="en-US" dirty="0">
                <a:solidFill>
                  <a:srgbClr val="107E2D"/>
                </a:solidFill>
                <a:hlinkClick r:id="rId5"/>
              </a:rPr>
              <a:t/>
            </a:r>
            <a:br>
              <a:rPr lang="en-US" dirty="0">
                <a:solidFill>
                  <a:srgbClr val="107E2D"/>
                </a:solidFill>
                <a:hlinkClick r:id="rId5"/>
              </a:rPr>
            </a:br>
            <a:endParaRPr lang="en-GB" dirty="0" smtClean="0">
              <a:solidFill>
                <a:srgbClr val="107E2D"/>
              </a:solidFill>
            </a:endParaRPr>
          </a:p>
          <a:p>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2379854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Learning objectives</a:t>
            </a:r>
            <a:endParaRPr lang="en-GB" dirty="0">
              <a:solidFill>
                <a:srgbClr val="015728"/>
              </a:solidFill>
            </a:endParaRPr>
          </a:p>
        </p:txBody>
      </p:sp>
      <p:sp>
        <p:nvSpPr>
          <p:cNvPr id="3" name="Tijdelijke aanduiding voor inhoud 2"/>
          <p:cNvSpPr>
            <a:spLocks noGrp="1"/>
          </p:cNvSpPr>
          <p:nvPr>
            <p:ph idx="1"/>
          </p:nvPr>
        </p:nvSpPr>
        <p:spPr/>
        <p:txBody>
          <a:bodyPr>
            <a:normAutofit fontScale="77500" lnSpcReduction="20000"/>
          </a:bodyPr>
          <a:lstStyle/>
          <a:p>
            <a:pPr lvl="0"/>
            <a:r>
              <a:rPr lang="en-GB" dirty="0" smtClean="0">
                <a:solidFill>
                  <a:srgbClr val="107E2D"/>
                </a:solidFill>
              </a:rPr>
              <a:t>Know and understand the historical development of sustainable development;</a:t>
            </a:r>
          </a:p>
          <a:p>
            <a:pPr lvl="0"/>
            <a:r>
              <a:rPr lang="en-GB" dirty="0" smtClean="0">
                <a:solidFill>
                  <a:srgbClr val="107E2D"/>
                </a:solidFill>
              </a:rPr>
              <a:t>Understand conceptual and political landmarks shaping sustainability practices: triple bottom line (three </a:t>
            </a:r>
            <a:r>
              <a:rPr lang="en-GB" i="1" dirty="0" smtClean="0">
                <a:solidFill>
                  <a:srgbClr val="107E2D"/>
                </a:solidFill>
              </a:rPr>
              <a:t>P</a:t>
            </a:r>
            <a:r>
              <a:rPr lang="en-GB" dirty="0" smtClean="0">
                <a:solidFill>
                  <a:srgbClr val="107E2D"/>
                </a:solidFill>
              </a:rPr>
              <a:t>s); green growth; planetary boundaries, sustainable development goals;</a:t>
            </a:r>
          </a:p>
          <a:p>
            <a:pPr lvl="0"/>
            <a:r>
              <a:rPr lang="en-GB" dirty="0" smtClean="0">
                <a:solidFill>
                  <a:srgbClr val="107E2D"/>
                </a:solidFill>
              </a:rPr>
              <a:t>Have insight into the environmental themes energy, water, ecosystems, biodiversity and natural resources;</a:t>
            </a:r>
          </a:p>
          <a:p>
            <a:pPr lvl="0"/>
            <a:r>
              <a:rPr lang="en-GB" dirty="0" smtClean="0">
                <a:solidFill>
                  <a:srgbClr val="107E2D"/>
                </a:solidFill>
              </a:rPr>
              <a:t>Understand the importance of the social dimension of sustainable development and its relation with the environmental and economic dimensions.</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12124233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
        <p:nvSpPr>
          <p:cNvPr id="5" name="Footer Placeholder 3"/>
          <p:cNvSpPr>
            <a:spLocks noGrp="1"/>
          </p:cNvSpPr>
          <p:nvPr>
            <p:ph idx="1"/>
          </p:nvPr>
        </p:nvSpPr>
        <p:spPr/>
        <p:txBody>
          <a:bodyPr/>
          <a:lstStyle/>
          <a:p>
            <a:pPr marL="0" indent="0">
              <a:buNone/>
            </a:pPr>
            <a:r>
              <a:rPr lang="en-GB" dirty="0" smtClean="0">
                <a:solidFill>
                  <a:srgbClr val="107E2D"/>
                </a:solidFill>
              </a:rPr>
              <a:t>Information about cases, research assignments, videos etc.: </a:t>
            </a:r>
            <a:r>
              <a:rPr lang="en-GB" dirty="0" smtClean="0">
                <a:solidFill>
                  <a:srgbClr val="107E2D"/>
                </a:solidFill>
                <a:hlinkClick r:id="rId2"/>
              </a:rPr>
              <a:t>m.oyevaar@sustainable-globalization.com</a:t>
            </a:r>
            <a:endParaRPr lang="en-GB" dirty="0" smtClean="0">
              <a:solidFill>
                <a:srgbClr val="107E2D"/>
              </a:solidFill>
            </a:endParaRPr>
          </a:p>
        </p:txBody>
      </p:sp>
      <p:sp>
        <p:nvSpPr>
          <p:cNvPr id="7" name="Titel 1"/>
          <p:cNvSpPr>
            <a:spLocks noGrp="1"/>
          </p:cNvSpPr>
          <p:nvPr>
            <p:ph type="title"/>
          </p:nvPr>
        </p:nvSpPr>
        <p:spPr>
          <a:xfrm>
            <a:off x="457200" y="274638"/>
            <a:ext cx="8229600" cy="1143000"/>
          </a:xfrm>
        </p:spPr>
        <p:txBody>
          <a:bodyPr>
            <a:normAutofit fontScale="90000"/>
          </a:bodyPr>
          <a:lstStyle/>
          <a:p>
            <a:r>
              <a:rPr lang="en-GB" dirty="0" smtClean="0">
                <a:solidFill>
                  <a:srgbClr val="015728"/>
                </a:solidFill>
              </a:rPr>
              <a:t>Information Educational Resources</a:t>
            </a:r>
            <a:endParaRPr lang="en-GB" dirty="0">
              <a:solidFill>
                <a:srgbClr val="015728"/>
              </a:solidFill>
            </a:endParaRPr>
          </a:p>
        </p:txBody>
      </p:sp>
    </p:spTree>
    <p:extLst>
      <p:ext uri="{BB962C8B-B14F-4D97-AF65-F5344CB8AC3E}">
        <p14:creationId xmlns:p14="http://schemas.microsoft.com/office/powerpoint/2010/main" val="2236884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solidFill>
                  <a:srgbClr val="015728"/>
                </a:solidFill>
              </a:rPr>
              <a:t>Presentation</a:t>
            </a:r>
            <a:endParaRPr lang="nl-NL" dirty="0">
              <a:solidFill>
                <a:srgbClr val="015728"/>
              </a:solidFill>
            </a:endParaRPr>
          </a:p>
        </p:txBody>
      </p:sp>
      <p:sp>
        <p:nvSpPr>
          <p:cNvPr id="3" name="Tijdelijke aanduiding voor inhoud 2"/>
          <p:cNvSpPr>
            <a:spLocks noGrp="1"/>
          </p:cNvSpPr>
          <p:nvPr>
            <p:ph idx="1"/>
          </p:nvPr>
        </p:nvSpPr>
        <p:spPr/>
        <p:txBody>
          <a:bodyPr/>
          <a:lstStyle/>
          <a:p>
            <a:r>
              <a:rPr lang="en-GB" dirty="0" smtClean="0">
                <a:solidFill>
                  <a:srgbClr val="107E2D"/>
                </a:solidFill>
              </a:rPr>
              <a:t>Sustainable development in historical perspective</a:t>
            </a:r>
          </a:p>
          <a:p>
            <a:r>
              <a:rPr lang="en-GB" dirty="0" smtClean="0">
                <a:solidFill>
                  <a:srgbClr val="107E2D"/>
                </a:solidFill>
              </a:rPr>
              <a:t>Aspects environmental sustainability</a:t>
            </a:r>
          </a:p>
          <a:p>
            <a:r>
              <a:rPr lang="en-GB" dirty="0" smtClean="0">
                <a:solidFill>
                  <a:srgbClr val="107E2D"/>
                </a:solidFill>
              </a:rPr>
              <a:t>Social sustainability</a:t>
            </a:r>
          </a:p>
          <a:p>
            <a:r>
              <a:rPr lang="en-GB" dirty="0" smtClean="0">
                <a:solidFill>
                  <a:srgbClr val="107E2D"/>
                </a:solidFill>
              </a:rPr>
              <a:t>Economic sustainability</a:t>
            </a: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1871364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normAutofit/>
          </a:bodyPr>
          <a:lstStyle/>
          <a:p>
            <a:pPr marL="0" indent="0" algn="ctr">
              <a:buNone/>
            </a:pPr>
            <a:r>
              <a:rPr lang="en-GB" sz="6000" dirty="0">
                <a:solidFill>
                  <a:srgbClr val="015728"/>
                </a:solidFill>
              </a:rPr>
              <a:t>Sustainable development in historical perspective</a:t>
            </a:r>
          </a:p>
          <a:p>
            <a:pPr marL="0" indent="0" algn="ctr">
              <a:buNone/>
            </a:pPr>
            <a:endParaRPr lang="nl-NL" sz="5600" dirty="0">
              <a:solidFill>
                <a:srgbClr val="015728"/>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3376609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solidFill>
                  <a:srgbClr val="015728"/>
                </a:solidFill>
              </a:rPr>
              <a:t>Prosperity, well-being and the environment</a:t>
            </a:r>
            <a:endParaRPr lang="nl-NL" dirty="0"/>
          </a:p>
        </p:txBody>
      </p:sp>
      <p:sp>
        <p:nvSpPr>
          <p:cNvPr id="3" name="Tijdelijke aanduiding voor inhoud 2"/>
          <p:cNvSpPr>
            <a:spLocks noGrp="1"/>
          </p:cNvSpPr>
          <p:nvPr>
            <p:ph idx="1"/>
          </p:nvPr>
        </p:nvSpPr>
        <p:spPr/>
        <p:txBody>
          <a:bodyPr>
            <a:normAutofit fontScale="77500" lnSpcReduction="20000"/>
          </a:bodyPr>
          <a:lstStyle/>
          <a:p>
            <a:r>
              <a:rPr lang="en-GB" dirty="0" smtClean="0">
                <a:solidFill>
                  <a:srgbClr val="107E2D"/>
                </a:solidFill>
              </a:rPr>
              <a:t>The environment has a strong link to welfare and prosperity.</a:t>
            </a:r>
          </a:p>
          <a:p>
            <a:r>
              <a:rPr lang="en-GB" dirty="0" smtClean="0">
                <a:solidFill>
                  <a:srgbClr val="107E2D"/>
                </a:solidFill>
              </a:rPr>
              <a:t>Industrial Revolution (19</a:t>
            </a:r>
            <a:r>
              <a:rPr lang="en-GB" baseline="30000" dirty="0" smtClean="0">
                <a:solidFill>
                  <a:srgbClr val="107E2D"/>
                </a:solidFill>
              </a:rPr>
              <a:t>th</a:t>
            </a:r>
            <a:r>
              <a:rPr lang="en-GB" dirty="0" smtClean="0">
                <a:solidFill>
                  <a:srgbClr val="107E2D"/>
                </a:solidFill>
              </a:rPr>
              <a:t> century): the starting point for two centuries of increased productivity. Europe and other parts of the world beneﬁted from a dramatic improvement in welfare and well-being. </a:t>
            </a:r>
          </a:p>
          <a:p>
            <a:r>
              <a:rPr lang="en-GB" dirty="0" smtClean="0">
                <a:solidFill>
                  <a:srgbClr val="107E2D"/>
                </a:solidFill>
              </a:rPr>
              <a:t>In the 1960s, gross national product (GNP) rose to more than 5% annually </a:t>
            </a:r>
            <a:r>
              <a:rPr lang="en-GB" dirty="0" smtClean="0">
                <a:solidFill>
                  <a:srgbClr val="107E2D"/>
                </a:solidFill>
                <a:sym typeface="Wingdings" pitchFamily="2" charset="2"/>
              </a:rPr>
              <a:t></a:t>
            </a:r>
            <a:r>
              <a:rPr lang="en-GB" dirty="0" smtClean="0">
                <a:solidFill>
                  <a:srgbClr val="107E2D"/>
                </a:solidFill>
              </a:rPr>
              <a:t> consumer society. At the same time environmental concerns began to assume more prominence.</a:t>
            </a:r>
          </a:p>
          <a:p>
            <a:r>
              <a:rPr lang="en-GB" dirty="0" smtClean="0">
                <a:solidFill>
                  <a:srgbClr val="107E2D"/>
                </a:solidFill>
              </a:rPr>
              <a:t>Consumption-orientated society: a social-economic plan dedicated to stimulating needs so that people continuously feel the desire to purchase more. </a:t>
            </a:r>
          </a:p>
          <a:p>
            <a:endParaRPr lang="en-GB"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Well-known “wake up calls”</a:t>
            </a:r>
            <a:endParaRPr lang="nl-NL" dirty="0"/>
          </a:p>
        </p:txBody>
      </p:sp>
      <p:sp>
        <p:nvSpPr>
          <p:cNvPr id="3" name="Tijdelijke aanduiding voor inhoud 2"/>
          <p:cNvSpPr>
            <a:spLocks noGrp="1"/>
          </p:cNvSpPr>
          <p:nvPr>
            <p:ph idx="1"/>
          </p:nvPr>
        </p:nvSpPr>
        <p:spPr/>
        <p:txBody>
          <a:bodyPr/>
          <a:lstStyle/>
          <a:p>
            <a:r>
              <a:rPr lang="en-US" sz="2500" dirty="0" smtClean="0">
                <a:solidFill>
                  <a:srgbClr val="107E2D"/>
                </a:solidFill>
              </a:rPr>
              <a:t>The 1968 bestseller “</a:t>
            </a:r>
            <a:r>
              <a:rPr lang="en-US" sz="2500" i="1" dirty="0" smtClean="0">
                <a:solidFill>
                  <a:srgbClr val="107E2D"/>
                </a:solidFill>
              </a:rPr>
              <a:t>The Population Bomb” </a:t>
            </a:r>
            <a:r>
              <a:rPr lang="en-US" sz="2500" dirty="0" smtClean="0">
                <a:solidFill>
                  <a:srgbClr val="107E2D"/>
                </a:solidFill>
              </a:rPr>
              <a:t>written by scientist Paul R. Ehrlich.</a:t>
            </a:r>
            <a:endParaRPr lang="en-GB" sz="2500" dirty="0" smtClean="0">
              <a:solidFill>
                <a:srgbClr val="107E2D"/>
              </a:solidFill>
            </a:endParaRPr>
          </a:p>
          <a:p>
            <a:r>
              <a:rPr lang="en-US" sz="2500" dirty="0" smtClean="0">
                <a:solidFill>
                  <a:srgbClr val="107E2D"/>
                </a:solidFill>
              </a:rPr>
              <a:t>The 1972 report “</a:t>
            </a:r>
            <a:r>
              <a:rPr lang="en-US" sz="2500" i="1" dirty="0" smtClean="0">
                <a:solidFill>
                  <a:srgbClr val="107E2D"/>
                </a:solidFill>
              </a:rPr>
              <a:t>The Limits to Growth” published by </a:t>
            </a:r>
            <a:r>
              <a:rPr lang="en-US" sz="2500" dirty="0" smtClean="0">
                <a:solidFill>
                  <a:srgbClr val="107E2D"/>
                </a:solidFill>
              </a:rPr>
              <a:t>Massachusetts Institute of Technology (MIT).</a:t>
            </a:r>
            <a:endParaRPr lang="en-GB" sz="2500" dirty="0" smtClean="0">
              <a:solidFill>
                <a:srgbClr val="107E2D"/>
              </a:solidFill>
            </a:endParaRPr>
          </a:p>
          <a:p>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pic>
        <p:nvPicPr>
          <p:cNvPr id="5" name="Picture 4"/>
          <p:cNvPicPr>
            <a:picLocks noChangeAspect="1" noChangeArrowheads="1"/>
          </p:cNvPicPr>
          <p:nvPr/>
        </p:nvPicPr>
        <p:blipFill rotWithShape="1">
          <a:blip r:embed="rId2" cstate="print"/>
          <a:srcRect b="11354"/>
          <a:stretch/>
        </p:blipFill>
        <p:spPr bwMode="auto">
          <a:xfrm>
            <a:off x="1979712" y="3429000"/>
            <a:ext cx="5269916" cy="290871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solidFill>
                  <a:srgbClr val="015728"/>
                </a:solidFill>
              </a:rPr>
              <a:t>Sustainable development</a:t>
            </a:r>
            <a:endParaRPr lang="nl-NL" dirty="0"/>
          </a:p>
        </p:txBody>
      </p:sp>
      <p:sp>
        <p:nvSpPr>
          <p:cNvPr id="3" name="Tijdelijke aanduiding voor inhoud 2"/>
          <p:cNvSpPr>
            <a:spLocks noGrp="1"/>
          </p:cNvSpPr>
          <p:nvPr>
            <p:ph idx="1"/>
          </p:nvPr>
        </p:nvSpPr>
        <p:spPr/>
        <p:txBody>
          <a:bodyPr>
            <a:normAutofit fontScale="85000" lnSpcReduction="20000"/>
          </a:bodyPr>
          <a:lstStyle/>
          <a:p>
            <a:r>
              <a:rPr lang="en-GB" dirty="0" smtClean="0">
                <a:solidFill>
                  <a:srgbClr val="107E2D"/>
                </a:solidFill>
              </a:rPr>
              <a:t>Mid 80s the UN World Commission on Environment and Development (WCED) was requested by the UN to develop a future-orientated long-term view on the relation between economic development and the environment. </a:t>
            </a:r>
          </a:p>
          <a:p>
            <a:r>
              <a:rPr lang="en-GB" dirty="0" smtClean="0">
                <a:solidFill>
                  <a:srgbClr val="107E2D"/>
                </a:solidFill>
              </a:rPr>
              <a:t>This resulted in the report ‘Our Common Future’ (1987).  The world is aware that ‘sustainable development’ is a joint responsibility. </a:t>
            </a:r>
          </a:p>
          <a:p>
            <a:r>
              <a:rPr lang="en-GB" dirty="0" smtClean="0">
                <a:solidFill>
                  <a:srgbClr val="107E2D"/>
                </a:solidFill>
              </a:rPr>
              <a:t>Definition sustainable development:</a:t>
            </a:r>
          </a:p>
          <a:p>
            <a:pPr marL="400050" lvl="1" indent="0">
              <a:buNone/>
            </a:pPr>
            <a:r>
              <a:rPr lang="en-GB" dirty="0" smtClean="0">
                <a:solidFill>
                  <a:srgbClr val="107E2D"/>
                </a:solidFill>
              </a:rPr>
              <a:t>‘Development that meets the needs of the present without compromising the ability of future generations to meet their own needs.’</a:t>
            </a:r>
          </a:p>
          <a:p>
            <a:endParaRPr lang="en-GB" dirty="0" smtClean="0">
              <a:solidFill>
                <a:srgbClr val="107E2D"/>
              </a:solidFill>
            </a:endParaRPr>
          </a:p>
          <a:p>
            <a:endParaRPr lang="en-GB" dirty="0" smtClean="0">
              <a:solidFill>
                <a:srgbClr val="107E2D"/>
              </a:solidFill>
            </a:endParaRPr>
          </a:p>
          <a:p>
            <a:endParaRPr lang="nl-NL" dirty="0"/>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solidFill>
                  <a:srgbClr val="015728"/>
                </a:solidFill>
              </a:rPr>
              <a:t>UN goals</a:t>
            </a:r>
            <a:endParaRPr lang="nl-NL" dirty="0">
              <a:solidFill>
                <a:srgbClr val="015728"/>
              </a:solidFill>
            </a:endParaRPr>
          </a:p>
        </p:txBody>
      </p:sp>
      <p:sp>
        <p:nvSpPr>
          <p:cNvPr id="3" name="Tijdelijke aanduiding voor inhoud 2"/>
          <p:cNvSpPr>
            <a:spLocks noGrp="1"/>
          </p:cNvSpPr>
          <p:nvPr>
            <p:ph idx="1"/>
          </p:nvPr>
        </p:nvSpPr>
        <p:spPr/>
        <p:txBody>
          <a:bodyPr>
            <a:normAutofit/>
          </a:bodyPr>
          <a:lstStyle/>
          <a:p>
            <a:r>
              <a:rPr lang="en-GB" dirty="0" smtClean="0">
                <a:solidFill>
                  <a:srgbClr val="107E2D"/>
                </a:solidFill>
              </a:rPr>
              <a:t>After the Cold War and years of ideological trench warfare between capitalism and communism, they reached consensus in the UN to accept the </a:t>
            </a:r>
            <a:r>
              <a:rPr lang="en-US" dirty="0" smtClean="0">
                <a:solidFill>
                  <a:srgbClr val="107E2D"/>
                </a:solidFill>
              </a:rPr>
              <a:t>market economy, but it must be friendlier </a:t>
            </a:r>
            <a:r>
              <a:rPr lang="en-US" dirty="0">
                <a:solidFill>
                  <a:srgbClr val="107E2D"/>
                </a:solidFill>
              </a:rPr>
              <a:t>and more </a:t>
            </a:r>
            <a:r>
              <a:rPr lang="en-US" dirty="0" smtClean="0">
                <a:solidFill>
                  <a:srgbClr val="107E2D"/>
                </a:solidFill>
              </a:rPr>
              <a:t>sociable.</a:t>
            </a:r>
          </a:p>
          <a:p>
            <a:r>
              <a:rPr lang="en-US" dirty="0" smtClean="0">
                <a:solidFill>
                  <a:srgbClr val="107E2D"/>
                </a:solidFill>
              </a:rPr>
              <a:t>185 </a:t>
            </a:r>
            <a:r>
              <a:rPr lang="en-US" dirty="0">
                <a:solidFill>
                  <a:srgbClr val="107E2D"/>
                </a:solidFill>
              </a:rPr>
              <a:t>countries signed up to the UN Millennium Development Goals (MDGs</a:t>
            </a:r>
            <a:r>
              <a:rPr lang="en-US" dirty="0" smtClean="0">
                <a:solidFill>
                  <a:srgbClr val="107E2D"/>
                </a:solidFill>
              </a:rPr>
              <a:t>) in 2001.</a:t>
            </a:r>
            <a:endParaRPr lang="en-GB" dirty="0">
              <a:solidFill>
                <a:srgbClr val="107E2D"/>
              </a:solidFill>
            </a:endParaRPr>
          </a:p>
        </p:txBody>
      </p:sp>
      <p:sp>
        <p:nvSpPr>
          <p:cNvPr id="4" name="Tijdelijke aanduiding voor voettekst 3"/>
          <p:cNvSpPr>
            <a:spLocks noGrp="1"/>
          </p:cNvSpPr>
          <p:nvPr>
            <p:ph type="ftr" sz="quarter" idx="11"/>
          </p:nvPr>
        </p:nvSpPr>
        <p:spPr/>
        <p:txBody>
          <a:bodyPr/>
          <a:lstStyle/>
          <a:p>
            <a:r>
              <a:rPr lang="en-GB" smtClean="0"/>
              <a:t>© Martin Oyevaar, Diego Vazquez-Brust &amp; Harrie van Bommel, Globalization and Sustainable Development, Palgrave (2016) </a:t>
            </a:r>
            <a:endParaRPr lang="en-GB"/>
          </a:p>
        </p:txBody>
      </p:sp>
    </p:spTree>
    <p:extLst>
      <p:ext uri="{BB962C8B-B14F-4D97-AF65-F5344CB8AC3E}">
        <p14:creationId xmlns:p14="http://schemas.microsoft.com/office/powerpoint/2010/main" val="6036567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2731</TotalTime>
  <Words>2226</Words>
  <Application>Microsoft Office PowerPoint</Application>
  <PresentationFormat>On-screen Show (4:3)</PresentationFormat>
  <Paragraphs>227</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CHAPTER 5 </vt:lpstr>
      <vt:lpstr>Learning objectives</vt:lpstr>
      <vt:lpstr>Presentation</vt:lpstr>
      <vt:lpstr>PowerPoint Presentation</vt:lpstr>
      <vt:lpstr>Prosperity, well-being and the environment</vt:lpstr>
      <vt:lpstr>Well-known “wake up calls”</vt:lpstr>
      <vt:lpstr>Sustainable development</vt:lpstr>
      <vt:lpstr>UN goals</vt:lpstr>
      <vt:lpstr>Millennium Development Goals of 2001 </vt:lpstr>
      <vt:lpstr>MDGs 2001–2012</vt:lpstr>
      <vt:lpstr>From MDGs to SDGs</vt:lpstr>
      <vt:lpstr>PowerPoint Presentation</vt:lpstr>
      <vt:lpstr>Natural resources (1) </vt:lpstr>
      <vt:lpstr>Natural resources (2)</vt:lpstr>
      <vt:lpstr>Planetary boundaries</vt:lpstr>
      <vt:lpstr>Sub 1: Climate change</vt:lpstr>
      <vt:lpstr>Sub 1: Ecological footprint CO2</vt:lpstr>
      <vt:lpstr>Sub 2: Change in biosphere integrity</vt:lpstr>
      <vt:lpstr>Sub 7: Freshwater use </vt:lpstr>
      <vt:lpstr>PowerPoint Presentation</vt:lpstr>
      <vt:lpstr>Four approaches (1)</vt:lpstr>
      <vt:lpstr>Four approaches (2)</vt:lpstr>
      <vt:lpstr>PowerPoint Presentation</vt:lpstr>
      <vt:lpstr>Green growth</vt:lpstr>
      <vt:lpstr>Business &amp; Triple bottom line</vt:lpstr>
      <vt:lpstr>Triple bottom line (triple P)</vt:lpstr>
      <vt:lpstr>Videos for students/lectures (informative)</vt:lpstr>
      <vt:lpstr>Videos for students/lectures (politically engaged)</vt:lpstr>
      <vt:lpstr>Information Educational Resources</vt:lpstr>
    </vt:vector>
  </TitlesOfParts>
  <Company>Macmillan Publishing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Rutter, Holly</dc:creator>
  <cp:lastModifiedBy>Ball, Edward</cp:lastModifiedBy>
  <cp:revision>212</cp:revision>
  <dcterms:created xsi:type="dcterms:W3CDTF">2016-01-28T10:17:53Z</dcterms:created>
  <dcterms:modified xsi:type="dcterms:W3CDTF">2016-08-04T08:46:39Z</dcterms:modified>
</cp:coreProperties>
</file>