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303" r:id="rId2"/>
    <p:sldId id="258" r:id="rId3"/>
    <p:sldId id="261" r:id="rId4"/>
    <p:sldId id="262" r:id="rId5"/>
    <p:sldId id="265" r:id="rId6"/>
    <p:sldId id="266" r:id="rId7"/>
    <p:sldId id="275" r:id="rId8"/>
    <p:sldId id="276" r:id="rId9"/>
    <p:sldId id="267" r:id="rId10"/>
    <p:sldId id="268" r:id="rId11"/>
    <p:sldId id="278" r:id="rId12"/>
    <p:sldId id="277" r:id="rId13"/>
    <p:sldId id="269" r:id="rId14"/>
    <p:sldId id="270" r:id="rId15"/>
    <p:sldId id="293" r:id="rId16"/>
    <p:sldId id="281" r:id="rId17"/>
    <p:sldId id="282" r:id="rId18"/>
    <p:sldId id="294" r:id="rId19"/>
    <p:sldId id="295" r:id="rId20"/>
    <p:sldId id="296" r:id="rId21"/>
    <p:sldId id="297" r:id="rId22"/>
    <p:sldId id="285" r:id="rId23"/>
    <p:sldId id="298" r:id="rId24"/>
    <p:sldId id="299" r:id="rId25"/>
    <p:sldId id="300" r:id="rId26"/>
    <p:sldId id="301" r:id="rId27"/>
    <p:sldId id="302"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5728"/>
    <a:srgbClr val="107E2D"/>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1" d="100"/>
          <a:sy n="71" d="100"/>
        </p:scale>
        <p:origin x="-1500" y="-96"/>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355230A-96A6-4DC4-BB22-E2B01397B834}" type="datetimeFigureOut">
              <a:rPr lang="en-GB" smtClean="0"/>
              <a:pPr/>
              <a:t>04/08/2016</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64BAACF-7448-44C7-8DDE-ED83E8573639}" type="slidenum">
              <a:rPr lang="en-GB" smtClean="0"/>
              <a:pPr/>
              <a:t>‹#›</a:t>
            </a:fld>
            <a:endParaRPr lang="en-GB"/>
          </a:p>
        </p:txBody>
      </p:sp>
    </p:spTree>
    <p:extLst>
      <p:ext uri="{BB962C8B-B14F-4D97-AF65-F5344CB8AC3E}">
        <p14:creationId xmlns:p14="http://schemas.microsoft.com/office/powerpoint/2010/main" val="12187920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NL" dirty="0"/>
          </a:p>
        </p:txBody>
      </p:sp>
      <p:sp>
        <p:nvSpPr>
          <p:cNvPr id="4" name="Tijdelijke aanduiding voor dianummer 3"/>
          <p:cNvSpPr>
            <a:spLocks noGrp="1"/>
          </p:cNvSpPr>
          <p:nvPr>
            <p:ph type="sldNum" sz="quarter" idx="10"/>
          </p:nvPr>
        </p:nvSpPr>
        <p:spPr/>
        <p:txBody>
          <a:bodyPr/>
          <a:lstStyle/>
          <a:p>
            <a:fld id="{A64BAACF-7448-44C7-8DDE-ED83E8573639}" type="slidenum">
              <a:rPr lang="en-GB" smtClean="0"/>
              <a:pPr/>
              <a:t>5</a:t>
            </a:fld>
            <a:endParaRPr lang="en-GB"/>
          </a:p>
        </p:txBody>
      </p:sp>
    </p:spTree>
    <p:extLst>
      <p:ext uri="{BB962C8B-B14F-4D97-AF65-F5344CB8AC3E}">
        <p14:creationId xmlns:p14="http://schemas.microsoft.com/office/powerpoint/2010/main" val="25928376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5" name="Footer Placeholder 4"/>
          <p:cNvSpPr>
            <a:spLocks noGrp="1"/>
          </p:cNvSpPr>
          <p:nvPr>
            <p:ph type="ftr" sz="quarter" idx="11"/>
          </p:nvPr>
        </p:nvSpPr>
        <p:spPr/>
        <p:txBody>
          <a:bodyPr/>
          <a:lstStyle/>
          <a:p>
            <a:r>
              <a:rPr lang="en-GB" dirty="0" smtClean="0"/>
              <a:t>© Martin </a:t>
            </a:r>
            <a:r>
              <a:rPr lang="en-GB" dirty="0" err="1" smtClean="0"/>
              <a:t>Oyevaar</a:t>
            </a:r>
            <a:r>
              <a:rPr lang="en-GB" dirty="0" smtClean="0"/>
              <a:t>, Diego Vazquez-</a:t>
            </a:r>
            <a:r>
              <a:rPr lang="en-GB" dirty="0" err="1" smtClean="0"/>
              <a:t>Brust</a:t>
            </a:r>
            <a:r>
              <a:rPr lang="en-GB" dirty="0" smtClean="0"/>
              <a:t> &amp; </a:t>
            </a:r>
            <a:r>
              <a:rPr lang="en-GB" dirty="0" err="1" smtClean="0"/>
              <a:t>Harrie</a:t>
            </a:r>
            <a:r>
              <a:rPr lang="en-GB" dirty="0" smtClean="0"/>
              <a:t> van </a:t>
            </a:r>
            <a:r>
              <a:rPr lang="en-GB" dirty="0" err="1" smtClean="0"/>
              <a:t>Bommel</a:t>
            </a:r>
            <a:r>
              <a:rPr lang="en-GB" dirty="0" smtClean="0"/>
              <a:t>, </a:t>
            </a:r>
            <a:r>
              <a:rPr lang="en-GB" i="1" dirty="0" smtClean="0"/>
              <a:t>Globalization and Sustainable Development</a:t>
            </a:r>
            <a:r>
              <a:rPr lang="en-GB" dirty="0" smtClean="0"/>
              <a:t>, Palgrave (2016) </a:t>
            </a:r>
          </a:p>
        </p:txBody>
      </p:sp>
    </p:spTree>
    <p:extLst>
      <p:ext uri="{BB962C8B-B14F-4D97-AF65-F5344CB8AC3E}">
        <p14:creationId xmlns:p14="http://schemas.microsoft.com/office/powerpoint/2010/main" val="24301598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GB"/>
          </a:p>
        </p:txBody>
      </p:sp>
      <p:sp>
        <p:nvSpPr>
          <p:cNvPr id="5" name="Footer Placeholder 4"/>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C39DF353-ED27-4D82-9322-2DBE45E8D0DA}" type="slidenum">
              <a:rPr lang="en-GB" smtClean="0"/>
              <a:pPr/>
              <a:t>‹#›</a:t>
            </a:fld>
            <a:endParaRPr lang="en-GB"/>
          </a:p>
        </p:txBody>
      </p:sp>
    </p:spTree>
    <p:extLst>
      <p:ext uri="{BB962C8B-B14F-4D97-AF65-F5344CB8AC3E}">
        <p14:creationId xmlns:p14="http://schemas.microsoft.com/office/powerpoint/2010/main" val="16870154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GB"/>
          </a:p>
        </p:txBody>
      </p:sp>
      <p:sp>
        <p:nvSpPr>
          <p:cNvPr id="5" name="Footer Placeholder 4"/>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C39DF353-ED27-4D82-9322-2DBE45E8D0DA}" type="slidenum">
              <a:rPr lang="en-GB" smtClean="0"/>
              <a:pPr/>
              <a:t>‹#›</a:t>
            </a:fld>
            <a:endParaRPr lang="en-GB"/>
          </a:p>
        </p:txBody>
      </p:sp>
    </p:spTree>
    <p:extLst>
      <p:ext uri="{BB962C8B-B14F-4D97-AF65-F5344CB8AC3E}">
        <p14:creationId xmlns:p14="http://schemas.microsoft.com/office/powerpoint/2010/main" val="23610349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GB"/>
          </a:p>
        </p:txBody>
      </p:sp>
      <p:sp>
        <p:nvSpPr>
          <p:cNvPr id="5" name="Footer Placeholder 4"/>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C39DF353-ED27-4D82-9322-2DBE45E8D0DA}" type="slidenum">
              <a:rPr lang="en-GB" smtClean="0"/>
              <a:pPr/>
              <a:t>‹#›</a:t>
            </a:fld>
            <a:endParaRPr lang="en-GB"/>
          </a:p>
        </p:txBody>
      </p:sp>
    </p:spTree>
    <p:extLst>
      <p:ext uri="{BB962C8B-B14F-4D97-AF65-F5344CB8AC3E}">
        <p14:creationId xmlns:p14="http://schemas.microsoft.com/office/powerpoint/2010/main" val="21377379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GB"/>
          </a:p>
        </p:txBody>
      </p:sp>
      <p:sp>
        <p:nvSpPr>
          <p:cNvPr id="5" name="Footer Placeholder 4"/>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C39DF353-ED27-4D82-9322-2DBE45E8D0DA}" type="slidenum">
              <a:rPr lang="en-GB" smtClean="0"/>
              <a:pPr/>
              <a:t>‹#›</a:t>
            </a:fld>
            <a:endParaRPr lang="en-GB"/>
          </a:p>
        </p:txBody>
      </p:sp>
    </p:spTree>
    <p:extLst>
      <p:ext uri="{BB962C8B-B14F-4D97-AF65-F5344CB8AC3E}">
        <p14:creationId xmlns:p14="http://schemas.microsoft.com/office/powerpoint/2010/main" val="31957396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a:xfrm>
            <a:off x="457200" y="6356350"/>
            <a:ext cx="2133600" cy="365125"/>
          </a:xfrm>
          <a:prstGeom prst="rect">
            <a:avLst/>
          </a:prstGeom>
        </p:spPr>
        <p:txBody>
          <a:bodyPr/>
          <a:lstStyle/>
          <a:p>
            <a:endParaRPr lang="en-GB"/>
          </a:p>
        </p:txBody>
      </p:sp>
      <p:sp>
        <p:nvSpPr>
          <p:cNvPr id="6" name="Footer Placeholder 5"/>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C39DF353-ED27-4D82-9322-2DBE45E8D0DA}" type="slidenum">
              <a:rPr lang="en-GB" smtClean="0"/>
              <a:pPr/>
              <a:t>‹#›</a:t>
            </a:fld>
            <a:endParaRPr lang="en-GB"/>
          </a:p>
        </p:txBody>
      </p:sp>
    </p:spTree>
    <p:extLst>
      <p:ext uri="{BB962C8B-B14F-4D97-AF65-F5344CB8AC3E}">
        <p14:creationId xmlns:p14="http://schemas.microsoft.com/office/powerpoint/2010/main" val="37127624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a:xfrm>
            <a:off x="457200" y="6356350"/>
            <a:ext cx="2133600" cy="365125"/>
          </a:xfrm>
          <a:prstGeom prst="rect">
            <a:avLst/>
          </a:prstGeom>
        </p:spPr>
        <p:txBody>
          <a:bodyPr/>
          <a:lstStyle/>
          <a:p>
            <a:endParaRPr lang="en-GB"/>
          </a:p>
        </p:txBody>
      </p:sp>
      <p:sp>
        <p:nvSpPr>
          <p:cNvPr id="8" name="Footer Placeholder 7"/>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C39DF353-ED27-4D82-9322-2DBE45E8D0DA}" type="slidenum">
              <a:rPr lang="en-GB" smtClean="0"/>
              <a:pPr/>
              <a:t>‹#›</a:t>
            </a:fld>
            <a:endParaRPr lang="en-GB"/>
          </a:p>
        </p:txBody>
      </p:sp>
    </p:spTree>
    <p:extLst>
      <p:ext uri="{BB962C8B-B14F-4D97-AF65-F5344CB8AC3E}">
        <p14:creationId xmlns:p14="http://schemas.microsoft.com/office/powerpoint/2010/main" val="21205598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a:xfrm>
            <a:off x="457200" y="6356350"/>
            <a:ext cx="2133600" cy="365125"/>
          </a:xfrm>
          <a:prstGeom prst="rect">
            <a:avLst/>
          </a:prstGeom>
        </p:spPr>
        <p:txBody>
          <a:bodyPr/>
          <a:lstStyle/>
          <a:p>
            <a:endParaRPr lang="en-GB"/>
          </a:p>
        </p:txBody>
      </p:sp>
      <p:sp>
        <p:nvSpPr>
          <p:cNvPr id="4" name="Footer Placeholder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C39DF353-ED27-4D82-9322-2DBE45E8D0DA}" type="slidenum">
              <a:rPr lang="en-GB" smtClean="0"/>
              <a:pPr/>
              <a:t>‹#›</a:t>
            </a:fld>
            <a:endParaRPr lang="en-GB"/>
          </a:p>
        </p:txBody>
      </p:sp>
    </p:spTree>
    <p:extLst>
      <p:ext uri="{BB962C8B-B14F-4D97-AF65-F5344CB8AC3E}">
        <p14:creationId xmlns:p14="http://schemas.microsoft.com/office/powerpoint/2010/main" val="7896557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endParaRPr lang="en-GB"/>
          </a:p>
        </p:txBody>
      </p:sp>
      <p:sp>
        <p:nvSpPr>
          <p:cNvPr id="3" name="Footer Placeholder 2"/>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C39DF353-ED27-4D82-9322-2DBE45E8D0DA}" type="slidenum">
              <a:rPr lang="en-GB" smtClean="0"/>
              <a:pPr/>
              <a:t>‹#›</a:t>
            </a:fld>
            <a:endParaRPr lang="en-GB"/>
          </a:p>
        </p:txBody>
      </p:sp>
    </p:spTree>
    <p:extLst>
      <p:ext uri="{BB962C8B-B14F-4D97-AF65-F5344CB8AC3E}">
        <p14:creationId xmlns:p14="http://schemas.microsoft.com/office/powerpoint/2010/main" val="14928853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endParaRPr lang="en-GB"/>
          </a:p>
        </p:txBody>
      </p:sp>
      <p:sp>
        <p:nvSpPr>
          <p:cNvPr id="6" name="Footer Placeholder 5"/>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C39DF353-ED27-4D82-9322-2DBE45E8D0DA}" type="slidenum">
              <a:rPr lang="en-GB" smtClean="0"/>
              <a:pPr/>
              <a:t>‹#›</a:t>
            </a:fld>
            <a:endParaRPr lang="en-GB"/>
          </a:p>
        </p:txBody>
      </p:sp>
    </p:spTree>
    <p:extLst>
      <p:ext uri="{BB962C8B-B14F-4D97-AF65-F5344CB8AC3E}">
        <p14:creationId xmlns:p14="http://schemas.microsoft.com/office/powerpoint/2010/main" val="6978251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endParaRPr lang="en-GB"/>
          </a:p>
        </p:txBody>
      </p:sp>
      <p:sp>
        <p:nvSpPr>
          <p:cNvPr id="6" name="Footer Placeholder 5"/>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C39DF353-ED27-4D82-9322-2DBE45E8D0DA}" type="slidenum">
              <a:rPr lang="en-GB" smtClean="0"/>
              <a:pPr/>
              <a:t>‹#›</a:t>
            </a:fld>
            <a:endParaRPr lang="en-GB"/>
          </a:p>
        </p:txBody>
      </p:sp>
    </p:spTree>
    <p:extLst>
      <p:ext uri="{BB962C8B-B14F-4D97-AF65-F5344CB8AC3E}">
        <p14:creationId xmlns:p14="http://schemas.microsoft.com/office/powerpoint/2010/main" val="36157340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GB"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Footer Placeholder 4"/>
          <p:cNvSpPr>
            <a:spLocks noGrp="1"/>
          </p:cNvSpPr>
          <p:nvPr>
            <p:ph type="ftr" sz="quarter" idx="3"/>
          </p:nvPr>
        </p:nvSpPr>
        <p:spPr>
          <a:xfrm>
            <a:off x="1259632" y="6525344"/>
            <a:ext cx="7884368" cy="332656"/>
          </a:xfrm>
          <a:prstGeom prst="rect">
            <a:avLst/>
          </a:prstGeom>
        </p:spPr>
        <p:txBody>
          <a:bodyPr vert="horz" lIns="91440" tIns="45720" rIns="91440" bIns="45720" rtlCol="0" anchor="ctr"/>
          <a:lstStyle>
            <a:lvl1pPr algn="ctr">
              <a:defRPr sz="1200">
                <a:solidFill>
                  <a:schemeClr val="tx1"/>
                </a:solidFill>
              </a:defRPr>
            </a:lvl1pPr>
          </a:lstStyle>
          <a:p>
            <a:r>
              <a:rPr lang="en-GB" dirty="0" smtClean="0"/>
              <a:t>© Martin </a:t>
            </a:r>
            <a:r>
              <a:rPr lang="en-GB" dirty="0" err="1" smtClean="0"/>
              <a:t>Oyevaar</a:t>
            </a:r>
            <a:r>
              <a:rPr lang="en-GB" dirty="0" smtClean="0"/>
              <a:t>, Diego Vazquez-</a:t>
            </a:r>
            <a:r>
              <a:rPr lang="en-GB" dirty="0" err="1" smtClean="0"/>
              <a:t>Brust</a:t>
            </a:r>
            <a:r>
              <a:rPr lang="en-GB" dirty="0" smtClean="0"/>
              <a:t> &amp; </a:t>
            </a:r>
            <a:r>
              <a:rPr lang="en-GB" dirty="0" err="1" smtClean="0"/>
              <a:t>Harrie</a:t>
            </a:r>
            <a:r>
              <a:rPr lang="en-GB" dirty="0" smtClean="0"/>
              <a:t> van </a:t>
            </a:r>
            <a:r>
              <a:rPr lang="en-GB" dirty="0" err="1" smtClean="0"/>
              <a:t>Bommel</a:t>
            </a:r>
            <a:r>
              <a:rPr lang="en-GB" dirty="0" smtClean="0"/>
              <a:t>, </a:t>
            </a:r>
            <a:r>
              <a:rPr lang="en-GB" i="1" dirty="0" smtClean="0"/>
              <a:t>Globalization and Sustainable Development</a:t>
            </a:r>
            <a:r>
              <a:rPr lang="en-GB" dirty="0" smtClean="0"/>
              <a:t>, Palgrave (2016) </a:t>
            </a:r>
            <a:endParaRPr lang="en-GB" dirty="0"/>
          </a:p>
        </p:txBody>
      </p:sp>
    </p:spTree>
    <p:extLst>
      <p:ext uri="{BB962C8B-B14F-4D97-AF65-F5344CB8AC3E}">
        <p14:creationId xmlns:p14="http://schemas.microsoft.com/office/powerpoint/2010/main" val="15664634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ctr" defTabSz="914400" rtl="0" eaLnBrk="1" latinLnBrk="0" hangingPunct="1">
        <a:spcBef>
          <a:spcPct val="0"/>
        </a:spcBef>
        <a:buNone/>
        <a:defRPr sz="4400" kern="1200">
          <a:solidFill>
            <a:schemeClr val="tx1"/>
          </a:solidFill>
          <a:latin typeface="Franklin Gothic Demi" panose="020B0703020102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Franklin Gothic Demi" panose="020B0703020102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Franklin Gothic Demi" panose="020B0703020102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Franklin Gothic Demi" panose="020B0703020102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Franklin Gothic Demi" panose="020B07030201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Franklin Gothic Demi" panose="020B07030201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mailto:m.oyevaar@sustainable-globalization.com" TargetMode="Externa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www.youtube.com/user/MercatusCenter" TargetMode="External"/><Relationship Id="rId2" Type="http://schemas.openxmlformats.org/officeDocument/2006/relationships/hyperlink" Target="https://www.youtube.com/user/pajholden" TargetMode="External"/><Relationship Id="rId1" Type="http://schemas.openxmlformats.org/officeDocument/2006/relationships/slideLayout" Target="../slideLayouts/slideLayout2.xml"/><Relationship Id="rId5" Type="http://schemas.openxmlformats.org/officeDocument/2006/relationships/hyperlink" Target="https://www.youtube.com/user/reperikpaulsen" TargetMode="External"/><Relationship Id="rId4" Type="http://schemas.openxmlformats.org/officeDocument/2006/relationships/hyperlink" Target="https://www.youtube.com/user/MrUniversity" TargetMode="External"/></Relationships>
</file>

<file path=ppt/slides/_rels/slide27.xml.rels><?xml version="1.0" encoding="UTF-8" standalone="yes"?>
<Relationships xmlns="http://schemas.openxmlformats.org/package/2006/relationships"><Relationship Id="rId2" Type="http://schemas.openxmlformats.org/officeDocument/2006/relationships/hyperlink" Target="mailto:m.oyevaar@sustainable-globalization.com"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15728"/>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38301" y="0"/>
            <a:ext cx="5267397" cy="6858000"/>
          </a:xfrm>
          <a:prstGeom prst="rect">
            <a:avLst/>
          </a:prstGeom>
        </p:spPr>
      </p:pic>
    </p:spTree>
    <p:extLst>
      <p:ext uri="{BB962C8B-B14F-4D97-AF65-F5344CB8AC3E}">
        <p14:creationId xmlns:p14="http://schemas.microsoft.com/office/powerpoint/2010/main" val="38902478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smtClean="0">
                <a:solidFill>
                  <a:srgbClr val="015728"/>
                </a:solidFill>
              </a:rPr>
              <a:t>Prosperity &amp; </a:t>
            </a:r>
            <a:r>
              <a:rPr lang="en-GB" dirty="0" smtClean="0">
                <a:solidFill>
                  <a:srgbClr val="107E2D"/>
                </a:solidFill>
              </a:rPr>
              <a:t>well-being (2)</a:t>
            </a:r>
            <a:endParaRPr lang="en-GB" dirty="0">
              <a:solidFill>
                <a:srgbClr val="015728"/>
              </a:solidFill>
            </a:endParaRPr>
          </a:p>
        </p:txBody>
      </p:sp>
      <p:sp>
        <p:nvSpPr>
          <p:cNvPr id="3" name="Tijdelijke aanduiding voor inhoud 2"/>
          <p:cNvSpPr>
            <a:spLocks noGrp="1"/>
          </p:cNvSpPr>
          <p:nvPr>
            <p:ph idx="1"/>
          </p:nvPr>
        </p:nvSpPr>
        <p:spPr>
          <a:xfrm>
            <a:off x="457200" y="1423317"/>
            <a:ext cx="8229600" cy="1429619"/>
          </a:xfrm>
        </p:spPr>
        <p:txBody>
          <a:bodyPr>
            <a:normAutofit/>
          </a:bodyPr>
          <a:lstStyle/>
          <a:p>
            <a:pPr marL="0" indent="0">
              <a:buNone/>
            </a:pPr>
            <a:r>
              <a:rPr lang="en-GB" sz="2400" dirty="0" smtClean="0">
                <a:solidFill>
                  <a:srgbClr val="107E2D"/>
                </a:solidFill>
              </a:rPr>
              <a:t>Happiness studies by economist Richard Layard</a:t>
            </a:r>
          </a:p>
          <a:p>
            <a:r>
              <a:rPr lang="en-GB" sz="2400" dirty="0" smtClean="0">
                <a:solidFill>
                  <a:srgbClr val="107E2D"/>
                </a:solidFill>
              </a:rPr>
              <a:t>Income paradox: income ↑ =&gt; happiness ± </a:t>
            </a:r>
          </a:p>
          <a:p>
            <a:r>
              <a:rPr lang="en-GB" sz="2400" dirty="0" smtClean="0">
                <a:solidFill>
                  <a:srgbClr val="107E2D"/>
                </a:solidFill>
              </a:rPr>
              <a:t>Income raise is like a shot of whiskey</a:t>
            </a: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pic>
        <p:nvPicPr>
          <p:cNvPr id="2051" name="Picture 3"/>
          <p:cNvPicPr>
            <a:picLocks noChangeAspect="1" noChangeArrowheads="1"/>
          </p:cNvPicPr>
          <p:nvPr/>
        </p:nvPicPr>
        <p:blipFill>
          <a:blip r:embed="rId2" cstate="print"/>
          <a:srcRect/>
          <a:stretch>
            <a:fillRect/>
          </a:stretch>
        </p:blipFill>
        <p:spPr bwMode="auto">
          <a:xfrm>
            <a:off x="1619672" y="2996952"/>
            <a:ext cx="5940659" cy="316835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smtClean="0">
                <a:solidFill>
                  <a:srgbClr val="015728"/>
                </a:solidFill>
              </a:rPr>
              <a:t>Prosperity &amp; </a:t>
            </a:r>
            <a:r>
              <a:rPr lang="en-GB" dirty="0" smtClean="0">
                <a:solidFill>
                  <a:srgbClr val="107E2D"/>
                </a:solidFill>
              </a:rPr>
              <a:t>well-being (3)</a:t>
            </a:r>
            <a:endParaRPr lang="en-GB" dirty="0">
              <a:solidFill>
                <a:srgbClr val="015728"/>
              </a:solidFill>
            </a:endParaRPr>
          </a:p>
        </p:txBody>
      </p:sp>
      <p:sp>
        <p:nvSpPr>
          <p:cNvPr id="3" name="Tijdelijke aanduiding voor inhoud 2"/>
          <p:cNvSpPr>
            <a:spLocks noGrp="1"/>
          </p:cNvSpPr>
          <p:nvPr>
            <p:ph idx="1"/>
          </p:nvPr>
        </p:nvSpPr>
        <p:spPr>
          <a:xfrm>
            <a:off x="457200" y="1600200"/>
            <a:ext cx="8229600" cy="1108720"/>
          </a:xfrm>
        </p:spPr>
        <p:txBody>
          <a:bodyPr>
            <a:noAutofit/>
          </a:bodyPr>
          <a:lstStyle/>
          <a:p>
            <a:pPr marL="0" indent="0">
              <a:buNone/>
            </a:pPr>
            <a:r>
              <a:rPr lang="en-GB" sz="2600" dirty="0" smtClean="0">
                <a:solidFill>
                  <a:srgbClr val="107E2D"/>
                </a:solidFill>
              </a:rPr>
              <a:t>The basic premise is that all government policy should have public contentment as its starting point.</a:t>
            </a:r>
            <a:endParaRPr lang="en-GB" sz="2600" dirty="0">
              <a:solidFill>
                <a:srgbClr val="107E2D"/>
              </a:solidFill>
            </a:endParaRP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pic>
        <p:nvPicPr>
          <p:cNvPr id="2052" name="Picture 4"/>
          <p:cNvPicPr>
            <a:picLocks noChangeAspect="1" noChangeArrowheads="1"/>
          </p:cNvPicPr>
          <p:nvPr/>
        </p:nvPicPr>
        <p:blipFill>
          <a:blip r:embed="rId2" cstate="print"/>
          <a:srcRect/>
          <a:stretch>
            <a:fillRect/>
          </a:stretch>
        </p:blipFill>
        <p:spPr bwMode="auto">
          <a:xfrm>
            <a:off x="1475656" y="2636912"/>
            <a:ext cx="6624736" cy="3805076"/>
          </a:xfrm>
          <a:prstGeom prst="rect">
            <a:avLst/>
          </a:prstGeom>
          <a:noFill/>
          <a:ln w="9525">
            <a:noFill/>
            <a:miter lim="800000"/>
            <a:headEnd/>
            <a:tailEnd/>
          </a:ln>
        </p:spPr>
      </p:pic>
    </p:spTree>
    <p:extLst>
      <p:ext uri="{BB962C8B-B14F-4D97-AF65-F5344CB8AC3E}">
        <p14:creationId xmlns:p14="http://schemas.microsoft.com/office/powerpoint/2010/main" val="158499676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smtClean="0">
                <a:solidFill>
                  <a:srgbClr val="015728"/>
                </a:solidFill>
              </a:rPr>
              <a:t>Prosperity &amp; well-being (4)</a:t>
            </a:r>
            <a:endParaRPr lang="en-GB" dirty="0">
              <a:solidFill>
                <a:srgbClr val="015728"/>
              </a:solidFill>
            </a:endParaRPr>
          </a:p>
        </p:txBody>
      </p:sp>
      <p:sp>
        <p:nvSpPr>
          <p:cNvPr id="3" name="Tijdelijke aanduiding voor inhoud 2"/>
          <p:cNvSpPr>
            <a:spLocks noGrp="1"/>
          </p:cNvSpPr>
          <p:nvPr>
            <p:ph idx="1"/>
          </p:nvPr>
        </p:nvSpPr>
        <p:spPr>
          <a:xfrm>
            <a:off x="457200" y="1672208"/>
            <a:ext cx="8435280" cy="604664"/>
          </a:xfrm>
        </p:spPr>
        <p:txBody>
          <a:bodyPr>
            <a:noAutofit/>
          </a:bodyPr>
          <a:lstStyle/>
          <a:p>
            <a:pPr marL="0" indent="0">
              <a:buNone/>
            </a:pPr>
            <a:r>
              <a:rPr lang="en-GB" sz="2200" dirty="0" smtClean="0">
                <a:solidFill>
                  <a:srgbClr val="107E2D"/>
                </a:solidFill>
              </a:rPr>
              <a:t>Research on variables which have an impact on happiness (Layard):</a:t>
            </a:r>
          </a:p>
          <a:p>
            <a:pPr marL="0" indent="0">
              <a:buNone/>
            </a:pPr>
            <a:endParaRPr lang="en-GB" sz="2200" dirty="0">
              <a:solidFill>
                <a:srgbClr val="107E2D"/>
              </a:solidFill>
            </a:endParaRP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graphicFrame>
        <p:nvGraphicFramePr>
          <p:cNvPr id="6" name="Tabel 5"/>
          <p:cNvGraphicFramePr>
            <a:graphicFrameLocks noGrp="1"/>
          </p:cNvGraphicFramePr>
          <p:nvPr>
            <p:extLst>
              <p:ext uri="{D42A27DB-BD31-4B8C-83A1-F6EECF244321}">
                <p14:modId xmlns:p14="http://schemas.microsoft.com/office/powerpoint/2010/main" val="2289463987"/>
              </p:ext>
            </p:extLst>
          </p:nvPr>
        </p:nvGraphicFramePr>
        <p:xfrm>
          <a:off x="683568" y="2492896"/>
          <a:ext cx="7704856" cy="3600022"/>
        </p:xfrm>
        <a:graphic>
          <a:graphicData uri="http://schemas.openxmlformats.org/drawingml/2006/table">
            <a:tbl>
              <a:tblPr firstRow="1" firstCol="1" bandRow="1">
                <a:tableStyleId>{5C22544A-7EE6-4342-B048-85BDC9FD1C3A}</a:tableStyleId>
              </a:tblPr>
              <a:tblGrid>
                <a:gridCol w="5950284"/>
                <a:gridCol w="1754572"/>
              </a:tblGrid>
              <a:tr h="689366">
                <a:tc>
                  <a:txBody>
                    <a:bodyPr/>
                    <a:lstStyle/>
                    <a:p>
                      <a:pPr>
                        <a:lnSpc>
                          <a:spcPct val="107000"/>
                        </a:lnSpc>
                        <a:spcAft>
                          <a:spcPts val="0"/>
                        </a:spcAft>
                      </a:pPr>
                      <a:r>
                        <a:rPr lang="nl-NL" sz="1600" dirty="0" err="1">
                          <a:solidFill>
                            <a:srgbClr val="107E2D"/>
                          </a:solidFill>
                          <a:effectLst/>
                          <a:latin typeface="Franklin Gothic Demi" panose="020B0703020102020204" pitchFamily="34" charset="0"/>
                        </a:rPr>
                        <a:t>Contentment</a:t>
                      </a:r>
                      <a:r>
                        <a:rPr lang="nl-NL" sz="1600" dirty="0">
                          <a:solidFill>
                            <a:srgbClr val="107E2D"/>
                          </a:solidFill>
                          <a:effectLst/>
                          <a:latin typeface="Franklin Gothic Demi" panose="020B0703020102020204" pitchFamily="34" charset="0"/>
                        </a:rPr>
                        <a:t> factors</a:t>
                      </a:r>
                      <a:endParaRPr lang="nl-NL" sz="1600" dirty="0">
                        <a:solidFill>
                          <a:srgbClr val="107E2D"/>
                        </a:solidFill>
                        <a:effectLst/>
                        <a:latin typeface="Franklin Gothic Demi" panose="020B0703020102020204" pitchFamily="34" charset="0"/>
                        <a:ea typeface="Calibri" panose="020F0502020204030204" pitchFamily="34" charset="0"/>
                        <a:cs typeface="Times New Roman" panose="02020603050405020304" pitchFamily="18" charset="0"/>
                      </a:endParaRPr>
                    </a:p>
                  </a:txBody>
                  <a:tcPr marL="68580" marR="68580" marT="0" marB="0" anchor="ctr">
                    <a:solidFill>
                      <a:schemeClr val="accent3">
                        <a:lumMod val="60000"/>
                        <a:lumOff val="40000"/>
                      </a:schemeClr>
                    </a:solidFill>
                  </a:tcPr>
                </a:tc>
                <a:tc>
                  <a:txBody>
                    <a:bodyPr/>
                    <a:lstStyle/>
                    <a:p>
                      <a:pPr algn="ctr">
                        <a:lnSpc>
                          <a:spcPct val="107000"/>
                        </a:lnSpc>
                        <a:spcAft>
                          <a:spcPts val="0"/>
                        </a:spcAft>
                      </a:pPr>
                      <a:r>
                        <a:rPr lang="nl-NL" sz="1600" dirty="0" err="1">
                          <a:solidFill>
                            <a:srgbClr val="107E2D"/>
                          </a:solidFill>
                          <a:effectLst/>
                          <a:latin typeface="Franklin Gothic Demi" panose="020B0703020102020204" pitchFamily="34" charset="0"/>
                        </a:rPr>
                        <a:t>Fall</a:t>
                      </a:r>
                      <a:r>
                        <a:rPr lang="nl-NL" sz="1600" dirty="0">
                          <a:solidFill>
                            <a:srgbClr val="107E2D"/>
                          </a:solidFill>
                          <a:effectLst/>
                          <a:latin typeface="Franklin Gothic Demi" panose="020B0703020102020204" pitchFamily="34" charset="0"/>
                        </a:rPr>
                        <a:t> in </a:t>
                      </a:r>
                      <a:r>
                        <a:rPr lang="nl-NL" sz="1600" dirty="0" err="1" smtClean="0">
                          <a:solidFill>
                            <a:srgbClr val="107E2D"/>
                          </a:solidFill>
                          <a:effectLst/>
                          <a:latin typeface="Franklin Gothic Demi" panose="020B0703020102020204" pitchFamily="34" charset="0"/>
                        </a:rPr>
                        <a:t>happiness</a:t>
                      </a:r>
                      <a:endParaRPr lang="nl-NL" sz="1600" dirty="0">
                        <a:solidFill>
                          <a:srgbClr val="107E2D"/>
                        </a:solidFill>
                        <a:effectLst/>
                        <a:latin typeface="Franklin Gothic Demi" panose="020B0703020102020204" pitchFamily="34" charset="0"/>
                        <a:ea typeface="Calibri" panose="020F0502020204030204" pitchFamily="34" charset="0"/>
                        <a:cs typeface="Times New Roman" panose="02020603050405020304" pitchFamily="18" charset="0"/>
                      </a:endParaRPr>
                    </a:p>
                  </a:txBody>
                  <a:tcPr marL="68580" marR="68580" marT="0" marB="0" anchor="ctr">
                    <a:solidFill>
                      <a:schemeClr val="accent3">
                        <a:lumMod val="60000"/>
                        <a:lumOff val="40000"/>
                      </a:schemeClr>
                    </a:solidFill>
                  </a:tcPr>
                </a:tc>
              </a:tr>
              <a:tr h="382981">
                <a:tc>
                  <a:txBody>
                    <a:bodyPr/>
                    <a:lstStyle/>
                    <a:p>
                      <a:pPr>
                        <a:lnSpc>
                          <a:spcPct val="107000"/>
                        </a:lnSpc>
                        <a:spcAft>
                          <a:spcPts val="0"/>
                        </a:spcAft>
                      </a:pPr>
                      <a:r>
                        <a:rPr lang="en-GB" sz="1600" dirty="0">
                          <a:solidFill>
                            <a:srgbClr val="107E2D"/>
                          </a:solidFill>
                          <a:effectLst/>
                          <a:latin typeface="Franklin Gothic Demi" panose="020B0703020102020204" pitchFamily="34" charset="0"/>
                        </a:rPr>
                        <a:t>Family income decreases one-third</a:t>
                      </a:r>
                      <a:endParaRPr lang="nl-NL" sz="1600" dirty="0">
                        <a:solidFill>
                          <a:srgbClr val="107E2D"/>
                        </a:solidFill>
                        <a:effectLst/>
                        <a:latin typeface="Franklin Gothic Demi" panose="020B0703020102020204" pitchFamily="34" charset="0"/>
                        <a:ea typeface="Calibri" panose="020F0502020204030204" pitchFamily="34" charset="0"/>
                        <a:cs typeface="Times New Roman" panose="02020603050405020304" pitchFamily="18" charset="0"/>
                      </a:endParaRPr>
                    </a:p>
                  </a:txBody>
                  <a:tcPr marL="68580" marR="68580" marT="0" marB="0" anchor="ctr">
                    <a:solidFill>
                      <a:schemeClr val="accent3">
                        <a:lumMod val="20000"/>
                        <a:lumOff val="80000"/>
                      </a:schemeClr>
                    </a:solidFill>
                  </a:tcPr>
                </a:tc>
                <a:tc>
                  <a:txBody>
                    <a:bodyPr/>
                    <a:lstStyle/>
                    <a:p>
                      <a:pPr algn="ctr">
                        <a:lnSpc>
                          <a:spcPct val="107000"/>
                        </a:lnSpc>
                        <a:spcAft>
                          <a:spcPts val="0"/>
                        </a:spcAft>
                      </a:pPr>
                      <a:r>
                        <a:rPr lang="en-GB" sz="1600" dirty="0">
                          <a:solidFill>
                            <a:srgbClr val="107E2D"/>
                          </a:solidFill>
                          <a:effectLst/>
                          <a:latin typeface="Franklin Gothic Demi" panose="020B0703020102020204" pitchFamily="34" charset="0"/>
                        </a:rPr>
                        <a:t>2</a:t>
                      </a:r>
                      <a:endParaRPr lang="nl-NL" sz="1600" dirty="0">
                        <a:solidFill>
                          <a:srgbClr val="107E2D"/>
                        </a:solidFill>
                        <a:effectLst/>
                        <a:latin typeface="Franklin Gothic Demi" panose="020B0703020102020204" pitchFamily="34" charset="0"/>
                        <a:ea typeface="Calibri" panose="020F0502020204030204" pitchFamily="34" charset="0"/>
                        <a:cs typeface="Times New Roman" panose="02020603050405020304" pitchFamily="18" charset="0"/>
                      </a:endParaRPr>
                    </a:p>
                  </a:txBody>
                  <a:tcPr marL="68580" marR="68580" marT="0" marB="0" anchor="ctr">
                    <a:solidFill>
                      <a:schemeClr val="accent3">
                        <a:lumMod val="20000"/>
                        <a:lumOff val="80000"/>
                      </a:schemeClr>
                    </a:solidFill>
                  </a:tcPr>
                </a:tc>
              </a:tr>
              <a:tr h="382981">
                <a:tc>
                  <a:txBody>
                    <a:bodyPr/>
                    <a:lstStyle/>
                    <a:p>
                      <a:pPr>
                        <a:lnSpc>
                          <a:spcPct val="107000"/>
                        </a:lnSpc>
                        <a:spcAft>
                          <a:spcPts val="0"/>
                        </a:spcAft>
                      </a:pPr>
                      <a:r>
                        <a:rPr lang="en-GB" sz="1600" dirty="0">
                          <a:solidFill>
                            <a:srgbClr val="107E2D"/>
                          </a:solidFill>
                          <a:effectLst/>
                          <a:latin typeface="Franklin Gothic Demi" panose="020B0703020102020204" pitchFamily="34" charset="0"/>
                        </a:rPr>
                        <a:t>Divorced (rather than married)</a:t>
                      </a:r>
                      <a:endParaRPr lang="nl-NL" sz="1600" dirty="0">
                        <a:solidFill>
                          <a:srgbClr val="107E2D"/>
                        </a:solidFill>
                        <a:effectLst/>
                        <a:latin typeface="Franklin Gothic Demi" panose="020B0703020102020204" pitchFamily="34" charset="0"/>
                        <a:ea typeface="Calibri" panose="020F0502020204030204" pitchFamily="34" charset="0"/>
                        <a:cs typeface="Times New Roman" panose="02020603050405020304" pitchFamily="18" charset="0"/>
                      </a:endParaRPr>
                    </a:p>
                  </a:txBody>
                  <a:tcPr marL="68580" marR="68580" marT="0" marB="0" anchor="ctr">
                    <a:solidFill>
                      <a:schemeClr val="accent3">
                        <a:lumMod val="20000"/>
                        <a:lumOff val="80000"/>
                      </a:schemeClr>
                    </a:solidFill>
                  </a:tcPr>
                </a:tc>
                <a:tc>
                  <a:txBody>
                    <a:bodyPr/>
                    <a:lstStyle/>
                    <a:p>
                      <a:pPr algn="ctr">
                        <a:lnSpc>
                          <a:spcPct val="107000"/>
                        </a:lnSpc>
                        <a:spcAft>
                          <a:spcPts val="0"/>
                        </a:spcAft>
                      </a:pPr>
                      <a:r>
                        <a:rPr lang="en-GB" sz="1600" dirty="0">
                          <a:solidFill>
                            <a:srgbClr val="107E2D"/>
                          </a:solidFill>
                          <a:effectLst/>
                          <a:latin typeface="Franklin Gothic Demi" panose="020B0703020102020204" pitchFamily="34" charset="0"/>
                        </a:rPr>
                        <a:t>5</a:t>
                      </a:r>
                      <a:endParaRPr lang="nl-NL" sz="1600" dirty="0">
                        <a:solidFill>
                          <a:srgbClr val="107E2D"/>
                        </a:solidFill>
                        <a:effectLst/>
                        <a:latin typeface="Franklin Gothic Demi" panose="020B0703020102020204" pitchFamily="34" charset="0"/>
                        <a:ea typeface="Calibri" panose="020F0502020204030204" pitchFamily="34" charset="0"/>
                        <a:cs typeface="Times New Roman" panose="02020603050405020304" pitchFamily="18" charset="0"/>
                      </a:endParaRPr>
                    </a:p>
                  </a:txBody>
                  <a:tcPr marL="68580" marR="68580" marT="0" marB="0" anchor="ctr">
                    <a:solidFill>
                      <a:schemeClr val="accent3">
                        <a:lumMod val="20000"/>
                        <a:lumOff val="80000"/>
                      </a:schemeClr>
                    </a:solidFill>
                  </a:tcPr>
                </a:tc>
              </a:tr>
              <a:tr h="382981">
                <a:tc>
                  <a:txBody>
                    <a:bodyPr/>
                    <a:lstStyle/>
                    <a:p>
                      <a:pPr>
                        <a:lnSpc>
                          <a:spcPct val="107000"/>
                        </a:lnSpc>
                        <a:spcAft>
                          <a:spcPts val="0"/>
                        </a:spcAft>
                      </a:pPr>
                      <a:r>
                        <a:rPr lang="en-GB" sz="1600" dirty="0">
                          <a:solidFill>
                            <a:srgbClr val="107E2D"/>
                          </a:solidFill>
                          <a:effectLst/>
                          <a:latin typeface="Franklin Gothic Demi" panose="020B0703020102020204" pitchFamily="34" charset="0"/>
                        </a:rPr>
                        <a:t>Unemployed (rather than employed)</a:t>
                      </a:r>
                      <a:endParaRPr lang="nl-NL" sz="1600" dirty="0">
                        <a:solidFill>
                          <a:srgbClr val="107E2D"/>
                        </a:solidFill>
                        <a:effectLst/>
                        <a:latin typeface="Franklin Gothic Demi" panose="020B0703020102020204" pitchFamily="34" charset="0"/>
                        <a:ea typeface="Calibri" panose="020F0502020204030204" pitchFamily="34" charset="0"/>
                        <a:cs typeface="Times New Roman" panose="02020603050405020304" pitchFamily="18" charset="0"/>
                      </a:endParaRPr>
                    </a:p>
                  </a:txBody>
                  <a:tcPr marL="68580" marR="68580" marT="0" marB="0" anchor="ctr">
                    <a:solidFill>
                      <a:schemeClr val="accent3">
                        <a:lumMod val="20000"/>
                        <a:lumOff val="80000"/>
                      </a:schemeClr>
                    </a:solidFill>
                  </a:tcPr>
                </a:tc>
                <a:tc>
                  <a:txBody>
                    <a:bodyPr/>
                    <a:lstStyle/>
                    <a:p>
                      <a:pPr algn="ctr">
                        <a:lnSpc>
                          <a:spcPct val="107000"/>
                        </a:lnSpc>
                        <a:spcAft>
                          <a:spcPts val="0"/>
                        </a:spcAft>
                      </a:pPr>
                      <a:r>
                        <a:rPr lang="en-GB" sz="1600" dirty="0">
                          <a:solidFill>
                            <a:srgbClr val="107E2D"/>
                          </a:solidFill>
                          <a:effectLst/>
                          <a:latin typeface="Franklin Gothic Demi" panose="020B0703020102020204" pitchFamily="34" charset="0"/>
                        </a:rPr>
                        <a:t>6</a:t>
                      </a:r>
                      <a:endParaRPr lang="nl-NL" sz="1600" dirty="0">
                        <a:solidFill>
                          <a:srgbClr val="107E2D"/>
                        </a:solidFill>
                        <a:effectLst/>
                        <a:latin typeface="Franklin Gothic Demi" panose="020B0703020102020204" pitchFamily="34" charset="0"/>
                        <a:ea typeface="Calibri" panose="020F0502020204030204" pitchFamily="34" charset="0"/>
                        <a:cs typeface="Times New Roman" panose="02020603050405020304" pitchFamily="18" charset="0"/>
                      </a:endParaRPr>
                    </a:p>
                  </a:txBody>
                  <a:tcPr marL="68580" marR="68580" marT="0" marB="0" anchor="ctr">
                    <a:solidFill>
                      <a:schemeClr val="accent3">
                        <a:lumMod val="20000"/>
                        <a:lumOff val="80000"/>
                      </a:schemeClr>
                    </a:solidFill>
                  </a:tcPr>
                </a:tc>
              </a:tr>
              <a:tr h="382981">
                <a:tc>
                  <a:txBody>
                    <a:bodyPr/>
                    <a:lstStyle/>
                    <a:p>
                      <a:pPr>
                        <a:lnSpc>
                          <a:spcPct val="107000"/>
                        </a:lnSpc>
                        <a:spcAft>
                          <a:spcPts val="0"/>
                        </a:spcAft>
                      </a:pPr>
                      <a:r>
                        <a:rPr lang="en-GB" sz="1600" dirty="0">
                          <a:solidFill>
                            <a:srgbClr val="107E2D"/>
                          </a:solidFill>
                          <a:effectLst/>
                          <a:latin typeface="Franklin Gothic Demi" panose="020B0703020102020204" pitchFamily="34" charset="0"/>
                        </a:rPr>
                        <a:t>Subjective health down 1 point (on a 5-point scale)</a:t>
                      </a:r>
                      <a:endParaRPr lang="nl-NL" sz="1600" dirty="0">
                        <a:solidFill>
                          <a:srgbClr val="107E2D"/>
                        </a:solidFill>
                        <a:effectLst/>
                        <a:latin typeface="Franklin Gothic Demi" panose="020B0703020102020204" pitchFamily="34" charset="0"/>
                        <a:ea typeface="Calibri" panose="020F0502020204030204" pitchFamily="34" charset="0"/>
                        <a:cs typeface="Times New Roman" panose="02020603050405020304" pitchFamily="18" charset="0"/>
                      </a:endParaRPr>
                    </a:p>
                  </a:txBody>
                  <a:tcPr marL="68580" marR="68580" marT="0" marB="0" anchor="ctr">
                    <a:solidFill>
                      <a:schemeClr val="accent3">
                        <a:lumMod val="20000"/>
                        <a:lumOff val="80000"/>
                      </a:schemeClr>
                    </a:solidFill>
                  </a:tcPr>
                </a:tc>
                <a:tc>
                  <a:txBody>
                    <a:bodyPr/>
                    <a:lstStyle/>
                    <a:p>
                      <a:pPr algn="ctr">
                        <a:lnSpc>
                          <a:spcPct val="107000"/>
                        </a:lnSpc>
                        <a:spcAft>
                          <a:spcPts val="0"/>
                        </a:spcAft>
                      </a:pPr>
                      <a:r>
                        <a:rPr lang="en-GB" sz="1600" dirty="0">
                          <a:solidFill>
                            <a:srgbClr val="107E2D"/>
                          </a:solidFill>
                          <a:effectLst/>
                          <a:latin typeface="Franklin Gothic Demi" panose="020B0703020102020204" pitchFamily="34" charset="0"/>
                        </a:rPr>
                        <a:t>6</a:t>
                      </a:r>
                      <a:endParaRPr lang="nl-NL" sz="1600" dirty="0">
                        <a:solidFill>
                          <a:srgbClr val="107E2D"/>
                        </a:solidFill>
                        <a:effectLst/>
                        <a:latin typeface="Franklin Gothic Demi" panose="020B0703020102020204" pitchFamily="34" charset="0"/>
                        <a:ea typeface="Calibri" panose="020F0502020204030204" pitchFamily="34" charset="0"/>
                        <a:cs typeface="Times New Roman" panose="02020603050405020304" pitchFamily="18" charset="0"/>
                      </a:endParaRPr>
                    </a:p>
                  </a:txBody>
                  <a:tcPr marL="68580" marR="68580" marT="0" marB="0" anchor="ctr">
                    <a:solidFill>
                      <a:schemeClr val="accent3">
                        <a:lumMod val="20000"/>
                        <a:lumOff val="80000"/>
                      </a:schemeClr>
                    </a:solidFill>
                  </a:tcPr>
                </a:tc>
              </a:tr>
              <a:tr h="382981">
                <a:tc>
                  <a:txBody>
                    <a:bodyPr/>
                    <a:lstStyle/>
                    <a:p>
                      <a:pPr>
                        <a:lnSpc>
                          <a:spcPct val="107000"/>
                        </a:lnSpc>
                        <a:spcAft>
                          <a:spcPts val="0"/>
                        </a:spcAft>
                      </a:pPr>
                      <a:r>
                        <a:rPr lang="en-GB" sz="1600" dirty="0">
                          <a:solidFill>
                            <a:srgbClr val="107E2D"/>
                          </a:solidFill>
                          <a:effectLst/>
                          <a:latin typeface="Franklin Gothic Demi" panose="020B0703020102020204" pitchFamily="34" charset="0"/>
                        </a:rPr>
                        <a:t>Quality of government (Belarus </a:t>
                      </a:r>
                      <a:r>
                        <a:rPr lang="en-GB" sz="1600" dirty="0" smtClean="0">
                          <a:solidFill>
                            <a:srgbClr val="107E2D"/>
                          </a:solidFill>
                          <a:effectLst/>
                          <a:latin typeface="Franklin Gothic Demi" panose="020B0703020102020204" pitchFamily="34" charset="0"/>
                        </a:rPr>
                        <a:t>rather </a:t>
                      </a:r>
                      <a:r>
                        <a:rPr lang="en-GB" sz="1600" dirty="0">
                          <a:solidFill>
                            <a:srgbClr val="107E2D"/>
                          </a:solidFill>
                          <a:effectLst/>
                          <a:latin typeface="Franklin Gothic Demi" panose="020B0703020102020204" pitchFamily="34" charset="0"/>
                        </a:rPr>
                        <a:t>than Hungary </a:t>
                      </a:r>
                      <a:r>
                        <a:rPr lang="en-GB" sz="1600" dirty="0" smtClean="0">
                          <a:solidFill>
                            <a:srgbClr val="107E2D"/>
                          </a:solidFill>
                          <a:effectLst/>
                          <a:latin typeface="Franklin Gothic Demi" panose="020B0703020102020204" pitchFamily="34" charset="0"/>
                        </a:rPr>
                        <a:t>in 1995</a:t>
                      </a:r>
                      <a:r>
                        <a:rPr lang="en-GB" sz="1600" dirty="0">
                          <a:solidFill>
                            <a:srgbClr val="107E2D"/>
                          </a:solidFill>
                          <a:effectLst/>
                          <a:latin typeface="Franklin Gothic Demi" panose="020B0703020102020204" pitchFamily="34" charset="0"/>
                        </a:rPr>
                        <a:t>)</a:t>
                      </a:r>
                      <a:endParaRPr lang="nl-NL" sz="1600" dirty="0">
                        <a:solidFill>
                          <a:srgbClr val="107E2D"/>
                        </a:solidFill>
                        <a:effectLst/>
                        <a:latin typeface="Franklin Gothic Demi" panose="020B0703020102020204" pitchFamily="34" charset="0"/>
                        <a:ea typeface="Calibri" panose="020F0502020204030204" pitchFamily="34" charset="0"/>
                        <a:cs typeface="Times New Roman" panose="02020603050405020304" pitchFamily="18" charset="0"/>
                      </a:endParaRPr>
                    </a:p>
                  </a:txBody>
                  <a:tcPr marL="68580" marR="68580" marT="0" marB="0" anchor="ctr">
                    <a:solidFill>
                      <a:schemeClr val="accent3">
                        <a:lumMod val="20000"/>
                        <a:lumOff val="80000"/>
                      </a:schemeClr>
                    </a:solidFill>
                  </a:tcPr>
                </a:tc>
                <a:tc>
                  <a:txBody>
                    <a:bodyPr/>
                    <a:lstStyle/>
                    <a:p>
                      <a:pPr algn="ctr">
                        <a:lnSpc>
                          <a:spcPct val="107000"/>
                        </a:lnSpc>
                        <a:spcAft>
                          <a:spcPts val="0"/>
                        </a:spcAft>
                      </a:pPr>
                      <a:r>
                        <a:rPr lang="en-GB" sz="1600" dirty="0">
                          <a:solidFill>
                            <a:srgbClr val="107E2D"/>
                          </a:solidFill>
                          <a:effectLst/>
                          <a:latin typeface="Franklin Gothic Demi" panose="020B0703020102020204" pitchFamily="34" charset="0"/>
                        </a:rPr>
                        <a:t>5</a:t>
                      </a:r>
                      <a:endParaRPr lang="nl-NL" sz="1600" dirty="0">
                        <a:solidFill>
                          <a:srgbClr val="107E2D"/>
                        </a:solidFill>
                        <a:effectLst/>
                        <a:latin typeface="Franklin Gothic Demi" panose="020B0703020102020204" pitchFamily="34" charset="0"/>
                        <a:ea typeface="Calibri" panose="020F0502020204030204" pitchFamily="34" charset="0"/>
                        <a:cs typeface="Times New Roman" panose="02020603050405020304" pitchFamily="18" charset="0"/>
                      </a:endParaRPr>
                    </a:p>
                  </a:txBody>
                  <a:tcPr marL="68580" marR="68580" marT="0" marB="0" anchor="ctr">
                    <a:solidFill>
                      <a:schemeClr val="accent3">
                        <a:lumMod val="20000"/>
                        <a:lumOff val="80000"/>
                      </a:schemeClr>
                    </a:solidFill>
                  </a:tcPr>
                </a:tc>
              </a:tr>
              <a:tr h="995751">
                <a:tc>
                  <a:txBody>
                    <a:bodyPr/>
                    <a:lstStyle/>
                    <a:p>
                      <a:pPr>
                        <a:lnSpc>
                          <a:spcPct val="107000"/>
                        </a:lnSpc>
                        <a:spcAft>
                          <a:spcPts val="0"/>
                        </a:spcAft>
                      </a:pPr>
                      <a:r>
                        <a:rPr lang="en-GB" sz="1600" dirty="0">
                          <a:solidFill>
                            <a:srgbClr val="107E2D"/>
                          </a:solidFill>
                          <a:effectLst/>
                          <a:latin typeface="Franklin Gothic Demi" panose="020B0703020102020204" pitchFamily="34" charset="0"/>
                        </a:rPr>
                        <a:t>‘God is important in my life’ You say no to this rather than yes (Also followers of a more rational philosophy as Buddhism are happier.)</a:t>
                      </a:r>
                      <a:endParaRPr lang="nl-NL" sz="1600" dirty="0">
                        <a:solidFill>
                          <a:srgbClr val="107E2D"/>
                        </a:solidFill>
                        <a:effectLst/>
                        <a:latin typeface="Franklin Gothic Demi" panose="020B0703020102020204" pitchFamily="34" charset="0"/>
                        <a:ea typeface="Calibri" panose="020F0502020204030204" pitchFamily="34" charset="0"/>
                        <a:cs typeface="Times New Roman" panose="02020603050405020304" pitchFamily="18" charset="0"/>
                      </a:endParaRPr>
                    </a:p>
                  </a:txBody>
                  <a:tcPr marL="68580" marR="68580" marT="0" marB="0" anchor="ctr">
                    <a:solidFill>
                      <a:schemeClr val="accent3">
                        <a:lumMod val="20000"/>
                        <a:lumOff val="80000"/>
                      </a:schemeClr>
                    </a:solidFill>
                  </a:tcPr>
                </a:tc>
                <a:tc>
                  <a:txBody>
                    <a:bodyPr/>
                    <a:lstStyle/>
                    <a:p>
                      <a:pPr algn="ctr">
                        <a:lnSpc>
                          <a:spcPct val="107000"/>
                        </a:lnSpc>
                        <a:spcAft>
                          <a:spcPts val="0"/>
                        </a:spcAft>
                      </a:pPr>
                      <a:r>
                        <a:rPr lang="en-GB" sz="1600" dirty="0">
                          <a:solidFill>
                            <a:srgbClr val="107E2D"/>
                          </a:solidFill>
                          <a:effectLst/>
                          <a:latin typeface="Franklin Gothic Demi" panose="020B0703020102020204" pitchFamily="34" charset="0"/>
                        </a:rPr>
                        <a:t>3.5</a:t>
                      </a:r>
                      <a:endParaRPr lang="nl-NL" sz="1600" dirty="0">
                        <a:solidFill>
                          <a:srgbClr val="107E2D"/>
                        </a:solidFill>
                        <a:effectLst/>
                        <a:latin typeface="Franklin Gothic Demi" panose="020B0703020102020204" pitchFamily="34" charset="0"/>
                        <a:ea typeface="Calibri" panose="020F0502020204030204" pitchFamily="34" charset="0"/>
                        <a:cs typeface="Times New Roman" panose="02020603050405020304" pitchFamily="18" charset="0"/>
                      </a:endParaRPr>
                    </a:p>
                  </a:txBody>
                  <a:tcPr marL="68580" marR="68580" marT="0" marB="0" anchor="ctr">
                    <a:solidFill>
                      <a:schemeClr val="accent3">
                        <a:lumMod val="20000"/>
                        <a:lumOff val="80000"/>
                      </a:schemeClr>
                    </a:solidFill>
                  </a:tcPr>
                </a:tc>
              </a:tr>
            </a:tbl>
          </a:graphicData>
        </a:graphic>
      </p:graphicFrame>
    </p:spTree>
    <p:extLst>
      <p:ext uri="{BB962C8B-B14F-4D97-AF65-F5344CB8AC3E}">
        <p14:creationId xmlns:p14="http://schemas.microsoft.com/office/powerpoint/2010/main" val="34057353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31230"/>
            <a:ext cx="8229600" cy="1143000"/>
          </a:xfrm>
        </p:spPr>
        <p:txBody>
          <a:bodyPr/>
          <a:lstStyle/>
          <a:p>
            <a:r>
              <a:rPr lang="en-GB" dirty="0" smtClean="0">
                <a:solidFill>
                  <a:srgbClr val="015728"/>
                </a:solidFill>
              </a:rPr>
              <a:t>Prosperity &amp; well-being (5)</a:t>
            </a:r>
            <a:endParaRPr lang="en-GB" dirty="0">
              <a:solidFill>
                <a:srgbClr val="015728"/>
              </a:solidFill>
            </a:endParaRPr>
          </a:p>
        </p:txBody>
      </p:sp>
      <p:sp>
        <p:nvSpPr>
          <p:cNvPr id="3" name="Tijdelijke aanduiding voor inhoud 2"/>
          <p:cNvSpPr>
            <a:spLocks noGrp="1"/>
          </p:cNvSpPr>
          <p:nvPr>
            <p:ph idx="1"/>
          </p:nvPr>
        </p:nvSpPr>
        <p:spPr>
          <a:xfrm>
            <a:off x="457200" y="1556792"/>
            <a:ext cx="8229600" cy="4525963"/>
          </a:xfrm>
        </p:spPr>
        <p:txBody>
          <a:bodyPr>
            <a:normAutofit fontScale="70000" lnSpcReduction="20000"/>
          </a:bodyPr>
          <a:lstStyle/>
          <a:p>
            <a:pPr marL="0" indent="0">
              <a:buNone/>
            </a:pPr>
            <a:r>
              <a:rPr lang="en-GB" dirty="0" smtClean="0">
                <a:solidFill>
                  <a:srgbClr val="107E2D"/>
                </a:solidFill>
              </a:rPr>
              <a:t>The happiness index as an indicator for welfare indicator does not provide any information on environmental damage.</a:t>
            </a:r>
          </a:p>
          <a:p>
            <a:pPr marL="0" indent="0">
              <a:buNone/>
            </a:pPr>
            <a:endParaRPr lang="en-GB" dirty="0" smtClean="0">
              <a:solidFill>
                <a:srgbClr val="107E2D"/>
              </a:solidFill>
            </a:endParaRPr>
          </a:p>
          <a:p>
            <a:pPr marL="0" indent="0">
              <a:buNone/>
            </a:pPr>
            <a:r>
              <a:rPr lang="en-GB" dirty="0" smtClean="0">
                <a:solidFill>
                  <a:srgbClr val="107E2D"/>
                </a:solidFill>
              </a:rPr>
              <a:t>The New Economics Foundation developed the ‘Happy Planet Index’.</a:t>
            </a:r>
          </a:p>
          <a:p>
            <a:pPr marL="0" indent="0">
              <a:buNone/>
            </a:pPr>
            <a:endParaRPr lang="en-GB" dirty="0" smtClean="0">
              <a:solidFill>
                <a:srgbClr val="107E2D"/>
              </a:solidFill>
            </a:endParaRPr>
          </a:p>
          <a:p>
            <a:pPr marL="0" indent="0">
              <a:buNone/>
            </a:pPr>
            <a:r>
              <a:rPr lang="en-GB" dirty="0" smtClean="0">
                <a:solidFill>
                  <a:srgbClr val="107E2D"/>
                </a:solidFill>
              </a:rPr>
              <a:t>The Happy Planet Index (HPI) uses the following variables:</a:t>
            </a:r>
          </a:p>
          <a:p>
            <a:r>
              <a:rPr lang="en-GB" dirty="0" smtClean="0">
                <a:solidFill>
                  <a:srgbClr val="107E2D"/>
                </a:solidFill>
              </a:rPr>
              <a:t>Human happiness</a:t>
            </a:r>
          </a:p>
          <a:p>
            <a:r>
              <a:rPr lang="en-GB" dirty="0" smtClean="0">
                <a:solidFill>
                  <a:srgbClr val="107E2D"/>
                </a:solidFill>
              </a:rPr>
              <a:t>Average life expectancy</a:t>
            </a:r>
          </a:p>
          <a:p>
            <a:r>
              <a:rPr lang="en-GB" dirty="0" smtClean="0">
                <a:solidFill>
                  <a:srgbClr val="107E2D"/>
                </a:solidFill>
              </a:rPr>
              <a:t>Ecological footprint.</a:t>
            </a:r>
          </a:p>
          <a:p>
            <a:pPr marL="0" indent="0">
              <a:buNone/>
            </a:pPr>
            <a:endParaRPr lang="en-GB" dirty="0" smtClean="0">
              <a:solidFill>
                <a:srgbClr val="107E2D"/>
              </a:solidFill>
            </a:endParaRPr>
          </a:p>
          <a:p>
            <a:pPr marL="0" indent="0">
              <a:buNone/>
            </a:pPr>
            <a:r>
              <a:rPr lang="en-GB" dirty="0" smtClean="0">
                <a:solidFill>
                  <a:srgbClr val="107E2D"/>
                </a:solidFill>
              </a:rPr>
              <a:t>The aim of the index is to assign a single number to a country’s   attempts at providing a good life for its citizens without damaging the environment.</a:t>
            </a: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smtClean="0">
                <a:solidFill>
                  <a:srgbClr val="015728"/>
                </a:solidFill>
              </a:rPr>
              <a:t>Technology</a:t>
            </a:r>
            <a:endParaRPr lang="en-GB" dirty="0">
              <a:solidFill>
                <a:srgbClr val="015728"/>
              </a:solidFill>
            </a:endParaRPr>
          </a:p>
        </p:txBody>
      </p:sp>
      <p:sp>
        <p:nvSpPr>
          <p:cNvPr id="3" name="Tijdelijke aanduiding voor inhoud 2"/>
          <p:cNvSpPr>
            <a:spLocks noGrp="1"/>
          </p:cNvSpPr>
          <p:nvPr>
            <p:ph idx="1"/>
          </p:nvPr>
        </p:nvSpPr>
        <p:spPr>
          <a:xfrm>
            <a:off x="457200" y="1600200"/>
            <a:ext cx="8229600" cy="4853136"/>
          </a:xfrm>
        </p:spPr>
        <p:txBody>
          <a:bodyPr>
            <a:noAutofit/>
          </a:bodyPr>
          <a:lstStyle/>
          <a:p>
            <a:pPr marL="0" indent="0">
              <a:buNone/>
            </a:pPr>
            <a:r>
              <a:rPr lang="en-GB" sz="1800" dirty="0" smtClean="0">
                <a:solidFill>
                  <a:srgbClr val="107E2D"/>
                </a:solidFill>
              </a:rPr>
              <a:t>Compulsion for application: the spread of technology  is unstoppable, even the technology which has problematic consequences.</a:t>
            </a:r>
          </a:p>
          <a:p>
            <a:pPr marL="0" indent="0">
              <a:buNone/>
            </a:pPr>
            <a:endParaRPr lang="en-GB" sz="800" dirty="0" smtClean="0">
              <a:solidFill>
                <a:srgbClr val="107E2D"/>
              </a:solidFill>
            </a:endParaRPr>
          </a:p>
          <a:p>
            <a:pPr marL="0" lvl="1" indent="0">
              <a:buNone/>
            </a:pPr>
            <a:r>
              <a:rPr lang="en-GB" sz="1800" dirty="0" smtClean="0">
                <a:solidFill>
                  <a:srgbClr val="107E2D"/>
                </a:solidFill>
              </a:rPr>
              <a:t>Example: The combustion engine because of the CO2 emissions (there are more than 1 billion cars worldwide) </a:t>
            </a:r>
          </a:p>
          <a:p>
            <a:pPr marL="0" indent="0">
              <a:buNone/>
            </a:pPr>
            <a:endParaRPr lang="en-GB" sz="800" dirty="0" smtClean="0">
              <a:solidFill>
                <a:srgbClr val="107E2D"/>
              </a:solidFill>
            </a:endParaRPr>
          </a:p>
          <a:p>
            <a:pPr marL="0" indent="0">
              <a:buNone/>
            </a:pPr>
            <a:r>
              <a:rPr lang="en-GB" sz="1800" dirty="0" smtClean="0">
                <a:solidFill>
                  <a:srgbClr val="107E2D"/>
                </a:solidFill>
              </a:rPr>
              <a:t>Chlorofluorocarbons (CFCs) are a counterexample for compulsion for application.</a:t>
            </a:r>
          </a:p>
          <a:p>
            <a:r>
              <a:rPr lang="en-GB" sz="1800" dirty="0" smtClean="0">
                <a:solidFill>
                  <a:srgbClr val="107E2D"/>
                </a:solidFill>
              </a:rPr>
              <a:t>For four decades, chlorofluorocarbons were used as coolant for refrigerators and as propellant gas for sprays.</a:t>
            </a:r>
          </a:p>
          <a:p>
            <a:r>
              <a:rPr lang="en-GB" sz="1800" dirty="0" smtClean="0">
                <a:solidFill>
                  <a:srgbClr val="107E2D"/>
                </a:solidFill>
              </a:rPr>
              <a:t>The CFCs caused the depletion of the ozone layer resulting in more ultraviolet rays, which increased the number of people with skin cancer, particularly in Australia. </a:t>
            </a:r>
          </a:p>
          <a:p>
            <a:r>
              <a:rPr lang="en-GB" sz="1800" dirty="0" smtClean="0">
                <a:solidFill>
                  <a:srgbClr val="107E2D"/>
                </a:solidFill>
              </a:rPr>
              <a:t>Thanks to the Montreal Protocol (1987), the spread of the chlorofluorocarbons (CFCs) has been reasonably successful halted.</a:t>
            </a:r>
          </a:p>
          <a:p>
            <a:r>
              <a:rPr lang="en-GB" sz="1800" dirty="0" smtClean="0">
                <a:solidFill>
                  <a:srgbClr val="107E2D"/>
                </a:solidFill>
              </a:rPr>
              <a:t>Nowadays, alternatives are used for coolant and propellant gas (note: alternatives are hardly more expensive).</a:t>
            </a:r>
          </a:p>
          <a:p>
            <a:pPr marL="0" lvl="1" indent="0">
              <a:buNone/>
            </a:pPr>
            <a:endParaRPr lang="en-GB" sz="1800" dirty="0">
              <a:solidFill>
                <a:srgbClr val="107E2D"/>
              </a:solidFill>
            </a:endParaRP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en-GB" dirty="0" smtClean="0">
                <a:solidFill>
                  <a:srgbClr val="015728"/>
                </a:solidFill>
              </a:rPr>
              <a:t>Market imperfections regarding sustainability</a:t>
            </a:r>
            <a:endParaRPr lang="en-GB" dirty="0">
              <a:solidFill>
                <a:srgbClr val="015728"/>
              </a:solidFill>
            </a:endParaRPr>
          </a:p>
        </p:txBody>
      </p:sp>
      <p:sp>
        <p:nvSpPr>
          <p:cNvPr id="3" name="Tijdelijke aanduiding voor inhoud 2"/>
          <p:cNvSpPr>
            <a:spLocks noGrp="1"/>
          </p:cNvSpPr>
          <p:nvPr>
            <p:ph idx="1"/>
          </p:nvPr>
        </p:nvSpPr>
        <p:spPr/>
        <p:txBody>
          <a:bodyPr>
            <a:normAutofit/>
          </a:bodyPr>
          <a:lstStyle/>
          <a:p>
            <a:pPr marL="0" indent="0">
              <a:buNone/>
            </a:pPr>
            <a:r>
              <a:rPr lang="en-GB" dirty="0" smtClean="0">
                <a:solidFill>
                  <a:srgbClr val="107E2D"/>
                </a:solidFill>
              </a:rPr>
              <a:t>Imperfection of price setting in respect of:</a:t>
            </a:r>
          </a:p>
          <a:p>
            <a:pPr marL="914400" lvl="1" indent="-514350">
              <a:buFont typeface="+mj-lt"/>
              <a:buAutoNum type="arabicPeriod"/>
            </a:pPr>
            <a:r>
              <a:rPr lang="en-GB" dirty="0" smtClean="0">
                <a:solidFill>
                  <a:srgbClr val="107E2D"/>
                </a:solidFill>
              </a:rPr>
              <a:t>Common goods;</a:t>
            </a:r>
          </a:p>
          <a:p>
            <a:pPr marL="914400" lvl="1" indent="-514350">
              <a:buFont typeface="+mj-lt"/>
              <a:buAutoNum type="arabicPeriod"/>
            </a:pPr>
            <a:r>
              <a:rPr lang="en-GB" dirty="0" smtClean="0">
                <a:solidFill>
                  <a:srgbClr val="107E2D"/>
                </a:solidFill>
              </a:rPr>
              <a:t>Future shortages of goods;</a:t>
            </a:r>
          </a:p>
          <a:p>
            <a:pPr marL="914400" lvl="1" indent="-514350">
              <a:buFont typeface="+mj-lt"/>
              <a:buAutoNum type="arabicPeriod"/>
            </a:pPr>
            <a:r>
              <a:rPr lang="en-GB" dirty="0" smtClean="0">
                <a:solidFill>
                  <a:srgbClr val="107E2D"/>
                </a:solidFill>
              </a:rPr>
              <a:t>Goods with undesirable (damaging) effects.</a:t>
            </a:r>
            <a:endParaRPr lang="en-GB" dirty="0">
              <a:solidFill>
                <a:srgbClr val="107E2D"/>
              </a:solidFill>
            </a:endParaRP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extLst>
      <p:ext uri="{BB962C8B-B14F-4D97-AF65-F5344CB8AC3E}">
        <p14:creationId xmlns:p14="http://schemas.microsoft.com/office/powerpoint/2010/main" val="189559004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en-GB" dirty="0" smtClean="0">
                <a:solidFill>
                  <a:srgbClr val="015728"/>
                </a:solidFill>
              </a:rPr>
              <a:t>Market imperfections: </a:t>
            </a:r>
            <a:br>
              <a:rPr lang="en-GB" dirty="0" smtClean="0">
                <a:solidFill>
                  <a:srgbClr val="015728"/>
                </a:solidFill>
              </a:rPr>
            </a:br>
            <a:r>
              <a:rPr lang="en-GB" dirty="0" smtClean="0">
                <a:solidFill>
                  <a:srgbClr val="015728"/>
                </a:solidFill>
              </a:rPr>
              <a:t>Common goods</a:t>
            </a:r>
            <a:endParaRPr lang="en-GB" dirty="0">
              <a:solidFill>
                <a:srgbClr val="015728"/>
              </a:solidFill>
            </a:endParaRPr>
          </a:p>
        </p:txBody>
      </p:sp>
      <p:sp>
        <p:nvSpPr>
          <p:cNvPr id="3" name="Tijdelijke aanduiding voor inhoud 2"/>
          <p:cNvSpPr>
            <a:spLocks noGrp="1"/>
          </p:cNvSpPr>
          <p:nvPr>
            <p:ph idx="1"/>
          </p:nvPr>
        </p:nvSpPr>
        <p:spPr/>
        <p:txBody>
          <a:bodyPr>
            <a:normAutofit fontScale="70000" lnSpcReduction="20000"/>
          </a:bodyPr>
          <a:lstStyle/>
          <a:p>
            <a:pPr marL="0" indent="0">
              <a:buNone/>
            </a:pPr>
            <a:r>
              <a:rPr lang="en-GB" dirty="0" smtClean="0">
                <a:solidFill>
                  <a:srgbClr val="107E2D"/>
                </a:solidFill>
              </a:rPr>
              <a:t>Tragedy of the commons:</a:t>
            </a:r>
          </a:p>
          <a:p>
            <a:pPr marL="0" indent="0">
              <a:buNone/>
            </a:pPr>
            <a:endParaRPr lang="en-GB" dirty="0" smtClean="0">
              <a:solidFill>
                <a:srgbClr val="107E2D"/>
              </a:solidFill>
            </a:endParaRPr>
          </a:p>
          <a:p>
            <a:pPr marL="0" indent="0">
              <a:buNone/>
            </a:pPr>
            <a:r>
              <a:rPr lang="en-GB" dirty="0" smtClean="0">
                <a:solidFill>
                  <a:srgbClr val="107E2D"/>
                </a:solidFill>
              </a:rPr>
              <a:t>A classic tale based on the applied game theory about farmers who have their own cattle grazing on a common pasture.</a:t>
            </a:r>
          </a:p>
          <a:p>
            <a:pPr marL="0" indent="0">
              <a:buNone/>
            </a:pPr>
            <a:endParaRPr lang="en-GB" dirty="0" smtClean="0">
              <a:solidFill>
                <a:srgbClr val="107E2D"/>
              </a:solidFill>
            </a:endParaRPr>
          </a:p>
          <a:p>
            <a:r>
              <a:rPr lang="en-GB" dirty="0" smtClean="0">
                <a:solidFill>
                  <a:srgbClr val="107E2D"/>
                </a:solidFill>
              </a:rPr>
              <a:t>Rational behaviour of the individual farmer leads to overexploitation and lower prosperity for all on the long-term. </a:t>
            </a:r>
          </a:p>
          <a:p>
            <a:r>
              <a:rPr lang="en-GB" dirty="0" smtClean="0">
                <a:solidFill>
                  <a:srgbClr val="107E2D"/>
                </a:solidFill>
              </a:rPr>
              <a:t>The excess is caused by the individual’s quest for maximum proﬁt while the costs involved to achieve this are shared by all others (individual proﬁt maximization). </a:t>
            </a:r>
          </a:p>
          <a:p>
            <a:r>
              <a:rPr lang="en-GB" dirty="0" smtClean="0">
                <a:solidFill>
                  <a:srgbClr val="107E2D"/>
                </a:solidFill>
              </a:rPr>
              <a:t>The Tragedy of commons makes clear the need for global action in order to limit the use of common resources.</a:t>
            </a:r>
            <a:endParaRPr lang="en-GB" dirty="0">
              <a:solidFill>
                <a:srgbClr val="107E2D"/>
              </a:solidFill>
            </a:endParaRP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extLst>
      <p:ext uri="{BB962C8B-B14F-4D97-AF65-F5344CB8AC3E}">
        <p14:creationId xmlns:p14="http://schemas.microsoft.com/office/powerpoint/2010/main" val="33413368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GB" dirty="0" smtClean="0">
                <a:solidFill>
                  <a:srgbClr val="015728"/>
                </a:solidFill>
              </a:rPr>
              <a:t>Market imperfections: 2 and 3</a:t>
            </a:r>
            <a:endParaRPr lang="en-GB" dirty="0">
              <a:solidFill>
                <a:srgbClr val="015728"/>
              </a:solidFill>
            </a:endParaRPr>
          </a:p>
        </p:txBody>
      </p:sp>
      <p:sp>
        <p:nvSpPr>
          <p:cNvPr id="3" name="Tijdelijke aanduiding voor inhoud 2"/>
          <p:cNvSpPr>
            <a:spLocks noGrp="1"/>
          </p:cNvSpPr>
          <p:nvPr>
            <p:ph idx="1"/>
          </p:nvPr>
        </p:nvSpPr>
        <p:spPr/>
        <p:txBody>
          <a:bodyPr>
            <a:normAutofit fontScale="85000" lnSpcReduction="20000"/>
          </a:bodyPr>
          <a:lstStyle/>
          <a:p>
            <a:pPr marL="0" indent="0">
              <a:buNone/>
            </a:pPr>
            <a:r>
              <a:rPr lang="en-GB" dirty="0" smtClean="0">
                <a:solidFill>
                  <a:srgbClr val="107E2D"/>
                </a:solidFill>
              </a:rPr>
              <a:t>Future shortages of goods</a:t>
            </a:r>
          </a:p>
          <a:p>
            <a:r>
              <a:rPr lang="en-GB" dirty="0" smtClean="0">
                <a:solidFill>
                  <a:srgbClr val="107E2D"/>
                </a:solidFill>
              </a:rPr>
              <a:t>Current market prices provide no information on the scarcity of goods in the future (20 – 50 years);</a:t>
            </a:r>
          </a:p>
          <a:p>
            <a:r>
              <a:rPr lang="en-GB" dirty="0" smtClean="0">
                <a:solidFill>
                  <a:srgbClr val="107E2D"/>
                </a:solidFill>
              </a:rPr>
              <a:t>Incorrect prices indicate a misallocation of resources.</a:t>
            </a:r>
          </a:p>
          <a:p>
            <a:pPr lvl="1"/>
            <a:endParaRPr lang="en-GB" dirty="0" smtClean="0">
              <a:solidFill>
                <a:srgbClr val="107E2D"/>
              </a:solidFill>
            </a:endParaRPr>
          </a:p>
          <a:p>
            <a:pPr marL="0" indent="0">
              <a:buNone/>
            </a:pPr>
            <a:r>
              <a:rPr lang="en-GB" dirty="0" smtClean="0">
                <a:solidFill>
                  <a:srgbClr val="107E2D"/>
                </a:solidFill>
              </a:rPr>
              <a:t>Goods with undesirable effects</a:t>
            </a:r>
          </a:p>
          <a:p>
            <a:r>
              <a:rPr lang="en-GB" dirty="0" smtClean="0">
                <a:solidFill>
                  <a:srgbClr val="107E2D"/>
                </a:solidFill>
              </a:rPr>
              <a:t>Costs or beneﬁts of stakeholders, other than direct market participants (mostly buyer and seller) are usually not reﬂected in the prices.</a:t>
            </a:r>
          </a:p>
          <a:p>
            <a:r>
              <a:rPr lang="en-GB" dirty="0" smtClean="0">
                <a:solidFill>
                  <a:srgbClr val="107E2D"/>
                </a:solidFill>
              </a:rPr>
              <a:t>Externalities refer to under-priced goods or services with undesirable (damaging) effects.</a:t>
            </a:r>
          </a:p>
          <a:p>
            <a:pPr marL="0" indent="0">
              <a:buNone/>
            </a:pPr>
            <a:endParaRPr lang="en-GB" sz="2500" dirty="0" smtClean="0">
              <a:solidFill>
                <a:srgbClr val="107E2D"/>
              </a:solidFill>
            </a:endParaRPr>
          </a:p>
          <a:p>
            <a:endParaRPr lang="en-GB" dirty="0">
              <a:solidFill>
                <a:srgbClr val="107E2D"/>
              </a:solidFill>
            </a:endParaRP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extLst>
      <p:ext uri="{BB962C8B-B14F-4D97-AF65-F5344CB8AC3E}">
        <p14:creationId xmlns:p14="http://schemas.microsoft.com/office/powerpoint/2010/main" val="37145570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en-GB" dirty="0" smtClean="0">
                <a:solidFill>
                  <a:srgbClr val="015728"/>
                </a:solidFill>
              </a:rPr>
              <a:t>Tools to overcome market imperfections</a:t>
            </a:r>
            <a:endParaRPr lang="en-GB" dirty="0"/>
          </a:p>
        </p:txBody>
      </p:sp>
      <p:sp>
        <p:nvSpPr>
          <p:cNvPr id="3" name="Tijdelijke aanduiding voor inhoud 2"/>
          <p:cNvSpPr>
            <a:spLocks noGrp="1"/>
          </p:cNvSpPr>
          <p:nvPr>
            <p:ph idx="1"/>
          </p:nvPr>
        </p:nvSpPr>
        <p:spPr/>
        <p:txBody>
          <a:bodyPr/>
          <a:lstStyle/>
          <a:p>
            <a:pPr marL="342900" lvl="3" indent="-342900">
              <a:buFont typeface="+mj-lt"/>
              <a:buAutoNum type="arabicPeriod"/>
            </a:pPr>
            <a:r>
              <a:rPr lang="en-GB" sz="2300" dirty="0" smtClean="0">
                <a:solidFill>
                  <a:srgbClr val="107E2D"/>
                </a:solidFill>
              </a:rPr>
              <a:t>Morality: culture and values for society are not easily to form. Examples:</a:t>
            </a:r>
          </a:p>
          <a:p>
            <a:pPr marL="800100" lvl="4" indent="-342900">
              <a:buNone/>
            </a:pPr>
            <a:r>
              <a:rPr lang="en-GB" sz="2300" dirty="0" smtClean="0">
                <a:solidFill>
                  <a:srgbClr val="107E2D"/>
                </a:solidFill>
              </a:rPr>
              <a:t>1) Public debate about values; </a:t>
            </a:r>
          </a:p>
          <a:p>
            <a:pPr marL="800100" lvl="4" indent="-342900">
              <a:buNone/>
            </a:pPr>
            <a:r>
              <a:rPr lang="en-GB" sz="2300" dirty="0" smtClean="0">
                <a:solidFill>
                  <a:srgbClr val="107E2D"/>
                </a:solidFill>
              </a:rPr>
              <a:t>2) The support of organizations that contribute to the ‘we feeling’ of new values.</a:t>
            </a:r>
          </a:p>
          <a:p>
            <a:pPr marL="800100" lvl="4" indent="-342900">
              <a:buNone/>
            </a:pPr>
            <a:endParaRPr lang="en-GB" sz="2300" dirty="0" smtClean="0">
              <a:solidFill>
                <a:srgbClr val="107E2D"/>
              </a:solidFill>
            </a:endParaRPr>
          </a:p>
          <a:p>
            <a:pPr marL="342900" lvl="3" indent="-342900">
              <a:buNone/>
            </a:pPr>
            <a:r>
              <a:rPr lang="en-GB" sz="2300" dirty="0" smtClean="0">
                <a:solidFill>
                  <a:srgbClr val="107E2D"/>
                </a:solidFill>
              </a:rPr>
              <a:t>2. Ownership (property rights): preservation of common goods, such as nature reserves, by assigning ownership rights to a foundation.</a:t>
            </a:r>
          </a:p>
          <a:p>
            <a:endParaRPr lang="en-GB" dirty="0"/>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extLst>
      <p:ext uri="{BB962C8B-B14F-4D97-AF65-F5344CB8AC3E}">
        <p14:creationId xmlns:p14="http://schemas.microsoft.com/office/powerpoint/2010/main" val="23766777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pPr lvl="2" algn="ctr" rtl="0">
              <a:spcBef>
                <a:spcPct val="0"/>
              </a:spcBef>
            </a:pPr>
            <a:r>
              <a:rPr lang="en-GB" sz="3400" dirty="0" smtClean="0">
                <a:solidFill>
                  <a:srgbClr val="015728"/>
                </a:solidFill>
                <a:latin typeface="Franklin Gothic Demi" pitchFamily="34" charset="0"/>
              </a:rPr>
              <a:t>Tools to overcome market imperfections</a:t>
            </a:r>
            <a:endParaRPr lang="en-GB" sz="3400" dirty="0">
              <a:solidFill>
                <a:srgbClr val="015728"/>
              </a:solidFill>
              <a:latin typeface="Franklin Gothic Demi" pitchFamily="34" charset="0"/>
            </a:endParaRPr>
          </a:p>
        </p:txBody>
      </p:sp>
      <p:sp>
        <p:nvSpPr>
          <p:cNvPr id="3" name="Tijdelijke aanduiding voor inhoud 2"/>
          <p:cNvSpPr>
            <a:spLocks noGrp="1"/>
          </p:cNvSpPr>
          <p:nvPr>
            <p:ph idx="1"/>
          </p:nvPr>
        </p:nvSpPr>
        <p:spPr>
          <a:xfrm>
            <a:off x="457200" y="1600200"/>
            <a:ext cx="8229600" cy="4853136"/>
          </a:xfrm>
        </p:spPr>
        <p:txBody>
          <a:bodyPr>
            <a:noAutofit/>
          </a:bodyPr>
          <a:lstStyle/>
          <a:p>
            <a:pPr marL="457200" lvl="3" indent="-457200">
              <a:buAutoNum type="arabicPeriod" startAt="3"/>
            </a:pPr>
            <a:r>
              <a:rPr lang="en-GB" sz="2300" dirty="0" smtClean="0">
                <a:solidFill>
                  <a:srgbClr val="107E2D"/>
                </a:solidFill>
              </a:rPr>
              <a:t>Financial incentives: in an attempt to inﬂuence supply and demand, the government can,  for example, decide to count external costs by:</a:t>
            </a:r>
          </a:p>
          <a:p>
            <a:pPr marL="914400" lvl="4" indent="-457200">
              <a:buFont typeface="Franklin Gothic Demi" pitchFamily="34" charset="0"/>
              <a:buChar char="–"/>
            </a:pPr>
            <a:r>
              <a:rPr lang="en-GB" sz="2100" dirty="0" smtClean="0">
                <a:solidFill>
                  <a:srgbClr val="107E2D"/>
                </a:solidFill>
              </a:rPr>
              <a:t>taxes and duties (greening of the tax system);</a:t>
            </a:r>
          </a:p>
          <a:p>
            <a:pPr marL="914400" lvl="4" indent="-457200">
              <a:buFont typeface="Franklin Gothic Demi" pitchFamily="34" charset="0"/>
              <a:buChar char="–"/>
            </a:pPr>
            <a:r>
              <a:rPr lang="en-GB" sz="2100" dirty="0" smtClean="0">
                <a:solidFill>
                  <a:srgbClr val="107E2D"/>
                </a:solidFill>
              </a:rPr>
              <a:t>artificial markets.</a:t>
            </a:r>
          </a:p>
          <a:p>
            <a:pPr marL="457200" lvl="4" indent="0">
              <a:buNone/>
            </a:pPr>
            <a:endParaRPr lang="en-GB" sz="2300" dirty="0" smtClean="0">
              <a:solidFill>
                <a:srgbClr val="107E2D"/>
              </a:solidFill>
            </a:endParaRPr>
          </a:p>
          <a:p>
            <a:pPr marL="457200" lvl="3" indent="-457200">
              <a:buAutoNum type="arabicPeriod" startAt="3"/>
            </a:pPr>
            <a:r>
              <a:rPr lang="en-GB" sz="2300" dirty="0" smtClean="0">
                <a:solidFill>
                  <a:srgbClr val="107E2D"/>
                </a:solidFill>
              </a:rPr>
              <a:t>Market transparency: providing positive and negative information of goods and services.</a:t>
            </a:r>
          </a:p>
          <a:p>
            <a:pPr marL="0" lvl="3" indent="0">
              <a:buNone/>
            </a:pPr>
            <a:endParaRPr lang="en-GB" sz="2300" dirty="0" smtClean="0">
              <a:solidFill>
                <a:srgbClr val="107E2D"/>
              </a:solidFill>
            </a:endParaRPr>
          </a:p>
          <a:p>
            <a:pPr marL="457200" lvl="3" indent="-457200">
              <a:buAutoNum type="arabicPeriod" startAt="5"/>
            </a:pPr>
            <a:r>
              <a:rPr lang="en-GB" sz="2300" dirty="0" smtClean="0">
                <a:solidFill>
                  <a:srgbClr val="107E2D"/>
                </a:solidFill>
              </a:rPr>
              <a:t>Commandments and prohibitions </a:t>
            </a:r>
          </a:p>
          <a:p>
            <a:pPr marL="914400" lvl="4" indent="-457200">
              <a:buFont typeface="Franklin Gothic Demi" pitchFamily="34" charset="0"/>
              <a:buChar char="–"/>
            </a:pPr>
            <a:r>
              <a:rPr lang="en-GB" sz="2100" dirty="0" smtClean="0">
                <a:solidFill>
                  <a:srgbClr val="107E2D"/>
                </a:solidFill>
              </a:rPr>
              <a:t>national (e.g. regulations of emission standards);</a:t>
            </a:r>
          </a:p>
          <a:p>
            <a:pPr marL="914400" lvl="4" indent="-457200">
              <a:buFont typeface="Franklin Gothic Demi" pitchFamily="34" charset="0"/>
              <a:buChar char="–"/>
            </a:pPr>
            <a:r>
              <a:rPr lang="en-GB" sz="2100" dirty="0" smtClean="0">
                <a:solidFill>
                  <a:srgbClr val="107E2D"/>
                </a:solidFill>
              </a:rPr>
              <a:t>international (e.g.  binding of international measurements).</a:t>
            </a:r>
          </a:p>
        </p:txBody>
      </p:sp>
      <p:sp>
        <p:nvSpPr>
          <p:cNvPr id="4" name="Tijdelijke aanduiding voor voettekst 3"/>
          <p:cNvSpPr>
            <a:spLocks noGrp="1"/>
          </p:cNvSpPr>
          <p:nvPr>
            <p:ph type="ftr" sz="quarter" idx="11"/>
          </p:nvPr>
        </p:nvSpPr>
        <p:spPr/>
        <p:txBody>
          <a:bodyPr/>
          <a:lstStyle/>
          <a:p>
            <a:r>
              <a:rPr lang="en-GB" dirty="0" smtClean="0"/>
              <a:t>© Martin </a:t>
            </a:r>
            <a:r>
              <a:rPr lang="en-GB" dirty="0" err="1" smtClean="0"/>
              <a:t>Oyevaar</a:t>
            </a:r>
            <a:r>
              <a:rPr lang="en-GB" dirty="0" smtClean="0"/>
              <a:t>, Diego Vazquez-</a:t>
            </a:r>
            <a:r>
              <a:rPr lang="en-GB" dirty="0" err="1" smtClean="0"/>
              <a:t>Brust</a:t>
            </a:r>
            <a:r>
              <a:rPr lang="en-GB" dirty="0" smtClean="0"/>
              <a:t> &amp; </a:t>
            </a:r>
            <a:r>
              <a:rPr lang="en-GB" dirty="0" err="1" smtClean="0"/>
              <a:t>Harrie</a:t>
            </a:r>
            <a:r>
              <a:rPr lang="en-GB" dirty="0" smtClean="0"/>
              <a:t> van </a:t>
            </a:r>
            <a:r>
              <a:rPr lang="en-GB" dirty="0" err="1" smtClean="0"/>
              <a:t>Bommel</a:t>
            </a:r>
            <a:r>
              <a:rPr lang="en-GB" dirty="0" smtClean="0"/>
              <a:t>, Globalization and Sustainable Development, Palgrave (2016) </a:t>
            </a:r>
            <a:endParaRPr lang="en-GB" dirty="0"/>
          </a:p>
        </p:txBody>
      </p:sp>
    </p:spTree>
    <p:extLst>
      <p:ext uri="{BB962C8B-B14F-4D97-AF65-F5344CB8AC3E}">
        <p14:creationId xmlns:p14="http://schemas.microsoft.com/office/powerpoint/2010/main" val="34821404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solidFill>
            <a:srgbClr val="015728"/>
          </a:solidFill>
        </p:spPr>
        <p:txBody>
          <a:bodyPr/>
          <a:lstStyle/>
          <a:p>
            <a:r>
              <a:rPr lang="en-GB" spc="300" dirty="0" smtClean="0">
                <a:solidFill>
                  <a:schemeClr val="bg1"/>
                </a:solidFill>
                <a:latin typeface="Franklin Gothic Demi Cond" panose="020B0706030402020204" pitchFamily="34" charset="0"/>
              </a:rPr>
              <a:t>CHAPTER</a:t>
            </a:r>
            <a:r>
              <a:rPr lang="en-GB" spc="300" dirty="0" smtClean="0">
                <a:solidFill>
                  <a:schemeClr val="bg1"/>
                </a:solidFill>
              </a:rPr>
              <a:t> 6</a:t>
            </a:r>
            <a:endParaRPr lang="en-GB" spc="300" dirty="0">
              <a:solidFill>
                <a:schemeClr val="bg1"/>
              </a:solidFill>
            </a:endParaRPr>
          </a:p>
        </p:txBody>
      </p:sp>
      <p:sp>
        <p:nvSpPr>
          <p:cNvPr id="3" name="Subtitle 2"/>
          <p:cNvSpPr>
            <a:spLocks noGrp="1"/>
          </p:cNvSpPr>
          <p:nvPr>
            <p:ph type="subTitle" idx="1"/>
          </p:nvPr>
        </p:nvSpPr>
        <p:spPr>
          <a:xfrm>
            <a:off x="1371600" y="3886200"/>
            <a:ext cx="6400800" cy="838944"/>
          </a:xfrm>
          <a:solidFill>
            <a:srgbClr val="107E2D"/>
          </a:solidFill>
        </p:spPr>
        <p:txBody>
          <a:bodyPr/>
          <a:lstStyle/>
          <a:p>
            <a:r>
              <a:rPr lang="en-GB" dirty="0" smtClean="0">
                <a:solidFill>
                  <a:schemeClr val="bg1">
                    <a:lumMod val="95000"/>
                  </a:schemeClr>
                </a:solidFill>
              </a:rPr>
              <a:t>Governance of Sustainability</a:t>
            </a:r>
            <a:endParaRPr lang="en-GB" dirty="0">
              <a:solidFill>
                <a:schemeClr val="bg1">
                  <a:lumMod val="95000"/>
                </a:schemeClr>
              </a:solidFill>
            </a:endParaRPr>
          </a:p>
        </p:txBody>
      </p:sp>
      <p:sp>
        <p:nvSpPr>
          <p:cNvPr id="4" name="Footer Placeholder 3"/>
          <p:cNvSpPr>
            <a:spLocks noGrp="1"/>
          </p:cNvSpPr>
          <p:nvPr>
            <p:ph type="ftr" sz="quarter" idx="11"/>
          </p:nvPr>
        </p:nvSpPr>
        <p:spPr>
          <a:xfrm>
            <a:off x="1259632" y="6381328"/>
            <a:ext cx="7884368" cy="476672"/>
          </a:xfrm>
        </p:spPr>
        <p:txBody>
          <a:bodyPr/>
          <a:lstStyle/>
          <a:p>
            <a:r>
              <a:rPr lang="en-GB" dirty="0" smtClean="0"/>
              <a:t>© Martin Oyevaar, Diego Vazquez-</a:t>
            </a:r>
            <a:r>
              <a:rPr lang="en-GB" dirty="0" err="1" smtClean="0"/>
              <a:t>Brust</a:t>
            </a:r>
            <a:r>
              <a:rPr lang="en-GB" dirty="0" smtClean="0"/>
              <a:t> &amp; Harrie van Bommel, </a:t>
            </a:r>
            <a:r>
              <a:rPr lang="en-GB" i="1" dirty="0" smtClean="0"/>
              <a:t>Globalization and Sustainable Development</a:t>
            </a:r>
            <a:r>
              <a:rPr lang="en-GB" dirty="0" smtClean="0"/>
              <a:t>, Palgrave (2016) </a:t>
            </a:r>
          </a:p>
          <a:p>
            <a:r>
              <a:rPr lang="en-GB" dirty="0"/>
              <a:t>Information about cases, research assignments, videos etc.: </a:t>
            </a:r>
            <a:r>
              <a:rPr lang="en-GB" dirty="0">
                <a:hlinkClick r:id="rId2"/>
              </a:rPr>
              <a:t>m.oyevaar@sustainable-globalization.com</a:t>
            </a:r>
            <a:r>
              <a:rPr lang="en-GB" dirty="0"/>
              <a:t> </a:t>
            </a:r>
          </a:p>
        </p:txBody>
      </p:sp>
    </p:spTree>
    <p:extLst>
      <p:ext uri="{BB962C8B-B14F-4D97-AF65-F5344CB8AC3E}">
        <p14:creationId xmlns:p14="http://schemas.microsoft.com/office/powerpoint/2010/main" val="22096288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GB" sz="3700" dirty="0" smtClean="0">
                <a:solidFill>
                  <a:srgbClr val="015728"/>
                </a:solidFill>
              </a:rPr>
              <a:t>Governance &amp; long-term well-being (1)</a:t>
            </a:r>
            <a:endParaRPr lang="en-GB" sz="3700" dirty="0"/>
          </a:p>
        </p:txBody>
      </p:sp>
      <p:sp>
        <p:nvSpPr>
          <p:cNvPr id="3" name="Tijdelijke aanduiding voor inhoud 2"/>
          <p:cNvSpPr>
            <a:spLocks noGrp="1"/>
          </p:cNvSpPr>
          <p:nvPr>
            <p:ph idx="1"/>
          </p:nvPr>
        </p:nvSpPr>
        <p:spPr/>
        <p:txBody>
          <a:bodyPr>
            <a:normAutofit fontScale="55000" lnSpcReduction="20000"/>
          </a:bodyPr>
          <a:lstStyle/>
          <a:p>
            <a:pPr marL="0" indent="0">
              <a:buNone/>
            </a:pPr>
            <a:r>
              <a:rPr lang="en-GB" dirty="0" smtClean="0">
                <a:solidFill>
                  <a:srgbClr val="107E2D"/>
                </a:solidFill>
              </a:rPr>
              <a:t>How should society be organized so that it creates opportunities for rational and responsible decision-making aimed at long- term well-being? </a:t>
            </a:r>
          </a:p>
          <a:p>
            <a:endParaRPr lang="en-GB" dirty="0" smtClean="0">
              <a:solidFill>
                <a:srgbClr val="107E2D"/>
              </a:solidFill>
            </a:endParaRPr>
          </a:p>
          <a:p>
            <a:pPr marL="0" indent="0">
              <a:buNone/>
            </a:pPr>
            <a:r>
              <a:rPr lang="en-GB" dirty="0" smtClean="0">
                <a:solidFill>
                  <a:srgbClr val="107E2D"/>
                </a:solidFill>
              </a:rPr>
              <a:t>Discussion/statements: </a:t>
            </a:r>
          </a:p>
          <a:p>
            <a:pPr marL="914400" lvl="1" indent="-514350">
              <a:buFont typeface="+mj-lt"/>
              <a:buAutoNum type="alphaUcPeriod"/>
            </a:pPr>
            <a:r>
              <a:rPr lang="en-GB" dirty="0" smtClean="0">
                <a:solidFill>
                  <a:srgbClr val="107E2D"/>
                </a:solidFill>
              </a:rPr>
              <a:t>The democratic market economy provides dynamics and furthermore, corrections are institutionalized.  If the division of property, income and power is out of balance,  then the corrections are carried out quite easily. </a:t>
            </a:r>
          </a:p>
          <a:p>
            <a:pPr marL="914400" lvl="1" indent="-514350">
              <a:buFont typeface="+mj-lt"/>
              <a:buAutoNum type="alphaUcPeriod"/>
            </a:pPr>
            <a:r>
              <a:rPr lang="en-GB" dirty="0" smtClean="0">
                <a:solidFill>
                  <a:srgbClr val="107E2D"/>
                </a:solidFill>
              </a:rPr>
              <a:t>The democratic market economy has insufficient potential for long-term well-being, because democracy undermines rational decision-making and the market economy undermines long-term prosperity.</a:t>
            </a:r>
          </a:p>
          <a:p>
            <a:pPr marL="914400" lvl="1" indent="-514350">
              <a:buNone/>
            </a:pPr>
            <a:endParaRPr lang="en-GB" dirty="0" smtClean="0">
              <a:solidFill>
                <a:srgbClr val="107E2D"/>
              </a:solidFill>
            </a:endParaRPr>
          </a:p>
          <a:p>
            <a:pPr marL="0" indent="0">
              <a:buNone/>
            </a:pPr>
            <a:r>
              <a:rPr lang="en-GB" dirty="0" smtClean="0">
                <a:solidFill>
                  <a:srgbClr val="107E2D"/>
                </a:solidFill>
              </a:rPr>
              <a:t>Concepts of long-term well-being are based on rationality. The following three concepts are partially institutionalized in modern societies.</a:t>
            </a:r>
          </a:p>
          <a:p>
            <a:pPr marL="0" indent="0">
              <a:buNone/>
            </a:pPr>
            <a:endParaRPr lang="en-GB" dirty="0" smtClean="0">
              <a:solidFill>
                <a:srgbClr val="107E2D"/>
              </a:solidFill>
            </a:endParaRPr>
          </a:p>
          <a:p>
            <a:pPr marL="514350" indent="-514350">
              <a:buFont typeface="+mj-lt"/>
              <a:buAutoNum type="arabicPeriod"/>
            </a:pPr>
            <a:r>
              <a:rPr lang="en-GB" dirty="0" smtClean="0">
                <a:solidFill>
                  <a:srgbClr val="107E2D"/>
                </a:solidFill>
              </a:rPr>
              <a:t>Meritocracy:</a:t>
            </a:r>
          </a:p>
          <a:p>
            <a:pPr lvl="1"/>
            <a:r>
              <a:rPr lang="en-GB" dirty="0" smtClean="0">
                <a:solidFill>
                  <a:srgbClr val="107E2D"/>
                </a:solidFill>
              </a:rPr>
              <a:t>This concept implies that people are appointed to positions on the basis of their track record; </a:t>
            </a:r>
          </a:p>
          <a:p>
            <a:pPr lvl="1"/>
            <a:r>
              <a:rPr lang="en-GB" dirty="0" smtClean="0">
                <a:solidFill>
                  <a:srgbClr val="107E2D"/>
                </a:solidFill>
              </a:rPr>
              <a:t>Those involved with policy making are experienced professionals, politicians, officials, lecturers,  physicians, engineers, etc. </a:t>
            </a:r>
          </a:p>
          <a:p>
            <a:pPr marL="514350" indent="-514350">
              <a:buFont typeface="+mj-lt"/>
              <a:buAutoNum type="arabicPeriod"/>
            </a:pPr>
            <a:endParaRPr lang="en-GB" dirty="0" smtClean="0">
              <a:solidFill>
                <a:srgbClr val="107E2D"/>
              </a:solidFill>
            </a:endParaRPr>
          </a:p>
          <a:p>
            <a:endParaRPr lang="en-GB" dirty="0"/>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extLst>
      <p:ext uri="{BB962C8B-B14F-4D97-AF65-F5344CB8AC3E}">
        <p14:creationId xmlns:p14="http://schemas.microsoft.com/office/powerpoint/2010/main" val="9163927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a:noAutofit/>
          </a:bodyPr>
          <a:lstStyle/>
          <a:p>
            <a:pPr>
              <a:buFont typeface="+mj-lt"/>
              <a:buAutoNum type="arabicPeriod" startAt="2"/>
            </a:pPr>
            <a:r>
              <a:rPr lang="en-GB" sz="1800" dirty="0" smtClean="0">
                <a:solidFill>
                  <a:srgbClr val="107E2D"/>
                </a:solidFill>
              </a:rPr>
              <a:t>Technocracy:</a:t>
            </a:r>
          </a:p>
          <a:p>
            <a:pPr lvl="1" fontAlgn="t"/>
            <a:r>
              <a:rPr lang="en-GB" sz="1500" dirty="0" smtClean="0">
                <a:solidFill>
                  <a:srgbClr val="107E2D"/>
                </a:solidFill>
              </a:rPr>
              <a:t>Government policy is largely dependent on scientiﬁc and technical knowledge;</a:t>
            </a:r>
          </a:p>
          <a:p>
            <a:pPr lvl="1" fontAlgn="t"/>
            <a:r>
              <a:rPr lang="en-GB" sz="1500" dirty="0" smtClean="0">
                <a:solidFill>
                  <a:srgbClr val="107E2D"/>
                </a:solidFill>
              </a:rPr>
              <a:t>Scientists, engineers, sociologists, economists replace the politicians;</a:t>
            </a:r>
          </a:p>
          <a:p>
            <a:pPr lvl="1" fontAlgn="t"/>
            <a:r>
              <a:rPr lang="en-GB" sz="1500" dirty="0" smtClean="0">
                <a:solidFill>
                  <a:srgbClr val="107E2D"/>
                </a:solidFill>
              </a:rPr>
              <a:t>Decision-making is spearheaded by rational, effective planning and implementation;</a:t>
            </a:r>
          </a:p>
          <a:p>
            <a:pPr lvl="1" fontAlgn="t"/>
            <a:r>
              <a:rPr lang="en-GB" sz="1500" dirty="0" smtClean="0">
                <a:solidFill>
                  <a:srgbClr val="107E2D"/>
                </a:solidFill>
              </a:rPr>
              <a:t>Democratic decision making is seen as a hindrance.</a:t>
            </a:r>
          </a:p>
          <a:p>
            <a:pPr>
              <a:buNone/>
            </a:pPr>
            <a:endParaRPr lang="en-GB" sz="1600" dirty="0">
              <a:solidFill>
                <a:srgbClr val="107E2D"/>
              </a:solidFill>
            </a:endParaRPr>
          </a:p>
          <a:p>
            <a:pPr fontAlgn="t">
              <a:buFont typeface="+mj-lt"/>
              <a:buAutoNum type="arabicPeriod" startAt="3"/>
            </a:pPr>
            <a:r>
              <a:rPr lang="en-GB" sz="1800" dirty="0" smtClean="0">
                <a:solidFill>
                  <a:srgbClr val="107E2D"/>
                </a:solidFill>
              </a:rPr>
              <a:t>Buttresses of society: </a:t>
            </a:r>
          </a:p>
          <a:p>
            <a:pPr marL="0" indent="0" fontAlgn="t">
              <a:buNone/>
            </a:pPr>
            <a:r>
              <a:rPr lang="en-GB" sz="1800" dirty="0" smtClean="0">
                <a:solidFill>
                  <a:srgbClr val="107E2D"/>
                </a:solidFill>
              </a:rPr>
              <a:t>Society is not organized as a total system and in order to realize healthy development, the government must be able to deal with institutionalized countervailing institutions (buttresses of society), such as:</a:t>
            </a:r>
          </a:p>
          <a:p>
            <a:pPr lvl="1" fontAlgn="t"/>
            <a:r>
              <a:rPr lang="en-GB" sz="1600" dirty="0" smtClean="0">
                <a:solidFill>
                  <a:srgbClr val="107E2D"/>
                </a:solidFill>
              </a:rPr>
              <a:t>NGOs, free media, independent organisations;</a:t>
            </a:r>
          </a:p>
          <a:p>
            <a:pPr lvl="1" fontAlgn="t"/>
            <a:r>
              <a:rPr lang="en-GB" sz="1600" dirty="0" smtClean="0">
                <a:solidFill>
                  <a:srgbClr val="107E2D"/>
                </a:solidFill>
              </a:rPr>
              <a:t>public bodies that have a more formalized influence;</a:t>
            </a:r>
          </a:p>
          <a:p>
            <a:pPr lvl="1" fontAlgn="t"/>
            <a:r>
              <a:rPr lang="en-GB" sz="1600" dirty="0" smtClean="0">
                <a:solidFill>
                  <a:srgbClr val="107E2D"/>
                </a:solidFill>
              </a:rPr>
              <a:t>international buttresses (national policy is developed within the framework of international agreements).</a:t>
            </a: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
        <p:nvSpPr>
          <p:cNvPr id="6" name="Titel 1"/>
          <p:cNvSpPr>
            <a:spLocks noGrp="1"/>
          </p:cNvSpPr>
          <p:nvPr>
            <p:ph type="title"/>
          </p:nvPr>
        </p:nvSpPr>
        <p:spPr>
          <a:xfrm>
            <a:off x="457200" y="274638"/>
            <a:ext cx="8229600" cy="1143000"/>
          </a:xfrm>
        </p:spPr>
        <p:txBody>
          <a:bodyPr>
            <a:noAutofit/>
          </a:bodyPr>
          <a:lstStyle/>
          <a:p>
            <a:r>
              <a:rPr lang="en-GB" sz="3600" dirty="0" smtClean="0">
                <a:solidFill>
                  <a:srgbClr val="015728"/>
                </a:solidFill>
              </a:rPr>
              <a:t>Governance &amp; long-term well-being (2)</a:t>
            </a:r>
            <a:endParaRPr lang="en-GB" sz="3600" dirty="0">
              <a:solidFill>
                <a:srgbClr val="015728"/>
              </a:solidFill>
            </a:endParaRPr>
          </a:p>
        </p:txBody>
      </p:sp>
    </p:spTree>
    <p:extLst>
      <p:ext uri="{BB962C8B-B14F-4D97-AF65-F5344CB8AC3E}">
        <p14:creationId xmlns:p14="http://schemas.microsoft.com/office/powerpoint/2010/main" val="15926567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
        <p:nvSpPr>
          <p:cNvPr id="6" name="Titel 1"/>
          <p:cNvSpPr>
            <a:spLocks noGrp="1"/>
          </p:cNvSpPr>
          <p:nvPr>
            <p:ph type="title"/>
          </p:nvPr>
        </p:nvSpPr>
        <p:spPr>
          <a:xfrm>
            <a:off x="457200" y="274638"/>
            <a:ext cx="8229600" cy="1143000"/>
          </a:xfrm>
        </p:spPr>
        <p:txBody>
          <a:bodyPr>
            <a:noAutofit/>
          </a:bodyPr>
          <a:lstStyle/>
          <a:p>
            <a:r>
              <a:rPr lang="en-GB" sz="3600" dirty="0" smtClean="0">
                <a:solidFill>
                  <a:srgbClr val="015728"/>
                </a:solidFill>
              </a:rPr>
              <a:t>Governance &amp; long-term well-being (3)</a:t>
            </a:r>
            <a:endParaRPr lang="en-GB" sz="3600" dirty="0">
              <a:solidFill>
                <a:srgbClr val="015728"/>
              </a:solidFill>
            </a:endParaRPr>
          </a:p>
        </p:txBody>
      </p:sp>
      <p:pic>
        <p:nvPicPr>
          <p:cNvPr id="7" name="Afbeelding 6"/>
          <p:cNvPicPr>
            <a:picLocks noChangeAspect="1"/>
          </p:cNvPicPr>
          <p:nvPr/>
        </p:nvPicPr>
        <p:blipFill>
          <a:blip r:embed="rId2"/>
          <a:stretch>
            <a:fillRect/>
          </a:stretch>
        </p:blipFill>
        <p:spPr>
          <a:xfrm>
            <a:off x="1286285" y="1437312"/>
            <a:ext cx="6571429" cy="4800000"/>
          </a:xfrm>
          <a:prstGeom prst="rect">
            <a:avLst/>
          </a:prstGeom>
        </p:spPr>
      </p:pic>
    </p:spTree>
    <p:extLst>
      <p:ext uri="{BB962C8B-B14F-4D97-AF65-F5344CB8AC3E}">
        <p14:creationId xmlns:p14="http://schemas.microsoft.com/office/powerpoint/2010/main" val="27335754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en-GB" dirty="0" smtClean="0">
                <a:solidFill>
                  <a:srgbClr val="015728"/>
                </a:solidFill>
              </a:rPr>
              <a:t>Circular versus linear industrial economy</a:t>
            </a:r>
            <a:endParaRPr lang="en-GB" dirty="0"/>
          </a:p>
        </p:txBody>
      </p:sp>
      <p:sp>
        <p:nvSpPr>
          <p:cNvPr id="3" name="Tijdelijke aanduiding voor inhoud 2"/>
          <p:cNvSpPr>
            <a:spLocks noGrp="1"/>
          </p:cNvSpPr>
          <p:nvPr>
            <p:ph idx="1"/>
          </p:nvPr>
        </p:nvSpPr>
        <p:spPr/>
        <p:txBody>
          <a:bodyPr>
            <a:normAutofit fontScale="70000" lnSpcReduction="20000"/>
          </a:bodyPr>
          <a:lstStyle/>
          <a:p>
            <a:pPr marL="0" indent="0">
              <a:buNone/>
            </a:pPr>
            <a:r>
              <a:rPr lang="en-GB" dirty="0" smtClean="0">
                <a:solidFill>
                  <a:srgbClr val="107E2D"/>
                </a:solidFill>
              </a:rPr>
              <a:t>Linear industrial economy:</a:t>
            </a:r>
          </a:p>
          <a:p>
            <a:r>
              <a:rPr lang="en-GB" dirty="0" smtClean="0">
                <a:solidFill>
                  <a:srgbClr val="107E2D"/>
                </a:solidFill>
              </a:rPr>
              <a:t>Natural resources are acquired with little regard for reuse and is material and energy hungry</a:t>
            </a:r>
          </a:p>
          <a:p>
            <a:r>
              <a:rPr lang="en-GB" dirty="0" smtClean="0">
                <a:solidFill>
                  <a:srgbClr val="107E2D"/>
                </a:solidFill>
              </a:rPr>
              <a:t>Makes use of complex and international supply chains and don’t take external costs into consideration.</a:t>
            </a:r>
          </a:p>
          <a:p>
            <a:pPr marL="0" indent="0">
              <a:buNone/>
            </a:pPr>
            <a:endParaRPr lang="en-GB" dirty="0" smtClean="0">
              <a:solidFill>
                <a:srgbClr val="107E2D"/>
              </a:solidFill>
            </a:endParaRPr>
          </a:p>
          <a:p>
            <a:pPr marL="0" indent="0">
              <a:buNone/>
            </a:pPr>
            <a:r>
              <a:rPr lang="en-GB" dirty="0" smtClean="0">
                <a:solidFill>
                  <a:srgbClr val="107E2D"/>
                </a:solidFill>
              </a:rPr>
              <a:t>Circular economy</a:t>
            </a:r>
          </a:p>
          <a:p>
            <a:r>
              <a:rPr lang="en-GB" dirty="0" smtClean="0">
                <a:solidFill>
                  <a:srgbClr val="107E2D"/>
                </a:solidFill>
              </a:rPr>
              <a:t>Products are designed to be reused, recycled or taken apart for regeneration</a:t>
            </a:r>
          </a:p>
          <a:p>
            <a:r>
              <a:rPr lang="en-GB" dirty="0" smtClean="0">
                <a:solidFill>
                  <a:srgbClr val="107E2D"/>
                </a:solidFill>
              </a:rPr>
              <a:t>Reusability is the basis for economic growth</a:t>
            </a:r>
          </a:p>
          <a:p>
            <a:r>
              <a:rPr lang="en-GB" dirty="0" smtClean="0">
                <a:solidFill>
                  <a:srgbClr val="107E2D"/>
                </a:solidFill>
              </a:rPr>
              <a:t>Roles are reversed: unlimited labour assumes a central role while materials and naturally supplied sources assume a subordinate position.</a:t>
            </a:r>
          </a:p>
          <a:p>
            <a:endParaRPr lang="en-GB" dirty="0" smtClean="0">
              <a:solidFill>
                <a:srgbClr val="107E2D"/>
              </a:solidFill>
            </a:endParaRPr>
          </a:p>
          <a:p>
            <a:endParaRPr lang="en-GB" dirty="0"/>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extLst>
      <p:ext uri="{BB962C8B-B14F-4D97-AF65-F5344CB8AC3E}">
        <p14:creationId xmlns:p14="http://schemas.microsoft.com/office/powerpoint/2010/main" val="10266561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en-GB" dirty="0" smtClean="0">
                <a:solidFill>
                  <a:srgbClr val="015728"/>
                </a:solidFill>
              </a:rPr>
              <a:t>Educational videos for students and lecturers (informative) (1)</a:t>
            </a:r>
            <a:endParaRPr lang="en-GB" dirty="0">
              <a:solidFill>
                <a:srgbClr val="015728"/>
              </a:solidFill>
            </a:endParaRPr>
          </a:p>
        </p:txBody>
      </p:sp>
      <p:sp>
        <p:nvSpPr>
          <p:cNvPr id="3" name="Tijdelijke aanduiding voor inhoud 2"/>
          <p:cNvSpPr>
            <a:spLocks noGrp="1"/>
          </p:cNvSpPr>
          <p:nvPr>
            <p:ph idx="1"/>
          </p:nvPr>
        </p:nvSpPr>
        <p:spPr>
          <a:xfrm>
            <a:off x="457200" y="1600200"/>
            <a:ext cx="8229600" cy="4637112"/>
          </a:xfrm>
        </p:spPr>
        <p:txBody>
          <a:bodyPr>
            <a:noAutofit/>
          </a:bodyPr>
          <a:lstStyle/>
          <a:p>
            <a:pPr marL="0" indent="0" fontAlgn="t">
              <a:buNone/>
            </a:pPr>
            <a:r>
              <a:rPr lang="en-GB" sz="1200" dirty="0" smtClean="0">
                <a:solidFill>
                  <a:srgbClr val="107E2D"/>
                </a:solidFill>
              </a:rPr>
              <a:t>Suggestions for videos on YouTube, see search quote between [ ]:</a:t>
            </a:r>
          </a:p>
          <a:p>
            <a:pPr marL="0" indent="0" fontAlgn="t">
              <a:buNone/>
            </a:pPr>
            <a:endParaRPr lang="en-GB" sz="1200" dirty="0" smtClean="0">
              <a:solidFill>
                <a:srgbClr val="107E2D"/>
              </a:solidFill>
            </a:endParaRPr>
          </a:p>
          <a:p>
            <a:pPr marL="0" indent="0" fontAlgn="t">
              <a:buNone/>
            </a:pPr>
            <a:r>
              <a:rPr lang="en-GB" sz="1200" dirty="0" smtClean="0">
                <a:solidFill>
                  <a:srgbClr val="107E2D"/>
                </a:solidFill>
              </a:rPr>
              <a:t>Growth of world population: [World Population </a:t>
            </a:r>
            <a:r>
              <a:rPr lang="en-GB" sz="1200" dirty="0" err="1" smtClean="0">
                <a:solidFill>
                  <a:srgbClr val="107E2D"/>
                </a:solidFill>
              </a:rPr>
              <a:t>Population</a:t>
            </a:r>
            <a:r>
              <a:rPr lang="en-GB" sz="1200" dirty="0" smtClean="0">
                <a:solidFill>
                  <a:srgbClr val="107E2D"/>
                </a:solidFill>
              </a:rPr>
              <a:t> Education] (Population Education / 5:47 minutes) </a:t>
            </a:r>
          </a:p>
          <a:p>
            <a:pPr marL="0" indent="0" fontAlgn="t">
              <a:buNone/>
            </a:pPr>
            <a:endParaRPr lang="en-GB" sz="1200" dirty="0" smtClean="0">
              <a:solidFill>
                <a:srgbClr val="107E2D"/>
              </a:solidFill>
            </a:endParaRPr>
          </a:p>
          <a:p>
            <a:pPr marL="0" indent="0" fontAlgn="t">
              <a:buNone/>
            </a:pPr>
            <a:r>
              <a:rPr lang="en-GB" sz="1200" dirty="0" smtClean="0">
                <a:solidFill>
                  <a:srgbClr val="107E2D"/>
                </a:solidFill>
              </a:rPr>
              <a:t>Growth of world population: [World population: Hans </a:t>
            </a:r>
            <a:r>
              <a:rPr lang="en-GB" sz="1200" dirty="0" err="1" smtClean="0">
                <a:solidFill>
                  <a:srgbClr val="107E2D"/>
                </a:solidFill>
              </a:rPr>
              <a:t>Rosling</a:t>
            </a:r>
            <a:r>
              <a:rPr lang="en-GB" sz="1200" dirty="0" smtClean="0">
                <a:solidFill>
                  <a:srgbClr val="107E2D"/>
                </a:solidFill>
              </a:rPr>
              <a:t>: Global population growth, box by box] </a:t>
            </a:r>
            <a:br>
              <a:rPr lang="en-GB" sz="1200" dirty="0" smtClean="0">
                <a:solidFill>
                  <a:srgbClr val="107E2D"/>
                </a:solidFill>
              </a:rPr>
            </a:br>
            <a:r>
              <a:rPr lang="en-GB" sz="1200" dirty="0" smtClean="0">
                <a:solidFill>
                  <a:srgbClr val="107E2D"/>
                </a:solidFill>
              </a:rPr>
              <a:t>(Ted / 10:16 minutes)</a:t>
            </a:r>
          </a:p>
          <a:p>
            <a:pPr marL="0" indent="0">
              <a:buNone/>
            </a:pPr>
            <a:endParaRPr lang="en-GB" sz="1200" dirty="0" smtClean="0">
              <a:solidFill>
                <a:srgbClr val="107E2D"/>
              </a:solidFill>
            </a:endParaRPr>
          </a:p>
          <a:p>
            <a:pPr marL="0" indent="0">
              <a:buNone/>
            </a:pPr>
            <a:r>
              <a:rPr lang="en-GB" sz="1200" dirty="0" smtClean="0">
                <a:solidFill>
                  <a:srgbClr val="107E2D"/>
                </a:solidFill>
              </a:rPr>
              <a:t>Informal sector: [Lessons from the informal economy | Diana Enriquez | </a:t>
            </a:r>
            <a:r>
              <a:rPr lang="en-GB" sz="1200" dirty="0" err="1" smtClean="0">
                <a:solidFill>
                  <a:srgbClr val="107E2D"/>
                </a:solidFill>
              </a:rPr>
              <a:t>TEDxMünchen</a:t>
            </a:r>
            <a:r>
              <a:rPr lang="en-GB" sz="1200" dirty="0" smtClean="0">
                <a:solidFill>
                  <a:srgbClr val="107E2D"/>
                </a:solidFill>
              </a:rPr>
              <a:t>] (</a:t>
            </a:r>
            <a:r>
              <a:rPr lang="en-GB" sz="1200" dirty="0" err="1" smtClean="0">
                <a:solidFill>
                  <a:srgbClr val="107E2D"/>
                </a:solidFill>
              </a:rPr>
              <a:t>TEDx</a:t>
            </a:r>
            <a:r>
              <a:rPr lang="en-GB" sz="1200" dirty="0" smtClean="0">
                <a:solidFill>
                  <a:srgbClr val="107E2D"/>
                </a:solidFill>
              </a:rPr>
              <a:t> Talks / 9:36 minutes)</a:t>
            </a:r>
          </a:p>
          <a:p>
            <a:pPr marL="0" indent="0">
              <a:buNone/>
            </a:pPr>
            <a:endParaRPr lang="en-GB" sz="1200" dirty="0" smtClean="0">
              <a:solidFill>
                <a:srgbClr val="107E2D"/>
              </a:solidFill>
            </a:endParaRPr>
          </a:p>
          <a:p>
            <a:pPr marL="0" indent="0">
              <a:buNone/>
            </a:pPr>
            <a:r>
              <a:rPr lang="en-GB" sz="1200" dirty="0" smtClean="0">
                <a:solidFill>
                  <a:srgbClr val="107E2D"/>
                </a:solidFill>
              </a:rPr>
              <a:t>GDP and Prosperity: [Is GDP the wrong yardstick for measuring prosperity?] (PBS </a:t>
            </a:r>
            <a:r>
              <a:rPr lang="en-GB" sz="1200" dirty="0" err="1" smtClean="0">
                <a:solidFill>
                  <a:srgbClr val="107E2D"/>
                </a:solidFill>
              </a:rPr>
              <a:t>NewsHour</a:t>
            </a:r>
            <a:r>
              <a:rPr lang="en-GB" sz="1200" dirty="0" smtClean="0">
                <a:solidFill>
                  <a:srgbClr val="107E2D"/>
                </a:solidFill>
              </a:rPr>
              <a:t> / 9:21 minutes)</a:t>
            </a:r>
          </a:p>
          <a:p>
            <a:pPr marL="0" indent="0">
              <a:buNone/>
            </a:pPr>
            <a:endParaRPr lang="en-GB" sz="1200" dirty="0" smtClean="0">
              <a:solidFill>
                <a:srgbClr val="107E2D"/>
              </a:solidFill>
            </a:endParaRPr>
          </a:p>
          <a:p>
            <a:pPr marL="0" indent="0">
              <a:buNone/>
            </a:pPr>
            <a:r>
              <a:rPr lang="en-GB" sz="1200" dirty="0" smtClean="0">
                <a:solidFill>
                  <a:srgbClr val="107E2D"/>
                </a:solidFill>
              </a:rPr>
              <a:t>Alternative GDP: [Douglas Beal: An alternative to GDP that focuses on wellbeing, not just wealth] (TED Institute / 11:34 minutes)</a:t>
            </a:r>
          </a:p>
          <a:p>
            <a:pPr marL="0" indent="0">
              <a:buNone/>
            </a:pPr>
            <a:endParaRPr lang="en-GB" sz="1200" dirty="0" smtClean="0">
              <a:solidFill>
                <a:srgbClr val="107E2D"/>
              </a:solidFill>
            </a:endParaRPr>
          </a:p>
          <a:p>
            <a:pPr marL="0" indent="0">
              <a:buNone/>
            </a:pPr>
            <a:r>
              <a:rPr lang="en-GB" sz="1200" dirty="0" smtClean="0">
                <a:solidFill>
                  <a:srgbClr val="107E2D"/>
                </a:solidFill>
              </a:rPr>
              <a:t>Alternative GDP: [What alternative is there to GDP?] (</a:t>
            </a:r>
            <a:r>
              <a:rPr lang="en-GB" sz="1200" dirty="0" err="1" smtClean="0">
                <a:solidFill>
                  <a:srgbClr val="107E2D"/>
                </a:solidFill>
              </a:rPr>
              <a:t>EurActiv</a:t>
            </a:r>
            <a:r>
              <a:rPr lang="en-GB" sz="1200" dirty="0" smtClean="0">
                <a:solidFill>
                  <a:srgbClr val="107E2D"/>
                </a:solidFill>
              </a:rPr>
              <a:t> / 3:19 minutes)</a:t>
            </a:r>
          </a:p>
          <a:p>
            <a:pPr marL="0" indent="0">
              <a:buNone/>
            </a:pPr>
            <a:endParaRPr lang="en-GB" sz="1200" dirty="0" smtClean="0">
              <a:solidFill>
                <a:srgbClr val="107E2D"/>
              </a:solidFill>
            </a:endParaRPr>
          </a:p>
          <a:p>
            <a:pPr marL="0" indent="0">
              <a:buNone/>
            </a:pPr>
            <a:r>
              <a:rPr lang="en-GB" sz="1200" dirty="0" smtClean="0">
                <a:solidFill>
                  <a:srgbClr val="107E2D"/>
                </a:solidFill>
              </a:rPr>
              <a:t>Alternative GDP: [</a:t>
            </a:r>
            <a:r>
              <a:rPr lang="en-GB" sz="1200" dirty="0" err="1" smtClean="0">
                <a:solidFill>
                  <a:srgbClr val="107E2D"/>
                </a:solidFill>
              </a:rPr>
              <a:t>Nic</a:t>
            </a:r>
            <a:r>
              <a:rPr lang="en-GB" sz="1200" dirty="0" smtClean="0">
                <a:solidFill>
                  <a:srgbClr val="107E2D"/>
                </a:solidFill>
              </a:rPr>
              <a:t> Marks: The Happy Planet Index] (TED / 17:21 minutes)</a:t>
            </a:r>
            <a:endParaRPr lang="en-GB" sz="1200" dirty="0">
              <a:solidFill>
                <a:srgbClr val="107E2D"/>
              </a:solidFill>
            </a:endParaRP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extLst>
      <p:ext uri="{BB962C8B-B14F-4D97-AF65-F5344CB8AC3E}">
        <p14:creationId xmlns:p14="http://schemas.microsoft.com/office/powerpoint/2010/main" val="39983282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en-GB" dirty="0">
                <a:solidFill>
                  <a:srgbClr val="015728"/>
                </a:solidFill>
              </a:rPr>
              <a:t>Educational videos for students and lecturers (informative) </a:t>
            </a:r>
            <a:r>
              <a:rPr lang="en-GB" dirty="0" smtClean="0">
                <a:solidFill>
                  <a:srgbClr val="015728"/>
                </a:solidFill>
              </a:rPr>
              <a:t>(2)</a:t>
            </a:r>
            <a:endParaRPr lang="nl-NL" dirty="0"/>
          </a:p>
        </p:txBody>
      </p:sp>
      <p:sp>
        <p:nvSpPr>
          <p:cNvPr id="3" name="Tijdelijke aanduiding voor inhoud 2"/>
          <p:cNvSpPr>
            <a:spLocks noGrp="1"/>
          </p:cNvSpPr>
          <p:nvPr>
            <p:ph idx="1"/>
          </p:nvPr>
        </p:nvSpPr>
        <p:spPr/>
        <p:txBody>
          <a:bodyPr>
            <a:normAutofit fontScale="47500" lnSpcReduction="20000"/>
          </a:bodyPr>
          <a:lstStyle/>
          <a:p>
            <a:pPr marL="0" indent="0">
              <a:buNone/>
            </a:pPr>
            <a:endParaRPr lang="en-GB" dirty="0" smtClean="0">
              <a:solidFill>
                <a:srgbClr val="107E2D"/>
              </a:solidFill>
            </a:endParaRPr>
          </a:p>
          <a:p>
            <a:pPr marL="0" indent="0">
              <a:buNone/>
            </a:pPr>
            <a:r>
              <a:rPr lang="en-GB" dirty="0" smtClean="0">
                <a:solidFill>
                  <a:srgbClr val="107E2D"/>
                </a:solidFill>
              </a:rPr>
              <a:t>Market failure: [6 Types of Market Failure </a:t>
            </a:r>
            <a:r>
              <a:rPr lang="en-GB" dirty="0" err="1" smtClean="0">
                <a:solidFill>
                  <a:srgbClr val="107E2D"/>
                </a:solidFill>
              </a:rPr>
              <a:t>Pajholden</a:t>
            </a:r>
            <a:r>
              <a:rPr lang="en-GB" dirty="0" smtClean="0">
                <a:solidFill>
                  <a:srgbClr val="107E2D"/>
                </a:solidFill>
              </a:rPr>
              <a:t>] (</a:t>
            </a:r>
            <a:r>
              <a:rPr lang="en-GB" dirty="0" err="1" smtClean="0">
                <a:solidFill>
                  <a:srgbClr val="107E2D"/>
                </a:solidFill>
              </a:rPr>
              <a:t>Pajholden</a:t>
            </a:r>
            <a:r>
              <a:rPr lang="en-GB" dirty="0" smtClean="0">
                <a:solidFill>
                  <a:srgbClr val="107E2D"/>
                </a:solidFill>
              </a:rPr>
              <a:t> / 16:33 minutes)</a:t>
            </a:r>
          </a:p>
          <a:p>
            <a:pPr marL="0" indent="0">
              <a:buNone/>
            </a:pPr>
            <a:endParaRPr lang="en-GB" dirty="0" smtClean="0">
              <a:solidFill>
                <a:srgbClr val="107E2D"/>
              </a:solidFill>
            </a:endParaRPr>
          </a:p>
          <a:p>
            <a:pPr marL="0" indent="0">
              <a:buNone/>
            </a:pPr>
            <a:r>
              <a:rPr lang="en-GB" dirty="0" smtClean="0">
                <a:solidFill>
                  <a:srgbClr val="107E2D"/>
                </a:solidFill>
              </a:rPr>
              <a:t>Tragedy of the Commons: [Tragedy of the Commons or The Problem with Open Access] (This place / 3:27)</a:t>
            </a:r>
          </a:p>
          <a:p>
            <a:pPr marL="0" indent="0">
              <a:buNone/>
            </a:pPr>
            <a:endParaRPr lang="en-GB" dirty="0" smtClean="0">
              <a:solidFill>
                <a:srgbClr val="107E2D"/>
              </a:solidFill>
            </a:endParaRPr>
          </a:p>
          <a:p>
            <a:pPr marL="0" indent="0">
              <a:buNone/>
            </a:pPr>
            <a:r>
              <a:rPr lang="en-GB" dirty="0" smtClean="0">
                <a:solidFill>
                  <a:srgbClr val="107E2D"/>
                </a:solidFill>
              </a:rPr>
              <a:t>Three remedies for the tragedy of the commons: [The Tragedy of the Commons Marginal Revolution University] (Marginal Revolution University / 10:36 minutes)</a:t>
            </a:r>
          </a:p>
          <a:p>
            <a:pPr marL="0" indent="0" fontAlgn="t">
              <a:buNone/>
            </a:pPr>
            <a:endParaRPr lang="en-GB" dirty="0" smtClean="0">
              <a:solidFill>
                <a:srgbClr val="107E2D"/>
              </a:solidFill>
            </a:endParaRPr>
          </a:p>
          <a:p>
            <a:pPr marL="0" indent="0" fontAlgn="t">
              <a:buNone/>
            </a:pPr>
            <a:r>
              <a:rPr lang="en-GB" dirty="0" smtClean="0">
                <a:solidFill>
                  <a:srgbClr val="107E2D"/>
                </a:solidFill>
              </a:rPr>
              <a:t>Artificial market explanation by means Carbon market: [How Carbon Trading Works | RMIT University] (RMIT University / 2:44 minutes)</a:t>
            </a:r>
          </a:p>
          <a:p>
            <a:pPr marL="0" indent="0">
              <a:buNone/>
            </a:pPr>
            <a:endParaRPr lang="en-GB" dirty="0" smtClean="0">
              <a:solidFill>
                <a:srgbClr val="107E2D"/>
              </a:solidFill>
            </a:endParaRPr>
          </a:p>
          <a:p>
            <a:pPr marL="0" indent="0">
              <a:buNone/>
            </a:pPr>
            <a:r>
              <a:rPr lang="en-GB" dirty="0" smtClean="0">
                <a:solidFill>
                  <a:srgbClr val="107E2D"/>
                </a:solidFill>
              </a:rPr>
              <a:t>Elinor </a:t>
            </a:r>
            <a:r>
              <a:rPr lang="en-GB" dirty="0" err="1" smtClean="0">
                <a:solidFill>
                  <a:srgbClr val="107E2D"/>
                </a:solidFill>
              </a:rPr>
              <a:t>Ostrom</a:t>
            </a:r>
            <a:r>
              <a:rPr lang="en-GB" dirty="0" smtClean="0">
                <a:solidFill>
                  <a:srgbClr val="107E2D"/>
                </a:solidFill>
              </a:rPr>
              <a:t>, Nobel prize winner about Tragedy of Commons: [Sustainable development and the tragedy of commons] (Stockholm Resilience Centre TV / 8:27 minutes)</a:t>
            </a:r>
          </a:p>
          <a:p>
            <a:pPr marL="0" indent="0">
              <a:buNone/>
            </a:pPr>
            <a:endParaRPr lang="en-GB" dirty="0" smtClean="0">
              <a:solidFill>
                <a:srgbClr val="107E2D"/>
              </a:solidFill>
            </a:endParaRPr>
          </a:p>
          <a:p>
            <a:pPr marL="0" indent="0">
              <a:buNone/>
            </a:pPr>
            <a:r>
              <a:rPr lang="en-GB" dirty="0" smtClean="0">
                <a:solidFill>
                  <a:srgbClr val="107E2D"/>
                </a:solidFill>
              </a:rPr>
              <a:t>Theory on </a:t>
            </a:r>
            <a:r>
              <a:rPr lang="en-GB" dirty="0" err="1" smtClean="0">
                <a:solidFill>
                  <a:srgbClr val="107E2D"/>
                </a:solidFill>
              </a:rPr>
              <a:t>Meritiocarcy</a:t>
            </a:r>
            <a:r>
              <a:rPr lang="en-GB" dirty="0" smtClean="0">
                <a:solidFill>
                  <a:srgbClr val="107E2D"/>
                </a:solidFill>
              </a:rPr>
              <a:t> [Upward and downward mobility, meritocracy] (</a:t>
            </a:r>
            <a:r>
              <a:rPr lang="en-GB" dirty="0" err="1" smtClean="0">
                <a:solidFill>
                  <a:srgbClr val="107E2D"/>
                </a:solidFill>
              </a:rPr>
              <a:t>khanacademymedicine</a:t>
            </a:r>
            <a:r>
              <a:rPr lang="en-GB" dirty="0" smtClean="0">
                <a:solidFill>
                  <a:srgbClr val="107E2D"/>
                </a:solidFill>
              </a:rPr>
              <a:t> / 6:36 minutes)</a:t>
            </a:r>
          </a:p>
          <a:p>
            <a:pPr marL="0" indent="0">
              <a:buNone/>
            </a:pPr>
            <a:endParaRPr lang="en-GB" dirty="0" smtClean="0">
              <a:solidFill>
                <a:srgbClr val="107E2D"/>
              </a:solidFill>
            </a:endParaRPr>
          </a:p>
          <a:p>
            <a:pPr marL="0" indent="0">
              <a:buNone/>
            </a:pPr>
            <a:r>
              <a:rPr lang="en-GB" dirty="0" smtClean="0">
                <a:solidFill>
                  <a:srgbClr val="107E2D"/>
                </a:solidFill>
              </a:rPr>
              <a:t>Theory on technocracy [What Is A Technocracy?] (Seeker Daily / 2:55 minutes)</a:t>
            </a:r>
          </a:p>
          <a:p>
            <a:pPr marL="0" indent="0">
              <a:buNone/>
            </a:pPr>
            <a:endParaRPr lang="en-GB" dirty="0">
              <a:solidFill>
                <a:srgbClr val="107E2D"/>
              </a:solidFill>
            </a:endParaRP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extLst>
      <p:ext uri="{BB962C8B-B14F-4D97-AF65-F5344CB8AC3E}">
        <p14:creationId xmlns:p14="http://schemas.microsoft.com/office/powerpoint/2010/main" val="24818621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en-GB" dirty="0" smtClean="0">
                <a:solidFill>
                  <a:srgbClr val="015728"/>
                </a:solidFill>
              </a:rPr>
              <a:t>Educational videos </a:t>
            </a:r>
            <a:r>
              <a:rPr lang="en-GB" dirty="0">
                <a:solidFill>
                  <a:srgbClr val="015728"/>
                </a:solidFill>
              </a:rPr>
              <a:t>for students and </a:t>
            </a:r>
            <a:r>
              <a:rPr lang="en-GB" dirty="0" smtClean="0">
                <a:solidFill>
                  <a:srgbClr val="015728"/>
                </a:solidFill>
              </a:rPr>
              <a:t>lecturers (politically engaged)</a:t>
            </a:r>
            <a:endParaRPr lang="en-GB" dirty="0">
              <a:solidFill>
                <a:srgbClr val="015728"/>
              </a:solidFill>
            </a:endParaRPr>
          </a:p>
        </p:txBody>
      </p:sp>
      <p:sp>
        <p:nvSpPr>
          <p:cNvPr id="3" name="Tijdelijke aanduiding voor inhoud 2"/>
          <p:cNvSpPr>
            <a:spLocks noGrp="1"/>
          </p:cNvSpPr>
          <p:nvPr>
            <p:ph idx="1"/>
          </p:nvPr>
        </p:nvSpPr>
        <p:spPr/>
        <p:txBody>
          <a:bodyPr>
            <a:noAutofit/>
          </a:bodyPr>
          <a:lstStyle/>
          <a:p>
            <a:pPr marL="0" indent="0">
              <a:buNone/>
            </a:pPr>
            <a:r>
              <a:rPr lang="en-GB" sz="1500" dirty="0" smtClean="0">
                <a:solidFill>
                  <a:srgbClr val="107E2D"/>
                </a:solidFill>
              </a:rPr>
              <a:t>Suggestion for a video on YouTube, see search quote between [ ]:</a:t>
            </a:r>
          </a:p>
          <a:p>
            <a:pPr marL="0" indent="0">
              <a:buNone/>
            </a:pPr>
            <a:endParaRPr lang="en-GB" sz="1500" dirty="0" smtClean="0">
              <a:solidFill>
                <a:srgbClr val="107E2D"/>
              </a:solidFill>
            </a:endParaRPr>
          </a:p>
          <a:p>
            <a:pPr marL="0" indent="0">
              <a:buNone/>
            </a:pPr>
            <a:r>
              <a:rPr lang="en-GB" sz="1500" dirty="0" smtClean="0">
                <a:solidFill>
                  <a:srgbClr val="107E2D"/>
                </a:solidFill>
              </a:rPr>
              <a:t>Critical opinion on GDP and Prosperity: [Dirk </a:t>
            </a:r>
            <a:r>
              <a:rPr lang="en-GB" sz="1500" dirty="0" err="1" smtClean="0">
                <a:solidFill>
                  <a:srgbClr val="107E2D"/>
                </a:solidFill>
              </a:rPr>
              <a:t>Philipsen</a:t>
            </a:r>
            <a:r>
              <a:rPr lang="en-GB" sz="1500" dirty="0" smtClean="0">
                <a:solidFill>
                  <a:srgbClr val="107E2D"/>
                </a:solidFill>
              </a:rPr>
              <a:t> on GDP] (The RSA / 19:48 minutes)</a:t>
            </a:r>
          </a:p>
          <a:p>
            <a:pPr marL="0" indent="0">
              <a:buNone/>
            </a:pPr>
            <a:endParaRPr lang="en-GB" sz="1500" dirty="0" smtClean="0">
              <a:solidFill>
                <a:srgbClr val="107E2D"/>
              </a:solidFill>
            </a:endParaRPr>
          </a:p>
          <a:p>
            <a:pPr marL="0" indent="0">
              <a:buNone/>
            </a:pPr>
            <a:r>
              <a:rPr lang="en-GB" sz="1500" dirty="0" smtClean="0">
                <a:solidFill>
                  <a:srgbClr val="107E2D"/>
                </a:solidFill>
              </a:rPr>
              <a:t>Government policy on happiness: [Our basic purpose | Richard Layard | </a:t>
            </a:r>
            <a:r>
              <a:rPr lang="en-GB" sz="1500" dirty="0" err="1" smtClean="0">
                <a:solidFill>
                  <a:srgbClr val="107E2D"/>
                </a:solidFill>
              </a:rPr>
              <a:t>TEDxOxford</a:t>
            </a:r>
            <a:r>
              <a:rPr lang="en-GB" sz="1500" dirty="0" smtClean="0">
                <a:solidFill>
                  <a:srgbClr val="107E2D"/>
                </a:solidFill>
              </a:rPr>
              <a:t>] (</a:t>
            </a:r>
            <a:r>
              <a:rPr lang="en-GB" sz="1500" dirty="0" err="1" smtClean="0">
                <a:solidFill>
                  <a:srgbClr val="107E2D"/>
                </a:solidFill>
              </a:rPr>
              <a:t>TEDx</a:t>
            </a:r>
            <a:r>
              <a:rPr lang="en-GB" sz="1500" dirty="0" smtClean="0">
                <a:solidFill>
                  <a:srgbClr val="107E2D"/>
                </a:solidFill>
              </a:rPr>
              <a:t> Talks / 22:22 minutes)</a:t>
            </a:r>
          </a:p>
          <a:p>
            <a:pPr marL="0" indent="0">
              <a:buNone/>
            </a:pPr>
            <a:endParaRPr lang="en-GB" sz="1500" dirty="0" smtClean="0">
              <a:solidFill>
                <a:srgbClr val="107E2D"/>
              </a:solidFill>
            </a:endParaRPr>
          </a:p>
          <a:p>
            <a:pPr marL="0" indent="0">
              <a:buNone/>
            </a:pPr>
            <a:r>
              <a:rPr lang="en-GB" sz="1500" dirty="0" smtClean="0">
                <a:solidFill>
                  <a:srgbClr val="107E2D"/>
                </a:solidFill>
              </a:rPr>
              <a:t>An opinion on political systems which gives input for debate:  [Eric X. Li: A tale of two political systems] (TED / 20:38 minutes)</a:t>
            </a:r>
          </a:p>
          <a:p>
            <a:pPr marL="0" indent="0">
              <a:buNone/>
            </a:pPr>
            <a:endParaRPr lang="en-GB" sz="1500" dirty="0" smtClean="0">
              <a:solidFill>
                <a:srgbClr val="107E2D"/>
              </a:solidFill>
            </a:endParaRPr>
          </a:p>
          <a:p>
            <a:pPr marL="0" indent="0">
              <a:buNone/>
            </a:pPr>
            <a:r>
              <a:rPr lang="en-GB" sz="1500" dirty="0" smtClean="0">
                <a:solidFill>
                  <a:srgbClr val="107E2D"/>
                </a:solidFill>
              </a:rPr>
              <a:t>Opinion on Meritocracy which gives input for debate: [Meritocracy The School of Life] (The School of Life / 5:53)</a:t>
            </a:r>
          </a:p>
          <a:p>
            <a:endParaRPr lang="en-GB" sz="1500" dirty="0" smtClean="0">
              <a:solidFill>
                <a:srgbClr val="107E2D"/>
              </a:solidFill>
            </a:endParaRPr>
          </a:p>
          <a:p>
            <a:endParaRPr lang="en-GB" sz="1500" dirty="0" smtClean="0">
              <a:solidFill>
                <a:srgbClr val="107E2D"/>
              </a:solidFill>
            </a:endParaRPr>
          </a:p>
          <a:p>
            <a:pPr marL="0" indent="0">
              <a:buNone/>
            </a:pPr>
            <a:endParaRPr lang="en-GB" sz="1500" dirty="0" smtClean="0">
              <a:solidFill>
                <a:srgbClr val="107E2D"/>
              </a:solidFill>
            </a:endParaRPr>
          </a:p>
          <a:p>
            <a:pPr marL="0" indent="0">
              <a:buNone/>
            </a:pPr>
            <a:r>
              <a:rPr lang="en-GB" sz="1500" dirty="0" smtClean="0">
                <a:solidFill>
                  <a:srgbClr val="107E2D"/>
                </a:solidFill>
                <a:hlinkClick r:id="rId2"/>
              </a:rPr>
              <a:t/>
            </a:r>
            <a:br>
              <a:rPr lang="en-GB" sz="1500" dirty="0" smtClean="0">
                <a:solidFill>
                  <a:srgbClr val="107E2D"/>
                </a:solidFill>
                <a:hlinkClick r:id="rId2"/>
              </a:rPr>
            </a:br>
            <a:endParaRPr lang="en-GB" sz="1500" dirty="0" smtClean="0">
              <a:solidFill>
                <a:srgbClr val="107E2D"/>
              </a:solidFill>
              <a:hlinkClick r:id="rId3"/>
            </a:endParaRPr>
          </a:p>
          <a:p>
            <a:pPr marL="0" indent="0" fontAlgn="t">
              <a:buNone/>
            </a:pPr>
            <a:r>
              <a:rPr lang="en-GB" sz="1500" dirty="0" smtClean="0">
                <a:solidFill>
                  <a:srgbClr val="107E2D"/>
                </a:solidFill>
                <a:hlinkClick r:id="rId3"/>
              </a:rPr>
              <a:t/>
            </a:r>
            <a:br>
              <a:rPr lang="en-GB" sz="1500" dirty="0" smtClean="0">
                <a:solidFill>
                  <a:srgbClr val="107E2D"/>
                </a:solidFill>
                <a:hlinkClick r:id="rId3"/>
              </a:rPr>
            </a:br>
            <a:r>
              <a:rPr lang="en-GB" sz="1500" dirty="0" smtClean="0">
                <a:solidFill>
                  <a:srgbClr val="107E2D"/>
                </a:solidFill>
                <a:hlinkClick r:id="rId4"/>
              </a:rPr>
              <a:t/>
            </a:r>
            <a:br>
              <a:rPr lang="en-GB" sz="1500" dirty="0" smtClean="0">
                <a:solidFill>
                  <a:srgbClr val="107E2D"/>
                </a:solidFill>
                <a:hlinkClick r:id="rId4"/>
              </a:rPr>
            </a:br>
            <a:r>
              <a:rPr lang="en-GB" sz="1500" dirty="0" smtClean="0">
                <a:solidFill>
                  <a:srgbClr val="107E2D"/>
                </a:solidFill>
                <a:hlinkClick r:id="rId5"/>
              </a:rPr>
              <a:t/>
            </a:r>
            <a:br>
              <a:rPr lang="en-GB" sz="1500" dirty="0" smtClean="0">
                <a:solidFill>
                  <a:srgbClr val="107E2D"/>
                </a:solidFill>
                <a:hlinkClick r:id="rId5"/>
              </a:rPr>
            </a:br>
            <a:endParaRPr lang="en-GB" sz="1500" dirty="0" smtClean="0">
              <a:solidFill>
                <a:srgbClr val="107E2D"/>
              </a:solidFill>
            </a:endParaRPr>
          </a:p>
          <a:p>
            <a:endParaRPr lang="en-GB" sz="1500" dirty="0">
              <a:solidFill>
                <a:srgbClr val="107E2D"/>
              </a:solidFill>
            </a:endParaRP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extLst>
      <p:ext uri="{BB962C8B-B14F-4D97-AF65-F5344CB8AC3E}">
        <p14:creationId xmlns:p14="http://schemas.microsoft.com/office/powerpoint/2010/main" val="24973812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
        <p:nvSpPr>
          <p:cNvPr id="5" name="Footer Placeholder 3"/>
          <p:cNvSpPr>
            <a:spLocks noGrp="1"/>
          </p:cNvSpPr>
          <p:nvPr>
            <p:ph idx="1"/>
          </p:nvPr>
        </p:nvSpPr>
        <p:spPr/>
        <p:txBody>
          <a:bodyPr/>
          <a:lstStyle/>
          <a:p>
            <a:pPr marL="0" indent="0">
              <a:buNone/>
            </a:pPr>
            <a:r>
              <a:rPr lang="en-GB" dirty="0" smtClean="0">
                <a:solidFill>
                  <a:srgbClr val="107E2D"/>
                </a:solidFill>
              </a:rPr>
              <a:t>Information about cases, research assignments, videos etc.: </a:t>
            </a:r>
            <a:r>
              <a:rPr lang="en-GB" dirty="0" smtClean="0">
                <a:solidFill>
                  <a:srgbClr val="107E2D"/>
                </a:solidFill>
                <a:hlinkClick r:id="rId2"/>
              </a:rPr>
              <a:t>m.oyevaar@sustainable-globalization.com</a:t>
            </a:r>
            <a:endParaRPr lang="en-GB" dirty="0" smtClean="0">
              <a:solidFill>
                <a:srgbClr val="107E2D"/>
              </a:solidFill>
            </a:endParaRPr>
          </a:p>
        </p:txBody>
      </p:sp>
      <p:sp>
        <p:nvSpPr>
          <p:cNvPr id="7" name="Titel 1"/>
          <p:cNvSpPr>
            <a:spLocks noGrp="1"/>
          </p:cNvSpPr>
          <p:nvPr>
            <p:ph type="title"/>
          </p:nvPr>
        </p:nvSpPr>
        <p:spPr>
          <a:xfrm>
            <a:off x="457200" y="274638"/>
            <a:ext cx="8229600" cy="1143000"/>
          </a:xfrm>
        </p:spPr>
        <p:txBody>
          <a:bodyPr>
            <a:normAutofit fontScale="90000"/>
          </a:bodyPr>
          <a:lstStyle/>
          <a:p>
            <a:r>
              <a:rPr lang="en-GB" dirty="0" smtClean="0">
                <a:solidFill>
                  <a:srgbClr val="015728"/>
                </a:solidFill>
              </a:rPr>
              <a:t>Information Educational Resources</a:t>
            </a:r>
            <a:endParaRPr lang="en-GB" dirty="0">
              <a:solidFill>
                <a:srgbClr val="015728"/>
              </a:solidFill>
            </a:endParaRPr>
          </a:p>
        </p:txBody>
      </p:sp>
    </p:spTree>
    <p:extLst>
      <p:ext uri="{BB962C8B-B14F-4D97-AF65-F5344CB8AC3E}">
        <p14:creationId xmlns:p14="http://schemas.microsoft.com/office/powerpoint/2010/main" val="4291051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smtClean="0">
                <a:solidFill>
                  <a:srgbClr val="015728"/>
                </a:solidFill>
              </a:rPr>
              <a:t>Learning objectives</a:t>
            </a:r>
            <a:endParaRPr lang="en-GB" dirty="0">
              <a:solidFill>
                <a:srgbClr val="015728"/>
              </a:solidFill>
            </a:endParaRPr>
          </a:p>
        </p:txBody>
      </p:sp>
      <p:sp>
        <p:nvSpPr>
          <p:cNvPr id="3" name="Tijdelijke aanduiding voor inhoud 2"/>
          <p:cNvSpPr>
            <a:spLocks noGrp="1"/>
          </p:cNvSpPr>
          <p:nvPr>
            <p:ph idx="1"/>
          </p:nvPr>
        </p:nvSpPr>
        <p:spPr/>
        <p:txBody>
          <a:bodyPr>
            <a:normAutofit fontScale="85000" lnSpcReduction="10000"/>
          </a:bodyPr>
          <a:lstStyle/>
          <a:p>
            <a:pPr lvl="0"/>
            <a:r>
              <a:rPr lang="en-GB" dirty="0" smtClean="0">
                <a:solidFill>
                  <a:srgbClr val="107E2D"/>
                </a:solidFill>
              </a:rPr>
              <a:t>Gain insight in the factors of population, welfare and technology stressing the environment;</a:t>
            </a:r>
          </a:p>
          <a:p>
            <a:pPr lvl="0"/>
            <a:r>
              <a:rPr lang="en-GB" dirty="0" smtClean="0">
                <a:solidFill>
                  <a:srgbClr val="107E2D"/>
                </a:solidFill>
              </a:rPr>
              <a:t>Understand the gaps in the market economy and why this system is not always the best option for long-term welfare;</a:t>
            </a:r>
          </a:p>
          <a:p>
            <a:pPr lvl="0"/>
            <a:r>
              <a:rPr lang="en-GB" dirty="0" smtClean="0">
                <a:solidFill>
                  <a:srgbClr val="107E2D"/>
                </a:solidFill>
              </a:rPr>
              <a:t>Know and understand the instruments of the market economy to increase performance so that scarce resources remain available for the long-term;</a:t>
            </a:r>
          </a:p>
          <a:p>
            <a:pPr lvl="0"/>
            <a:r>
              <a:rPr lang="en-GB" dirty="0" smtClean="0">
                <a:solidFill>
                  <a:srgbClr val="107E2D"/>
                </a:solidFill>
              </a:rPr>
              <a:t>Understand the beneﬁts of countervailing powers to get long-term welfare solutions.</a:t>
            </a:r>
            <a:endParaRPr lang="en-GB" dirty="0">
              <a:solidFill>
                <a:srgbClr val="107E2D"/>
              </a:solidFill>
            </a:endParaRP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en-GB" dirty="0" smtClean="0">
                <a:solidFill>
                  <a:srgbClr val="015728"/>
                </a:solidFill>
              </a:rPr>
              <a:t>Factors influencing environmental impacts</a:t>
            </a:r>
            <a:endParaRPr lang="en-GB" dirty="0">
              <a:solidFill>
                <a:srgbClr val="015728"/>
              </a:solidFill>
            </a:endParaRPr>
          </a:p>
        </p:txBody>
      </p:sp>
      <p:sp>
        <p:nvSpPr>
          <p:cNvPr id="3" name="Tijdelijke aanduiding voor inhoud 2"/>
          <p:cNvSpPr>
            <a:spLocks noGrp="1"/>
          </p:cNvSpPr>
          <p:nvPr>
            <p:ph idx="1"/>
          </p:nvPr>
        </p:nvSpPr>
        <p:spPr/>
        <p:txBody>
          <a:bodyPr>
            <a:normAutofit/>
          </a:bodyPr>
          <a:lstStyle/>
          <a:p>
            <a:r>
              <a:rPr lang="en-GB" dirty="0" smtClean="0">
                <a:solidFill>
                  <a:srgbClr val="107E2D"/>
                </a:solidFill>
              </a:rPr>
              <a:t>l = P x W x T   (Ehrlich’s formula) indicates if worldwide environmental damage is increasing or decreasing.</a:t>
            </a:r>
          </a:p>
          <a:p>
            <a:pPr lvl="0"/>
            <a:r>
              <a:rPr lang="en-GB" dirty="0" smtClean="0">
                <a:solidFill>
                  <a:srgbClr val="107E2D"/>
                </a:solidFill>
              </a:rPr>
              <a:t>The environmental burden (l) is dependent on the factors of population (P), welfare per individual (W) and technique for environmental burden per welfare unit (T)</a:t>
            </a: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smtClean="0">
                <a:solidFill>
                  <a:srgbClr val="015728"/>
                </a:solidFill>
              </a:rPr>
              <a:t>Population</a:t>
            </a:r>
            <a:endParaRPr lang="en-GB" dirty="0">
              <a:solidFill>
                <a:srgbClr val="015728"/>
              </a:solidFill>
            </a:endParaRPr>
          </a:p>
        </p:txBody>
      </p:sp>
      <p:sp>
        <p:nvSpPr>
          <p:cNvPr id="3" name="Tijdelijke aanduiding voor inhoud 2"/>
          <p:cNvSpPr>
            <a:spLocks noGrp="1"/>
          </p:cNvSpPr>
          <p:nvPr>
            <p:ph idx="1"/>
          </p:nvPr>
        </p:nvSpPr>
        <p:spPr>
          <a:xfrm>
            <a:off x="467544" y="1484784"/>
            <a:ext cx="8229600" cy="4525963"/>
          </a:xfrm>
        </p:spPr>
        <p:txBody>
          <a:bodyPr>
            <a:noAutofit/>
          </a:bodyPr>
          <a:lstStyle/>
          <a:p>
            <a:pPr marL="0" indent="0">
              <a:buNone/>
            </a:pPr>
            <a:r>
              <a:rPr lang="en-GB" sz="1600" dirty="0" smtClean="0">
                <a:solidFill>
                  <a:srgbClr val="107E2D"/>
                </a:solidFill>
              </a:rPr>
              <a:t>Over time world annually growth percentage of population decrease (1965: 2.04%  versus 2014: 1.16%)</a:t>
            </a:r>
          </a:p>
          <a:p>
            <a:pPr marL="0" indent="0">
              <a:buNone/>
            </a:pPr>
            <a:r>
              <a:rPr lang="en-GB" sz="1600" dirty="0" smtClean="0">
                <a:solidFill>
                  <a:srgbClr val="107E2D"/>
                </a:solidFill>
              </a:rPr>
              <a:t>Main reasons:</a:t>
            </a:r>
          </a:p>
          <a:p>
            <a:r>
              <a:rPr lang="en-GB" sz="1600" dirty="0" smtClean="0">
                <a:solidFill>
                  <a:srgbClr val="107E2D"/>
                </a:solidFill>
              </a:rPr>
              <a:t>More people migrate to cities and city dwellers opt for smaller families </a:t>
            </a:r>
          </a:p>
          <a:p>
            <a:r>
              <a:rPr lang="en-GB" sz="1600" dirty="0" smtClean="0">
                <a:solidFill>
                  <a:srgbClr val="107E2D"/>
                </a:solidFill>
              </a:rPr>
              <a:t>Increased welfare </a:t>
            </a:r>
          </a:p>
          <a:p>
            <a:r>
              <a:rPr lang="en-GB" sz="1600" dirty="0" smtClean="0">
                <a:solidFill>
                  <a:srgbClr val="107E2D"/>
                </a:solidFill>
              </a:rPr>
              <a:t>Ambitious government family planning policy </a:t>
            </a:r>
          </a:p>
          <a:p>
            <a:pPr marL="400050" lvl="1" indent="0">
              <a:buNone/>
            </a:pPr>
            <a:r>
              <a:rPr lang="en-GB" sz="1600" dirty="0" smtClean="0">
                <a:solidFill>
                  <a:srgbClr val="107E2D"/>
                </a:solidFill>
              </a:rPr>
              <a:t>E.g.: Family planning policy in China</a:t>
            </a:r>
          </a:p>
          <a:p>
            <a:pPr lvl="1"/>
            <a:r>
              <a:rPr lang="en-GB" sz="1600" dirty="0" smtClean="0">
                <a:solidFill>
                  <a:srgbClr val="107E2D"/>
                </a:solidFill>
              </a:rPr>
              <a:t>1970 – 1979: 	Late, Long, Few</a:t>
            </a:r>
          </a:p>
          <a:p>
            <a:pPr lvl="1"/>
            <a:r>
              <a:rPr lang="en-GB" sz="1600" dirty="0" smtClean="0">
                <a:solidFill>
                  <a:srgbClr val="107E2D"/>
                </a:solidFill>
              </a:rPr>
              <a:t>1980 – 2015: 	One-child policy</a:t>
            </a:r>
          </a:p>
          <a:p>
            <a:pPr lvl="1"/>
            <a:r>
              <a:rPr lang="en-GB" sz="1600" dirty="0" smtClean="0">
                <a:solidFill>
                  <a:srgbClr val="107E2D"/>
                </a:solidFill>
              </a:rPr>
              <a:t>2015 -        		Two-child policy</a:t>
            </a:r>
          </a:p>
          <a:p>
            <a:pPr lvl="0"/>
            <a:endParaRPr lang="en-GB" sz="1500" dirty="0" smtClean="0"/>
          </a:p>
          <a:p>
            <a:endParaRPr lang="en-GB" sz="1500" dirty="0" smtClean="0"/>
          </a:p>
          <a:p>
            <a:endParaRPr lang="en-GB" sz="1500" dirty="0"/>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pic>
        <p:nvPicPr>
          <p:cNvPr id="1028" name="Picture 4"/>
          <p:cNvPicPr>
            <a:picLocks noChangeAspect="1" noChangeArrowheads="1"/>
          </p:cNvPicPr>
          <p:nvPr/>
        </p:nvPicPr>
        <p:blipFill>
          <a:blip r:embed="rId3" cstate="print"/>
          <a:srcRect/>
          <a:stretch>
            <a:fillRect/>
          </a:stretch>
        </p:blipFill>
        <p:spPr bwMode="auto">
          <a:xfrm>
            <a:off x="5148064" y="3429000"/>
            <a:ext cx="3538736" cy="2507892"/>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smtClean="0">
                <a:solidFill>
                  <a:srgbClr val="015728"/>
                </a:solidFill>
              </a:rPr>
              <a:t>Prosperity / Economy (1)</a:t>
            </a:r>
            <a:endParaRPr lang="en-GB" dirty="0">
              <a:solidFill>
                <a:srgbClr val="015728"/>
              </a:solidFill>
            </a:endParaRPr>
          </a:p>
        </p:txBody>
      </p:sp>
      <p:sp>
        <p:nvSpPr>
          <p:cNvPr id="3" name="Tijdelijke aanduiding voor inhoud 2"/>
          <p:cNvSpPr>
            <a:spLocks noGrp="1"/>
          </p:cNvSpPr>
          <p:nvPr>
            <p:ph idx="1"/>
          </p:nvPr>
        </p:nvSpPr>
        <p:spPr/>
        <p:txBody>
          <a:bodyPr>
            <a:normAutofit fontScale="62500" lnSpcReduction="20000"/>
          </a:bodyPr>
          <a:lstStyle/>
          <a:p>
            <a:pPr marL="0" lvl="0" indent="0">
              <a:buNone/>
            </a:pPr>
            <a:r>
              <a:rPr lang="en-GB" dirty="0" smtClean="0">
                <a:solidFill>
                  <a:srgbClr val="107E2D"/>
                </a:solidFill>
              </a:rPr>
              <a:t>Welfare measured by GDP per capita is calculated by adding up salaries, proﬁts, leases and interest.</a:t>
            </a:r>
          </a:p>
          <a:p>
            <a:pPr marL="0" lvl="0" indent="0">
              <a:buNone/>
            </a:pPr>
            <a:r>
              <a:rPr lang="en-GB" dirty="0" smtClean="0">
                <a:solidFill>
                  <a:srgbClr val="107E2D"/>
                </a:solidFill>
              </a:rPr>
              <a:t>The calculation gives a false picture of prosperity.</a:t>
            </a:r>
          </a:p>
          <a:p>
            <a:pPr marL="0" indent="0">
              <a:buNone/>
            </a:pPr>
            <a:endParaRPr lang="en-GB" dirty="0" smtClean="0">
              <a:solidFill>
                <a:srgbClr val="107E2D"/>
              </a:solidFill>
            </a:endParaRPr>
          </a:p>
          <a:p>
            <a:pPr marL="0" indent="0">
              <a:buNone/>
            </a:pPr>
            <a:r>
              <a:rPr lang="en-GB" dirty="0" smtClean="0">
                <a:solidFill>
                  <a:srgbClr val="107E2D"/>
                </a:solidFill>
              </a:rPr>
              <a:t>Examples:</a:t>
            </a:r>
          </a:p>
          <a:p>
            <a:r>
              <a:rPr lang="en-GB" dirty="0" smtClean="0">
                <a:solidFill>
                  <a:srgbClr val="107E2D"/>
                </a:solidFill>
              </a:rPr>
              <a:t>GDP does not always contribute to welfare (e.g. restoration work due vandalism)</a:t>
            </a:r>
          </a:p>
          <a:p>
            <a:r>
              <a:rPr lang="en-GB" dirty="0" smtClean="0">
                <a:solidFill>
                  <a:srgbClr val="107E2D"/>
                </a:solidFill>
              </a:rPr>
              <a:t>Non calculated “economic” activities </a:t>
            </a:r>
          </a:p>
          <a:p>
            <a:pPr marL="400050" lvl="1" indent="0">
              <a:buNone/>
            </a:pPr>
            <a:r>
              <a:rPr lang="en-GB" dirty="0" smtClean="0">
                <a:solidFill>
                  <a:srgbClr val="107E2D"/>
                </a:solidFill>
              </a:rPr>
              <a:t>e.g. 1) Incorrect estimated informal sector 2) Parenthood at home versus kindergarten</a:t>
            </a:r>
          </a:p>
          <a:p>
            <a:r>
              <a:rPr lang="en-GB" dirty="0" smtClean="0">
                <a:solidFill>
                  <a:srgbClr val="107E2D"/>
                </a:solidFill>
              </a:rPr>
              <a:t>Future orientated investments are calculated as GDP while consumption (= prosperity) takes place in the future (e.g. glass ﬁbre, solar panels etc.) </a:t>
            </a:r>
          </a:p>
          <a:p>
            <a:r>
              <a:rPr lang="en-GB" dirty="0" smtClean="0">
                <a:solidFill>
                  <a:srgbClr val="107E2D"/>
                </a:solidFill>
              </a:rPr>
              <a:t>No insight in spending patterns (environmentally friendly versus non-environmentally friendly consumption) </a:t>
            </a:r>
            <a:endParaRPr lang="en-GB" dirty="0">
              <a:solidFill>
                <a:srgbClr val="107E2D"/>
              </a:solidFill>
            </a:endParaRP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smtClean="0">
                <a:solidFill>
                  <a:srgbClr val="015728"/>
                </a:solidFill>
              </a:rPr>
              <a:t>Prosperity / Economy (2)</a:t>
            </a:r>
            <a:endParaRPr lang="en-GB" dirty="0">
              <a:solidFill>
                <a:srgbClr val="015728"/>
              </a:solidFill>
            </a:endParaRPr>
          </a:p>
        </p:txBody>
      </p:sp>
      <p:sp>
        <p:nvSpPr>
          <p:cNvPr id="3" name="Tijdelijke aanduiding voor inhoud 2"/>
          <p:cNvSpPr>
            <a:spLocks noGrp="1"/>
          </p:cNvSpPr>
          <p:nvPr>
            <p:ph idx="1"/>
          </p:nvPr>
        </p:nvSpPr>
        <p:spPr>
          <a:xfrm>
            <a:off x="323528" y="1528192"/>
            <a:ext cx="8640960" cy="2184410"/>
          </a:xfrm>
        </p:spPr>
        <p:txBody>
          <a:bodyPr>
            <a:normAutofit fontScale="55000" lnSpcReduction="20000"/>
          </a:bodyPr>
          <a:lstStyle/>
          <a:p>
            <a:pPr marL="0" indent="0">
              <a:buNone/>
            </a:pPr>
            <a:r>
              <a:rPr lang="en-GB" dirty="0" smtClean="0">
                <a:solidFill>
                  <a:srgbClr val="107E2D"/>
                </a:solidFill>
              </a:rPr>
              <a:t>Starting point environmental protesters in 1970s: </a:t>
            </a:r>
          </a:p>
          <a:p>
            <a:r>
              <a:rPr lang="en-GB" dirty="0" smtClean="0">
                <a:solidFill>
                  <a:srgbClr val="107E2D"/>
                </a:solidFill>
              </a:rPr>
              <a:t>Unlimited economic growth is the main cause of environmental deterioration </a:t>
            </a:r>
          </a:p>
          <a:p>
            <a:r>
              <a:rPr lang="en-GB" dirty="0" smtClean="0">
                <a:solidFill>
                  <a:srgbClr val="107E2D"/>
                </a:solidFill>
              </a:rPr>
              <a:t>Growth ↑ = Pollution ↑  +  Natural resources ↓  +  Number fragile ecosystems ↑</a:t>
            </a:r>
          </a:p>
          <a:p>
            <a:pPr marL="0" lvl="0" indent="0">
              <a:buNone/>
            </a:pPr>
            <a:endParaRPr lang="en-GB" dirty="0" smtClean="0">
              <a:solidFill>
                <a:srgbClr val="107E2D"/>
              </a:solidFill>
            </a:endParaRPr>
          </a:p>
          <a:p>
            <a:pPr marL="0" indent="0">
              <a:buNone/>
            </a:pPr>
            <a:r>
              <a:rPr lang="en-GB" dirty="0" smtClean="0">
                <a:solidFill>
                  <a:srgbClr val="107E2D"/>
                </a:solidFill>
              </a:rPr>
              <a:t>Starting point ‘Environmental Problem Solving’ (EPS) by John </a:t>
            </a:r>
            <a:r>
              <a:rPr lang="en-GB" dirty="0" err="1" smtClean="0">
                <a:solidFill>
                  <a:srgbClr val="107E2D"/>
                </a:solidFill>
              </a:rPr>
              <a:t>Dryzek</a:t>
            </a:r>
            <a:r>
              <a:rPr lang="en-GB" dirty="0" smtClean="0">
                <a:solidFill>
                  <a:srgbClr val="107E2D"/>
                </a:solidFill>
              </a:rPr>
              <a:t>:</a:t>
            </a:r>
          </a:p>
          <a:p>
            <a:r>
              <a:rPr lang="en-GB" dirty="0" smtClean="0">
                <a:solidFill>
                  <a:srgbClr val="107E2D"/>
                </a:solidFill>
              </a:rPr>
              <a:t>Occurrence of ‘feedback mechanisms’ </a:t>
            </a:r>
          </a:p>
          <a:p>
            <a:pPr marL="400050" lvl="1" indent="0">
              <a:buNone/>
            </a:pPr>
            <a:r>
              <a:rPr lang="en-GB" dirty="0" smtClean="0">
                <a:solidFill>
                  <a:srgbClr val="107E2D"/>
                </a:solidFill>
              </a:rPr>
              <a:t>E.g.: Scarcity resources ↑  =&gt; Price ↑  =&gt; Use of resources ↓  +  Clean technology ↑  +  Stocks ↓ </a:t>
            </a: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pic>
        <p:nvPicPr>
          <p:cNvPr id="5" name="Afbeelding 4"/>
          <p:cNvPicPr>
            <a:picLocks noChangeAspect="1"/>
          </p:cNvPicPr>
          <p:nvPr/>
        </p:nvPicPr>
        <p:blipFill>
          <a:blip r:embed="rId2"/>
          <a:stretch>
            <a:fillRect/>
          </a:stretch>
        </p:blipFill>
        <p:spPr>
          <a:xfrm>
            <a:off x="2411760" y="3717032"/>
            <a:ext cx="4279272" cy="2371402"/>
          </a:xfrm>
          <a:prstGeom prst="rect">
            <a:avLst/>
          </a:prstGeom>
        </p:spPr>
      </p:pic>
      <p:sp>
        <p:nvSpPr>
          <p:cNvPr id="6" name="Rechthoek 5"/>
          <p:cNvSpPr/>
          <p:nvPr/>
        </p:nvSpPr>
        <p:spPr>
          <a:xfrm>
            <a:off x="1763688" y="6011996"/>
            <a:ext cx="6678488" cy="369332"/>
          </a:xfrm>
          <a:prstGeom prst="rect">
            <a:avLst/>
          </a:prstGeom>
        </p:spPr>
        <p:txBody>
          <a:bodyPr wrap="square">
            <a:spAutoFit/>
          </a:bodyPr>
          <a:lstStyle/>
          <a:p>
            <a:r>
              <a:rPr lang="en-GB" dirty="0" smtClean="0">
                <a:solidFill>
                  <a:srgbClr val="107E2D"/>
                </a:solidFill>
                <a:latin typeface="Franklin Gothic Demi" panose="020B0703020102020204" pitchFamily="34" charset="0"/>
              </a:rPr>
              <a:t>Kuznets Curve of environmental deterioration</a:t>
            </a:r>
            <a:endParaRPr lang="en-GB" dirty="0">
              <a:solidFill>
                <a:srgbClr val="107E2D"/>
              </a:solidFill>
              <a:latin typeface="Franklin Gothic Demi" panose="020B0703020102020204" pitchFamily="34" charset="0"/>
            </a:endParaRPr>
          </a:p>
        </p:txBody>
      </p:sp>
    </p:spTree>
    <p:extLst>
      <p:ext uri="{BB962C8B-B14F-4D97-AF65-F5344CB8AC3E}">
        <p14:creationId xmlns:p14="http://schemas.microsoft.com/office/powerpoint/2010/main" val="55976214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smtClean="0">
                <a:solidFill>
                  <a:srgbClr val="015728"/>
                </a:solidFill>
              </a:rPr>
              <a:t>Prosperity / Economy (3)</a:t>
            </a:r>
            <a:endParaRPr lang="en-GB" dirty="0">
              <a:solidFill>
                <a:srgbClr val="015728"/>
              </a:solidFill>
            </a:endParaRPr>
          </a:p>
        </p:txBody>
      </p:sp>
      <p:sp>
        <p:nvSpPr>
          <p:cNvPr id="3" name="Tijdelijke aanduiding voor inhoud 2"/>
          <p:cNvSpPr>
            <a:spLocks noGrp="1"/>
          </p:cNvSpPr>
          <p:nvPr>
            <p:ph idx="1"/>
          </p:nvPr>
        </p:nvSpPr>
        <p:spPr/>
        <p:txBody>
          <a:bodyPr>
            <a:normAutofit fontScale="70000" lnSpcReduction="20000"/>
          </a:bodyPr>
          <a:lstStyle/>
          <a:p>
            <a:pPr marL="0" indent="0">
              <a:buNone/>
            </a:pPr>
            <a:r>
              <a:rPr lang="en-GB" dirty="0" smtClean="0">
                <a:solidFill>
                  <a:srgbClr val="107E2D"/>
                </a:solidFill>
              </a:rPr>
              <a:t>An empirical study on Kuznets Curve (Stern, 2004) concluded flimsy econometrics:</a:t>
            </a:r>
          </a:p>
          <a:p>
            <a:r>
              <a:rPr lang="en-GB" dirty="0" smtClean="0">
                <a:solidFill>
                  <a:srgbClr val="107E2D"/>
                </a:solidFill>
              </a:rPr>
              <a:t>None of the empirical studies was econometrically robust </a:t>
            </a:r>
          </a:p>
          <a:p>
            <a:r>
              <a:rPr lang="en-GB" dirty="0" smtClean="0">
                <a:solidFill>
                  <a:srgbClr val="107E2D"/>
                </a:solidFill>
              </a:rPr>
              <a:t>Several studies about: </a:t>
            </a:r>
          </a:p>
          <a:p>
            <a:pPr lvl="1"/>
            <a:r>
              <a:rPr lang="en-GB" dirty="0" smtClean="0">
                <a:solidFill>
                  <a:srgbClr val="107E2D"/>
                </a:solidFill>
              </a:rPr>
              <a:t>Developed countries:  economical growth =&gt; most pollutants ↑ (critically CO2) </a:t>
            </a:r>
          </a:p>
          <a:p>
            <a:pPr lvl="1"/>
            <a:r>
              <a:rPr lang="en-GB" dirty="0" smtClean="0">
                <a:solidFill>
                  <a:srgbClr val="107E2D"/>
                </a:solidFill>
              </a:rPr>
              <a:t>Developing countries: economical growth without sharp environmental deterioration </a:t>
            </a:r>
          </a:p>
          <a:p>
            <a:pPr marL="0" indent="0">
              <a:buNone/>
            </a:pPr>
            <a:endParaRPr lang="en-GB" dirty="0" smtClean="0">
              <a:solidFill>
                <a:srgbClr val="107E2D"/>
              </a:solidFill>
            </a:endParaRPr>
          </a:p>
          <a:p>
            <a:pPr marL="0" indent="0">
              <a:buNone/>
            </a:pPr>
            <a:r>
              <a:rPr lang="en-GB" dirty="0" smtClean="0">
                <a:solidFill>
                  <a:srgbClr val="107E2D"/>
                </a:solidFill>
              </a:rPr>
              <a:t>Critical green growth:</a:t>
            </a:r>
          </a:p>
          <a:p>
            <a:r>
              <a:rPr lang="en-GB" dirty="0" smtClean="0">
                <a:solidFill>
                  <a:srgbClr val="107E2D"/>
                </a:solidFill>
              </a:rPr>
              <a:t>Investment in the green sector is not enough</a:t>
            </a:r>
          </a:p>
          <a:p>
            <a:r>
              <a:rPr lang="en-GB" dirty="0" smtClean="0">
                <a:solidFill>
                  <a:srgbClr val="107E2D"/>
                </a:solidFill>
              </a:rPr>
              <a:t>Governments should actively help the market phase out polluting industries</a:t>
            </a: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extLst>
      <p:ext uri="{BB962C8B-B14F-4D97-AF65-F5344CB8AC3E}">
        <p14:creationId xmlns:p14="http://schemas.microsoft.com/office/powerpoint/2010/main" val="286358528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smtClean="0">
                <a:solidFill>
                  <a:srgbClr val="015728"/>
                </a:solidFill>
              </a:rPr>
              <a:t>Prosperity &amp; </a:t>
            </a:r>
            <a:r>
              <a:rPr lang="en-GB" dirty="0" smtClean="0">
                <a:solidFill>
                  <a:srgbClr val="107E2D"/>
                </a:solidFill>
              </a:rPr>
              <a:t>well-being (1)</a:t>
            </a:r>
            <a:endParaRPr lang="en-GB" dirty="0">
              <a:solidFill>
                <a:srgbClr val="015728"/>
              </a:solidFill>
            </a:endParaRPr>
          </a:p>
        </p:txBody>
      </p:sp>
      <p:sp>
        <p:nvSpPr>
          <p:cNvPr id="3" name="Tijdelijke aanduiding voor inhoud 2"/>
          <p:cNvSpPr>
            <a:spLocks noGrp="1"/>
          </p:cNvSpPr>
          <p:nvPr>
            <p:ph idx="1"/>
          </p:nvPr>
        </p:nvSpPr>
        <p:spPr>
          <a:xfrm>
            <a:off x="457200" y="1600200"/>
            <a:ext cx="8435280" cy="4525963"/>
          </a:xfrm>
        </p:spPr>
        <p:txBody>
          <a:bodyPr>
            <a:normAutofit fontScale="92500" lnSpcReduction="20000"/>
          </a:bodyPr>
          <a:lstStyle/>
          <a:p>
            <a:pPr marL="0" indent="0">
              <a:buNone/>
            </a:pPr>
            <a:r>
              <a:rPr lang="en-GB" dirty="0" smtClean="0">
                <a:solidFill>
                  <a:srgbClr val="107E2D"/>
                </a:solidFill>
              </a:rPr>
              <a:t>Opinion of some environmental groups:</a:t>
            </a:r>
          </a:p>
          <a:p>
            <a:r>
              <a:rPr lang="en-GB" dirty="0" smtClean="0">
                <a:solidFill>
                  <a:srgbClr val="107E2D"/>
                </a:solidFill>
              </a:rPr>
              <a:t>The market economy is a failing system because of its inﬂuence on:</a:t>
            </a:r>
          </a:p>
          <a:p>
            <a:pPr lvl="1"/>
            <a:r>
              <a:rPr lang="en-GB" dirty="0" smtClean="0">
                <a:solidFill>
                  <a:srgbClr val="107E2D"/>
                </a:solidFill>
              </a:rPr>
              <a:t>culture and identity </a:t>
            </a:r>
          </a:p>
          <a:p>
            <a:pPr lvl="1"/>
            <a:r>
              <a:rPr lang="en-GB" dirty="0" smtClean="0">
                <a:solidFill>
                  <a:srgbClr val="107E2D"/>
                </a:solidFill>
              </a:rPr>
              <a:t>no tangible contribution to meaning and happiness. </a:t>
            </a:r>
          </a:p>
          <a:p>
            <a:r>
              <a:rPr lang="en-GB" dirty="0" smtClean="0">
                <a:solidFill>
                  <a:srgbClr val="107E2D"/>
                </a:solidFill>
              </a:rPr>
              <a:t>GDP is not an appropriate measurement of prosperity and well-being</a:t>
            </a:r>
          </a:p>
          <a:p>
            <a:r>
              <a:rPr lang="en-GB" dirty="0" smtClean="0">
                <a:solidFill>
                  <a:srgbClr val="107E2D"/>
                </a:solidFill>
              </a:rPr>
              <a:t>Alternatives for GDP:</a:t>
            </a:r>
          </a:p>
          <a:p>
            <a:pPr lvl="1"/>
            <a:r>
              <a:rPr lang="en-GB" dirty="0" smtClean="0">
                <a:solidFill>
                  <a:srgbClr val="107E2D"/>
                </a:solidFill>
              </a:rPr>
              <a:t>Happiness Index</a:t>
            </a:r>
          </a:p>
          <a:p>
            <a:pPr lvl="1"/>
            <a:r>
              <a:rPr lang="en-GB" dirty="0" smtClean="0">
                <a:solidFill>
                  <a:srgbClr val="107E2D"/>
                </a:solidFill>
              </a:rPr>
              <a:t>Happy Planet Index.</a:t>
            </a:r>
            <a:endParaRPr lang="en-GB" dirty="0">
              <a:solidFill>
                <a:srgbClr val="107E2D"/>
              </a:solidFill>
            </a:endParaRP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4013</TotalTime>
  <Words>2412</Words>
  <Application>Microsoft Office PowerPoint</Application>
  <PresentationFormat>On-screen Show (4:3)</PresentationFormat>
  <Paragraphs>249</Paragraphs>
  <Slides>27</Slides>
  <Notes>1</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Office Theme</vt:lpstr>
      <vt:lpstr>PowerPoint Presentation</vt:lpstr>
      <vt:lpstr>CHAPTER 6</vt:lpstr>
      <vt:lpstr>Learning objectives</vt:lpstr>
      <vt:lpstr>Factors influencing environmental impacts</vt:lpstr>
      <vt:lpstr>Population</vt:lpstr>
      <vt:lpstr>Prosperity / Economy (1)</vt:lpstr>
      <vt:lpstr>Prosperity / Economy (2)</vt:lpstr>
      <vt:lpstr>Prosperity / Economy (3)</vt:lpstr>
      <vt:lpstr>Prosperity &amp; well-being (1)</vt:lpstr>
      <vt:lpstr>Prosperity &amp; well-being (2)</vt:lpstr>
      <vt:lpstr>Prosperity &amp; well-being (3)</vt:lpstr>
      <vt:lpstr>Prosperity &amp; well-being (4)</vt:lpstr>
      <vt:lpstr>Prosperity &amp; well-being (5)</vt:lpstr>
      <vt:lpstr>Technology</vt:lpstr>
      <vt:lpstr>Market imperfections regarding sustainability</vt:lpstr>
      <vt:lpstr>Market imperfections:  Common goods</vt:lpstr>
      <vt:lpstr>Market imperfections: 2 and 3</vt:lpstr>
      <vt:lpstr>Tools to overcome market imperfections</vt:lpstr>
      <vt:lpstr>Tools to overcome market imperfections</vt:lpstr>
      <vt:lpstr>Governance &amp; long-term well-being (1)</vt:lpstr>
      <vt:lpstr>Governance &amp; long-term well-being (2)</vt:lpstr>
      <vt:lpstr>Governance &amp; long-term well-being (3)</vt:lpstr>
      <vt:lpstr>Circular versus linear industrial economy</vt:lpstr>
      <vt:lpstr>Educational videos for students and lecturers (informative) (1)</vt:lpstr>
      <vt:lpstr>Educational videos for students and lecturers (informative) (2)</vt:lpstr>
      <vt:lpstr>Educational videos for students and lecturers (politically engaged)</vt:lpstr>
      <vt:lpstr>Information Educational Resources</vt:lpstr>
    </vt:vector>
  </TitlesOfParts>
  <Company>Macmillan Publishing Ltd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Rutter, Holly</dc:creator>
  <cp:lastModifiedBy>Ball, Edward</cp:lastModifiedBy>
  <cp:revision>199</cp:revision>
  <dcterms:created xsi:type="dcterms:W3CDTF">2016-01-28T10:17:53Z</dcterms:created>
  <dcterms:modified xsi:type="dcterms:W3CDTF">2016-08-04T08:48:10Z</dcterms:modified>
</cp:coreProperties>
</file>