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6" r:id="rId2"/>
    <p:sldId id="258" r:id="rId3"/>
    <p:sldId id="261" r:id="rId4"/>
    <p:sldId id="262" r:id="rId5"/>
    <p:sldId id="263" r:id="rId6"/>
    <p:sldId id="264" r:id="rId7"/>
    <p:sldId id="279" r:id="rId8"/>
    <p:sldId id="294" r:id="rId9"/>
    <p:sldId id="266" r:id="rId10"/>
    <p:sldId id="267" r:id="rId11"/>
    <p:sldId id="295" r:id="rId12"/>
    <p:sldId id="296" r:id="rId13"/>
    <p:sldId id="297" r:id="rId14"/>
    <p:sldId id="298" r:id="rId15"/>
    <p:sldId id="271" r:id="rId16"/>
    <p:sldId id="281" r:id="rId17"/>
    <p:sldId id="299" r:id="rId18"/>
    <p:sldId id="283" r:id="rId19"/>
    <p:sldId id="300" r:id="rId20"/>
    <p:sldId id="301" r:id="rId21"/>
    <p:sldId id="302" r:id="rId22"/>
    <p:sldId id="286" r:id="rId23"/>
    <p:sldId id="303" r:id="rId24"/>
    <p:sldId id="277" r:id="rId25"/>
    <p:sldId id="292" r:id="rId26"/>
    <p:sldId id="30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728"/>
    <a:srgbClr val="107E2D"/>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50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rtin\Dropbox\Documenten\Mijn%20werkdocumenten\boek-2\h4%20globalisering%20&amp;%20people\04-conflicts%20war%20victems%20Kopie%20van%20PRIO_bd3.0.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artin\Dropbox\Documenten\Mijn%20werkdocumenten\boek-2\h4%20globalisering%20&amp;%20people\054%20member%20IMF.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b="1"/>
            </a:pPr>
            <a:r>
              <a:rPr lang="nl-NL" sz="1800" b="1" i="0" u="none" strike="noStrike" baseline="0" smtClean="0"/>
              <a:t>War-related mortalities per year</a:t>
            </a:r>
            <a:endParaRPr lang="en-US" b="1"/>
          </a:p>
        </c:rich>
      </c:tx>
      <c:overlay val="0"/>
    </c:title>
    <c:autoTitleDeleted val="0"/>
    <c:plotArea>
      <c:layout/>
      <c:barChart>
        <c:barDir val="col"/>
        <c:grouping val="clustered"/>
        <c:varyColors val="0"/>
        <c:ser>
          <c:idx val="0"/>
          <c:order val="0"/>
          <c:tx>
            <c:strRef>
              <c:f>bdonly!$B$2</c:f>
              <c:strCache>
                <c:ptCount val="1"/>
                <c:pt idx="0">
                  <c:v>Oorlogsslachtoffers per jaar</c:v>
                </c:pt>
              </c:strCache>
            </c:strRef>
          </c:tx>
          <c:invertIfNegative val="0"/>
          <c:cat>
            <c:strRef>
              <c:f>bdonly!$A$3:$A$9</c:f>
              <c:strCache>
                <c:ptCount val="7"/>
                <c:pt idx="0">
                  <c:v>1946-1948</c:v>
                </c:pt>
                <c:pt idx="1">
                  <c:v>1949-1958</c:v>
                </c:pt>
                <c:pt idx="2">
                  <c:v>1959-1968</c:v>
                </c:pt>
                <c:pt idx="3">
                  <c:v>1969-1978</c:v>
                </c:pt>
                <c:pt idx="4">
                  <c:v>1979-1988</c:v>
                </c:pt>
                <c:pt idx="5">
                  <c:v>1989-1998</c:v>
                </c:pt>
                <c:pt idx="6">
                  <c:v>1999-2008</c:v>
                </c:pt>
              </c:strCache>
            </c:strRef>
          </c:cat>
          <c:val>
            <c:numRef>
              <c:f>bdonly!$B$3:$B$9</c:f>
              <c:numCache>
                <c:formatCode>#,##0</c:formatCode>
                <c:ptCount val="7"/>
                <c:pt idx="0">
                  <c:v>636900</c:v>
                </c:pt>
                <c:pt idx="1">
                  <c:v>317600</c:v>
                </c:pt>
                <c:pt idx="2">
                  <c:v>329600</c:v>
                </c:pt>
                <c:pt idx="3">
                  <c:v>492300</c:v>
                </c:pt>
                <c:pt idx="4">
                  <c:v>388700</c:v>
                </c:pt>
                <c:pt idx="5">
                  <c:v>169000</c:v>
                </c:pt>
                <c:pt idx="6">
                  <c:v>83300</c:v>
                </c:pt>
              </c:numCache>
            </c:numRef>
          </c:val>
        </c:ser>
        <c:dLbls>
          <c:showLegendKey val="0"/>
          <c:showVal val="0"/>
          <c:showCatName val="0"/>
          <c:showSerName val="0"/>
          <c:showPercent val="0"/>
          <c:showBubbleSize val="0"/>
        </c:dLbls>
        <c:gapWidth val="150"/>
        <c:axId val="174214144"/>
        <c:axId val="211657856"/>
      </c:barChart>
      <c:catAx>
        <c:axId val="174214144"/>
        <c:scaling>
          <c:orientation val="minMax"/>
        </c:scaling>
        <c:delete val="0"/>
        <c:axPos val="b"/>
        <c:title>
          <c:tx>
            <c:rich>
              <a:bodyPr/>
              <a:lstStyle/>
              <a:p>
                <a:pPr>
                  <a:defRPr/>
                </a:pPr>
                <a:r>
                  <a:rPr lang="en-US"/>
                  <a:t>Bron: PRIO; Dataset 1946-2008 </a:t>
                </a:r>
              </a:p>
            </c:rich>
          </c:tx>
          <c:layout>
            <c:manualLayout>
              <c:xMode val="edge"/>
              <c:yMode val="edge"/>
              <c:x val="2.3105205599300092E-2"/>
              <c:y val="0.90645815106445027"/>
            </c:manualLayout>
          </c:layout>
          <c:overlay val="0"/>
        </c:title>
        <c:numFmt formatCode="General" sourceLinked="1"/>
        <c:majorTickMark val="out"/>
        <c:minorTickMark val="none"/>
        <c:tickLblPos val="nextTo"/>
        <c:crossAx val="211657856"/>
        <c:crosses val="autoZero"/>
        <c:auto val="1"/>
        <c:lblAlgn val="ctr"/>
        <c:lblOffset val="100"/>
        <c:noMultiLvlLbl val="0"/>
      </c:catAx>
      <c:valAx>
        <c:axId val="211657856"/>
        <c:scaling>
          <c:orientation val="minMax"/>
        </c:scaling>
        <c:delete val="0"/>
        <c:axPos val="l"/>
        <c:majorGridlines/>
        <c:numFmt formatCode="#,##0" sourceLinked="1"/>
        <c:majorTickMark val="out"/>
        <c:minorTickMark val="none"/>
        <c:tickLblPos val="nextTo"/>
        <c:crossAx val="17421414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sz="1800" b="1" i="0" u="none" strike="noStrike" baseline="0">
                <a:solidFill>
                  <a:srgbClr val="000000"/>
                </a:solidFill>
                <a:latin typeface="Calibri"/>
                <a:ea typeface="Calibri"/>
                <a:cs typeface="Calibri"/>
              </a:defRPr>
            </a:pPr>
            <a:r>
              <a:rPr lang="nl-NL"/>
              <a:t>Membership IMF</a:t>
            </a:r>
          </a:p>
        </c:rich>
      </c:tx>
      <c:overlay val="0"/>
    </c:title>
    <c:autoTitleDeleted val="0"/>
    <c:plotArea>
      <c:layout/>
      <c:barChart>
        <c:barDir val="col"/>
        <c:grouping val="clustered"/>
        <c:varyColors val="0"/>
        <c:ser>
          <c:idx val="0"/>
          <c:order val="0"/>
          <c:tx>
            <c:strRef>
              <c:f>bdonly!$B$2</c:f>
              <c:strCache>
                <c:ptCount val="1"/>
                <c:pt idx="0">
                  <c:v>xxx</c:v>
                </c:pt>
              </c:strCache>
            </c:strRef>
          </c:tx>
          <c:invertIfNegative val="0"/>
          <c:cat>
            <c:strRef>
              <c:f>bdonly!$A$3:$A$9</c:f>
              <c:strCache>
                <c:ptCount val="7"/>
                <c:pt idx="0">
                  <c:v>1945-1949</c:v>
                </c:pt>
                <c:pt idx="1">
                  <c:v>1950-1959</c:v>
                </c:pt>
                <c:pt idx="2">
                  <c:v>1960-1969</c:v>
                </c:pt>
                <c:pt idx="3">
                  <c:v>1970-1979</c:v>
                </c:pt>
                <c:pt idx="4">
                  <c:v>1980-1989</c:v>
                </c:pt>
                <c:pt idx="5">
                  <c:v>1990-1999</c:v>
                </c:pt>
                <c:pt idx="6">
                  <c:v>2000-2015</c:v>
                </c:pt>
              </c:strCache>
            </c:strRef>
          </c:cat>
          <c:val>
            <c:numRef>
              <c:f>bdonly!$B$3:$B$9</c:f>
              <c:numCache>
                <c:formatCode>#,##0</c:formatCode>
                <c:ptCount val="7"/>
                <c:pt idx="0">
                  <c:v>48</c:v>
                </c:pt>
                <c:pt idx="1">
                  <c:v>71</c:v>
                </c:pt>
                <c:pt idx="2">
                  <c:v>120</c:v>
                </c:pt>
                <c:pt idx="3">
                  <c:v>145</c:v>
                </c:pt>
                <c:pt idx="4">
                  <c:v>157</c:v>
                </c:pt>
                <c:pt idx="5">
                  <c:v>192</c:v>
                </c:pt>
                <c:pt idx="6">
                  <c:v>197</c:v>
                </c:pt>
              </c:numCache>
            </c:numRef>
          </c:val>
        </c:ser>
        <c:dLbls>
          <c:showLegendKey val="0"/>
          <c:showVal val="0"/>
          <c:showCatName val="0"/>
          <c:showSerName val="0"/>
          <c:showPercent val="0"/>
          <c:showBubbleSize val="0"/>
        </c:dLbls>
        <c:gapWidth val="150"/>
        <c:axId val="159013888"/>
        <c:axId val="159032448"/>
      </c:barChart>
      <c:catAx>
        <c:axId val="159013888"/>
        <c:scaling>
          <c:orientation val="minMax"/>
        </c:scaling>
        <c:delete val="0"/>
        <c:axPos val="b"/>
        <c:title>
          <c:tx>
            <c:rich>
              <a:bodyPr/>
              <a:lstStyle/>
              <a:p>
                <a:pPr>
                  <a:defRPr sz="1000" b="1" i="0" u="none" strike="noStrike" baseline="0">
                    <a:solidFill>
                      <a:srgbClr val="000000"/>
                    </a:solidFill>
                    <a:latin typeface="Calibri"/>
                    <a:ea typeface="Calibri"/>
                    <a:cs typeface="Calibri"/>
                  </a:defRPr>
                </a:pPr>
                <a:r>
                  <a:rPr lang="nl-NL" dirty="0"/>
                  <a:t>2016: website IMF</a:t>
                </a:r>
                <a:r>
                  <a:rPr lang="nl-NL" baseline="0" dirty="0"/>
                  <a:t> (</a:t>
                </a:r>
                <a:r>
                  <a:rPr lang="nl-NL" baseline="0" dirty="0" err="1"/>
                  <a:t>about</a:t>
                </a:r>
                <a:r>
                  <a:rPr lang="nl-NL" baseline="0" dirty="0"/>
                  <a:t> </a:t>
                </a:r>
                <a:r>
                  <a:rPr lang="nl-NL" baseline="0" dirty="0" smtClean="0"/>
                  <a:t>IMF)</a:t>
                </a:r>
                <a:endParaRPr lang="nl-NL" dirty="0"/>
              </a:p>
            </c:rich>
          </c:tx>
          <c:layout>
            <c:manualLayout>
              <c:xMode val="edge"/>
              <c:yMode val="edge"/>
              <c:x val="2.3105205599300092E-2"/>
              <c:y val="0.90645815106445027"/>
            </c:manualLayout>
          </c:layout>
          <c:overlay val="0"/>
        </c:title>
        <c:numFmt formatCode="General" sourceLinked="1"/>
        <c:majorTickMark val="out"/>
        <c:minorTickMark val="none"/>
        <c:tickLblPos val="nextTo"/>
        <c:txPr>
          <a:bodyPr rot="-2700000" vert="horz"/>
          <a:lstStyle/>
          <a:p>
            <a:pPr>
              <a:defRPr sz="1000" b="0" i="0" u="none" strike="noStrike" baseline="0">
                <a:solidFill>
                  <a:srgbClr val="000000"/>
                </a:solidFill>
                <a:latin typeface="Calibri"/>
                <a:ea typeface="Calibri"/>
                <a:cs typeface="Calibri"/>
              </a:defRPr>
            </a:pPr>
            <a:endParaRPr lang="en-US"/>
          </a:p>
        </c:txPr>
        <c:crossAx val="159032448"/>
        <c:crosses val="autoZero"/>
        <c:auto val="1"/>
        <c:lblAlgn val="ctr"/>
        <c:lblOffset val="100"/>
        <c:noMultiLvlLbl val="0"/>
      </c:catAx>
      <c:valAx>
        <c:axId val="159032448"/>
        <c:scaling>
          <c:orientation val="minMax"/>
        </c:scaling>
        <c:delete val="0"/>
        <c:axPos val="l"/>
        <c:majorGridlines/>
        <c:numFmt formatCode="#,##0"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59013888"/>
        <c:crosses val="autoZero"/>
        <c:crossBetween val="between"/>
      </c:valAx>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5230A-96A6-4DC4-BB22-E2B01397B834}" type="datetimeFigureOut">
              <a:rPr lang="en-GB" smtClean="0"/>
              <a:pPr/>
              <a:t>04/08/2016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4BAACF-7448-44C7-8DDE-ED83E8573639}" type="slidenum">
              <a:rPr lang="en-GB" smtClean="0"/>
              <a:pPr/>
              <a:t>‹#›</a:t>
            </a:fld>
            <a:endParaRPr lang="en-GB"/>
          </a:p>
        </p:txBody>
      </p:sp>
    </p:spTree>
    <p:extLst>
      <p:ext uri="{BB962C8B-B14F-4D97-AF65-F5344CB8AC3E}">
        <p14:creationId xmlns:p14="http://schemas.microsoft.com/office/powerpoint/2010/main" val="12187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p>
        </p:txBody>
      </p:sp>
    </p:spTree>
    <p:extLst>
      <p:ext uri="{BB962C8B-B14F-4D97-AF65-F5344CB8AC3E}">
        <p14:creationId xmlns:p14="http://schemas.microsoft.com/office/powerpoint/2010/main" val="243015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68701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36103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3773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19573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71276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GB"/>
          </a:p>
        </p:txBody>
      </p:sp>
      <p:sp>
        <p:nvSpPr>
          <p:cNvPr id="8" name="Footer Placeholder 7"/>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2055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p>
        </p:txBody>
      </p:sp>
      <p:sp>
        <p:nvSpPr>
          <p:cNvPr id="4" name="Footer Placeholder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78965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49288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69782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61573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1259632" y="6525344"/>
            <a:ext cx="7884368" cy="332656"/>
          </a:xfrm>
          <a:prstGeom prst="rect">
            <a:avLst/>
          </a:prstGeom>
        </p:spPr>
        <p:txBody>
          <a:bodyPr vert="horz" lIns="91440" tIns="45720" rIns="91440" bIns="45720" rtlCol="0" anchor="ctr"/>
          <a:lstStyle>
            <a:lvl1pPr algn="ctr">
              <a:defRPr sz="1200">
                <a:solidFill>
                  <a:schemeClr val="tx1"/>
                </a:solidFill>
              </a:defRPr>
            </a:lvl1p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endParaRPr lang="en-GB" dirty="0"/>
          </a:p>
        </p:txBody>
      </p:sp>
    </p:spTree>
    <p:extLst>
      <p:ext uri="{BB962C8B-B14F-4D97-AF65-F5344CB8AC3E}">
        <p14:creationId xmlns:p14="http://schemas.microsoft.com/office/powerpoint/2010/main" val="1566463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youtube.com/user/FLAYInitiativ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572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301" y="0"/>
            <a:ext cx="5267397" cy="6858000"/>
          </a:xfrm>
          <a:prstGeom prst="rect">
            <a:avLst/>
          </a:prstGeom>
        </p:spPr>
      </p:pic>
    </p:spTree>
    <p:extLst>
      <p:ext uri="{BB962C8B-B14F-4D97-AF65-F5344CB8AC3E}">
        <p14:creationId xmlns:p14="http://schemas.microsoft.com/office/powerpoint/2010/main" val="389024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sz="3800" dirty="0" smtClean="0">
                <a:solidFill>
                  <a:srgbClr val="015728"/>
                </a:solidFill>
              </a:rPr>
              <a:t>1 Acceptance of the market economy (1)</a:t>
            </a:r>
            <a:endParaRPr lang="en-GB" sz="3800" dirty="0">
              <a:solidFill>
                <a:srgbClr val="015728"/>
              </a:solidFill>
            </a:endParaRPr>
          </a:p>
        </p:txBody>
      </p:sp>
      <p:sp>
        <p:nvSpPr>
          <p:cNvPr id="3" name="Tijdelijke aanduiding voor inhoud 2"/>
          <p:cNvSpPr>
            <a:spLocks noGrp="1"/>
          </p:cNvSpPr>
          <p:nvPr>
            <p:ph idx="1"/>
          </p:nvPr>
        </p:nvSpPr>
        <p:spPr/>
        <p:txBody>
          <a:bodyPr>
            <a:normAutofit fontScale="62500" lnSpcReduction="20000"/>
          </a:bodyPr>
          <a:lstStyle/>
          <a:p>
            <a:pPr marL="0" indent="0">
              <a:buNone/>
            </a:pPr>
            <a:r>
              <a:rPr lang="en-GB" dirty="0" smtClean="0">
                <a:solidFill>
                  <a:srgbClr val="107E2D"/>
                </a:solidFill>
              </a:rPr>
              <a:t>By the 1980s, neoliberal ideas replaced Keynesian policies in the US and UK. Neoliberals argued that states’ failures were worse than market failures. This was called market liberalization and consisted primarily of three processes: </a:t>
            </a:r>
          </a:p>
          <a:p>
            <a:pPr marL="514350" indent="-514350">
              <a:buFont typeface="+mj-lt"/>
              <a:buAutoNum type="arabicPeriod"/>
            </a:pPr>
            <a:r>
              <a:rPr lang="en-GB" dirty="0" smtClean="0">
                <a:solidFill>
                  <a:srgbClr val="107E2D"/>
                </a:solidFill>
              </a:rPr>
              <a:t>Deregulation (including removal of capital control and trade barriers)</a:t>
            </a:r>
          </a:p>
          <a:p>
            <a:pPr marL="514350" indent="-514350">
              <a:buFont typeface="+mj-lt"/>
              <a:buAutoNum type="arabicPeriod"/>
            </a:pPr>
            <a:r>
              <a:rPr lang="en-GB" dirty="0">
                <a:solidFill>
                  <a:srgbClr val="107E2D"/>
                </a:solidFill>
              </a:rPr>
              <a:t>P</a:t>
            </a:r>
            <a:r>
              <a:rPr lang="en-GB" dirty="0" smtClean="0">
                <a:solidFill>
                  <a:srgbClr val="107E2D"/>
                </a:solidFill>
              </a:rPr>
              <a:t>rivatization of state-owned companies and functions (e.g. health provision);</a:t>
            </a:r>
          </a:p>
          <a:p>
            <a:pPr marL="514350" indent="-514350">
              <a:buFont typeface="+mj-lt"/>
              <a:buAutoNum type="arabicPeriod"/>
            </a:pPr>
            <a:r>
              <a:rPr lang="en-GB" dirty="0" smtClean="0">
                <a:solidFill>
                  <a:srgbClr val="107E2D"/>
                </a:solidFill>
              </a:rPr>
              <a:t>Restrictions in state spending and use of monetary policy (austerity, high interest rates, zero inﬂation).</a:t>
            </a:r>
          </a:p>
          <a:p>
            <a:pPr>
              <a:buNone/>
            </a:pPr>
            <a:endParaRPr lang="en-GB" dirty="0" smtClean="0">
              <a:solidFill>
                <a:srgbClr val="107E2D"/>
              </a:solidFill>
            </a:endParaRPr>
          </a:p>
          <a:p>
            <a:pPr marL="0" indent="0">
              <a:buNone/>
            </a:pPr>
            <a:r>
              <a:rPr lang="en-GB" dirty="0">
                <a:solidFill>
                  <a:srgbClr val="107E2D"/>
                </a:solidFill>
              </a:rPr>
              <a:t>Trade liberalization favours internationalization. </a:t>
            </a:r>
            <a:r>
              <a:rPr lang="en-GB" dirty="0" smtClean="0">
                <a:solidFill>
                  <a:srgbClr val="107E2D"/>
                </a:solidFill>
              </a:rPr>
              <a:t>Removing direct barriers to imports, such as tariffs gives more trade. More subtle red tape (bureaucratic obstacles) and political controls remain strong. </a:t>
            </a:r>
            <a:r>
              <a:rPr lang="en-GB" dirty="0">
                <a:solidFill>
                  <a:srgbClr val="107E2D"/>
                </a:solidFill>
              </a:rPr>
              <a:t>Trade liberalization </a:t>
            </a:r>
            <a:r>
              <a:rPr lang="en-GB" dirty="0" smtClean="0">
                <a:solidFill>
                  <a:srgbClr val="107E2D"/>
                </a:solidFill>
              </a:rPr>
              <a:t>is not necessarily </a:t>
            </a:r>
            <a:r>
              <a:rPr lang="en-GB" dirty="0">
                <a:solidFill>
                  <a:srgbClr val="107E2D"/>
                </a:solidFill>
              </a:rPr>
              <a:t>driving globalizing processes towards qualitative change and deeper integration. </a:t>
            </a:r>
            <a:endParaRPr lang="nl-NL" b="1"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1 Acceptance market of the economy (2)</a:t>
            </a:r>
            <a:endParaRPr lang="en-GB" dirty="0"/>
          </a:p>
        </p:txBody>
      </p:sp>
      <p:sp>
        <p:nvSpPr>
          <p:cNvPr id="3" name="Tijdelijke aanduiding voor inhoud 2"/>
          <p:cNvSpPr>
            <a:spLocks noGrp="1"/>
          </p:cNvSpPr>
          <p:nvPr>
            <p:ph idx="1"/>
          </p:nvPr>
        </p:nvSpPr>
        <p:spPr/>
        <p:txBody>
          <a:bodyPr>
            <a:normAutofit fontScale="85000" lnSpcReduction="20000"/>
          </a:bodyPr>
          <a:lstStyle/>
          <a:p>
            <a:r>
              <a:rPr lang="en-GB" dirty="0" smtClean="0">
                <a:solidFill>
                  <a:srgbClr val="107E2D"/>
                </a:solidFill>
              </a:rPr>
              <a:t>Because of neoliberal capitalism policies in the USA and UK, neoliberal reforms cascaded across the world and capitalism became the world’s dominant economic paradigm.</a:t>
            </a:r>
          </a:p>
          <a:p>
            <a:r>
              <a:rPr lang="en-GB" dirty="0" smtClean="0">
                <a:solidFill>
                  <a:srgbClr val="107E2D"/>
                </a:solidFill>
              </a:rPr>
              <a:t>Fall of communism in Russia and its allies (400 million people).</a:t>
            </a:r>
          </a:p>
          <a:p>
            <a:r>
              <a:rPr lang="en-GB" dirty="0" smtClean="0">
                <a:solidFill>
                  <a:srgbClr val="107E2D"/>
                </a:solidFill>
              </a:rPr>
              <a:t>Liberal reforms in India, the world’s largest democracy (900 million people).</a:t>
            </a:r>
          </a:p>
          <a:p>
            <a:r>
              <a:rPr lang="en-GB" dirty="0" smtClean="0">
                <a:solidFill>
                  <a:srgbClr val="107E2D"/>
                </a:solidFill>
              </a:rPr>
              <a:t>China transforms into a hybrid economy (planned and market economy), but did not move into a neoliberal capitalist economy (1,100 million people).</a:t>
            </a:r>
            <a:endParaRPr lang="en-GB" b="1" dirty="0" smtClean="0">
              <a:solidFill>
                <a:srgbClr val="107E2D"/>
              </a:solidFill>
            </a:endParaRPr>
          </a:p>
          <a:p>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GB" sz="2800" dirty="0" smtClean="0">
                <a:solidFill>
                  <a:srgbClr val="015728"/>
                </a:solidFill>
              </a:rPr>
              <a:t/>
            </a:r>
            <a:br>
              <a:rPr lang="en-GB" sz="2800" dirty="0" smtClean="0">
                <a:solidFill>
                  <a:srgbClr val="015728"/>
                </a:solidFill>
              </a:rPr>
            </a:br>
            <a:r>
              <a:rPr lang="en-GB" sz="2800" dirty="0" smtClean="0">
                <a:solidFill>
                  <a:srgbClr val="015728"/>
                </a:solidFill>
              </a:rPr>
              <a:t/>
            </a:r>
            <a:br>
              <a:rPr lang="en-GB" sz="2800" dirty="0" smtClean="0">
                <a:solidFill>
                  <a:srgbClr val="015728"/>
                </a:solidFill>
              </a:rPr>
            </a:br>
            <a:r>
              <a:rPr lang="en-GB" sz="3500" dirty="0" smtClean="0">
                <a:solidFill>
                  <a:srgbClr val="015728"/>
                </a:solidFill>
              </a:rPr>
              <a:t>2 Removal of restrictions to international trade and capital transfers</a:t>
            </a:r>
            <a:br>
              <a:rPr lang="en-GB" sz="3500" dirty="0" smtClean="0">
                <a:solidFill>
                  <a:srgbClr val="015728"/>
                </a:solidFill>
              </a:rPr>
            </a:br>
            <a:r>
              <a:rPr lang="en-GB" sz="2800" dirty="0" smtClean="0">
                <a:solidFill>
                  <a:srgbClr val="015728"/>
                </a:solidFill>
              </a:rPr>
              <a:t/>
            </a:r>
            <a:br>
              <a:rPr lang="en-GB" sz="2800" dirty="0" smtClean="0">
                <a:solidFill>
                  <a:srgbClr val="015728"/>
                </a:solidFill>
              </a:rPr>
            </a:br>
            <a:endParaRPr lang="en-GB" sz="2800" dirty="0">
              <a:solidFill>
                <a:srgbClr val="015728"/>
              </a:solidFill>
            </a:endParaRPr>
          </a:p>
        </p:txBody>
      </p:sp>
      <p:sp>
        <p:nvSpPr>
          <p:cNvPr id="3" name="Tijdelijke aanduiding voor inhoud 2"/>
          <p:cNvSpPr>
            <a:spLocks noGrp="1"/>
          </p:cNvSpPr>
          <p:nvPr>
            <p:ph idx="1"/>
          </p:nvPr>
        </p:nvSpPr>
        <p:spPr/>
        <p:txBody>
          <a:bodyPr>
            <a:normAutofit fontScale="85000" lnSpcReduction="20000"/>
          </a:bodyPr>
          <a:lstStyle/>
          <a:p>
            <a:r>
              <a:rPr lang="en-GB" dirty="0" smtClean="0">
                <a:solidFill>
                  <a:srgbClr val="107E2D"/>
                </a:solidFill>
              </a:rPr>
              <a:t>Globalization (structural economic integration):</a:t>
            </a:r>
          </a:p>
          <a:p>
            <a:pPr lvl="1"/>
            <a:r>
              <a:rPr lang="en-GB" dirty="0" smtClean="0">
                <a:solidFill>
                  <a:srgbClr val="107E2D"/>
                </a:solidFill>
              </a:rPr>
              <a:t>Intra-ﬁrm trade based on headquarters strategy</a:t>
            </a:r>
          </a:p>
          <a:p>
            <a:pPr lvl="1"/>
            <a:r>
              <a:rPr lang="en-GB" dirty="0" smtClean="0">
                <a:solidFill>
                  <a:srgbClr val="107E2D"/>
                </a:solidFill>
              </a:rPr>
              <a:t>Foreign Direct Investment (FDI), especially when it is used for the acquisition of majority stakes in foreign companies and horizontal/market-seeking investments</a:t>
            </a:r>
          </a:p>
          <a:p>
            <a:r>
              <a:rPr lang="en-GB" dirty="0" smtClean="0">
                <a:solidFill>
                  <a:srgbClr val="107E2D"/>
                </a:solidFill>
              </a:rPr>
              <a:t>Internalization (integration more easily to reverse)</a:t>
            </a:r>
          </a:p>
          <a:p>
            <a:pPr lvl="1"/>
            <a:r>
              <a:rPr lang="en-GB" dirty="0" smtClean="0">
                <a:solidFill>
                  <a:srgbClr val="107E2D"/>
                </a:solidFill>
              </a:rPr>
              <a:t>Trade of commodities</a:t>
            </a:r>
          </a:p>
          <a:p>
            <a:pPr lvl="1"/>
            <a:r>
              <a:rPr lang="en-GB" dirty="0" smtClean="0">
                <a:solidFill>
                  <a:srgbClr val="107E2D"/>
                </a:solidFill>
              </a:rPr>
              <a:t>Short-term contract between production networks exporting  to countries and buyers importing from countries</a:t>
            </a:r>
          </a:p>
          <a:p>
            <a:pPr lvl="1"/>
            <a:r>
              <a:rPr lang="en-GB" dirty="0" smtClean="0">
                <a:solidFill>
                  <a:srgbClr val="107E2D"/>
                </a:solidFill>
              </a:rPr>
              <a:t>Bonds, loans</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3 Innovations in logistics, transport and communications</a:t>
            </a:r>
            <a:endParaRPr lang="en-GB" dirty="0"/>
          </a:p>
        </p:txBody>
      </p:sp>
      <p:sp>
        <p:nvSpPr>
          <p:cNvPr id="3" name="Tijdelijke aanduiding voor inhoud 2"/>
          <p:cNvSpPr>
            <a:spLocks noGrp="1"/>
          </p:cNvSpPr>
          <p:nvPr>
            <p:ph idx="1"/>
          </p:nvPr>
        </p:nvSpPr>
        <p:spPr/>
        <p:txBody>
          <a:bodyPr>
            <a:normAutofit fontScale="62500" lnSpcReduction="20000"/>
          </a:bodyPr>
          <a:lstStyle/>
          <a:p>
            <a:r>
              <a:rPr lang="en-GB" dirty="0" smtClean="0">
                <a:solidFill>
                  <a:srgbClr val="107E2D"/>
                </a:solidFill>
              </a:rPr>
              <a:t>Developments technology:</a:t>
            </a:r>
          </a:p>
          <a:p>
            <a:pPr lvl="1"/>
            <a:r>
              <a:rPr lang="en-GB" dirty="0" smtClean="0">
                <a:solidFill>
                  <a:srgbClr val="107E2D"/>
                </a:solidFill>
              </a:rPr>
              <a:t>Cost reduction </a:t>
            </a:r>
          </a:p>
          <a:p>
            <a:pPr lvl="2"/>
            <a:r>
              <a:rPr lang="en-GB" dirty="0" smtClean="0">
                <a:solidFill>
                  <a:srgbClr val="107E2D"/>
                </a:solidFill>
              </a:rPr>
              <a:t>International transport shipping 	60–70% 	(compared with 1930)</a:t>
            </a:r>
          </a:p>
          <a:p>
            <a:pPr lvl="2"/>
            <a:r>
              <a:rPr lang="en-GB" dirty="0" smtClean="0">
                <a:solidFill>
                  <a:srgbClr val="107E2D"/>
                </a:solidFill>
              </a:rPr>
              <a:t>Air transport costs 			90% 	(compared with 1955)</a:t>
            </a:r>
          </a:p>
          <a:p>
            <a:pPr lvl="2"/>
            <a:r>
              <a:rPr lang="en-GB" dirty="0" smtClean="0">
                <a:solidFill>
                  <a:srgbClr val="107E2D"/>
                </a:solidFill>
              </a:rPr>
              <a:t>Internet and mobile phone 		99.9%	(compared with 1930)</a:t>
            </a:r>
          </a:p>
          <a:p>
            <a:pPr lvl="1"/>
            <a:r>
              <a:rPr lang="en-GB" dirty="0" smtClean="0">
                <a:solidFill>
                  <a:srgbClr val="107E2D"/>
                </a:solidFill>
              </a:rPr>
              <a:t>Faster, effective and more comfortable</a:t>
            </a:r>
          </a:p>
          <a:p>
            <a:pPr marL="0" indent="0">
              <a:buNone/>
            </a:pPr>
            <a:endParaRPr lang="en-GB" dirty="0" smtClean="0">
              <a:solidFill>
                <a:srgbClr val="107E2D"/>
              </a:solidFill>
            </a:endParaRPr>
          </a:p>
          <a:p>
            <a:r>
              <a:rPr lang="en-GB" dirty="0" smtClean="0">
                <a:solidFill>
                  <a:srgbClr val="107E2D"/>
                </a:solidFill>
              </a:rPr>
              <a:t>Outcomes</a:t>
            </a:r>
          </a:p>
          <a:p>
            <a:pPr lvl="1"/>
            <a:r>
              <a:rPr lang="en-GB" dirty="0" smtClean="0">
                <a:solidFill>
                  <a:srgbClr val="107E2D"/>
                </a:solidFill>
              </a:rPr>
              <a:t>Internet and mobile telephones skyrocketed in the last decade</a:t>
            </a:r>
          </a:p>
          <a:p>
            <a:pPr lvl="1"/>
            <a:r>
              <a:rPr lang="en-GB" dirty="0" smtClean="0">
                <a:solidFill>
                  <a:srgbClr val="107E2D"/>
                </a:solidFill>
              </a:rPr>
              <a:t>Outsourcing services all over the world (e.g. software development, call centres, financial administration)</a:t>
            </a:r>
          </a:p>
          <a:p>
            <a:pPr lvl="1"/>
            <a:r>
              <a:rPr lang="en-GB" dirty="0" smtClean="0">
                <a:solidFill>
                  <a:srgbClr val="107E2D"/>
                </a:solidFill>
              </a:rPr>
              <a:t>Acceleration capacity building developing countries:</a:t>
            </a:r>
          </a:p>
          <a:p>
            <a:pPr lvl="2"/>
            <a:r>
              <a:rPr lang="en-GB" dirty="0" smtClean="0">
                <a:solidFill>
                  <a:srgbClr val="107E2D"/>
                </a:solidFill>
              </a:rPr>
              <a:t>e.g. Mobile application to assist health workers in rural areas of Mozambique</a:t>
            </a:r>
          </a:p>
          <a:p>
            <a:pPr lvl="2"/>
            <a:r>
              <a:rPr lang="en-GB" dirty="0" smtClean="0">
                <a:solidFill>
                  <a:srgbClr val="107E2D"/>
                </a:solidFill>
              </a:rPr>
              <a:t>e.g. Mobile application for electronic payments elaborate banking system in developing countries</a:t>
            </a:r>
          </a:p>
          <a:p>
            <a:endParaRPr lang="en-GB" dirty="0" smtClean="0"/>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4 Increased regional cooperation</a:t>
            </a:r>
            <a:endParaRPr lang="en-GB" dirty="0"/>
          </a:p>
        </p:txBody>
      </p:sp>
      <p:sp>
        <p:nvSpPr>
          <p:cNvPr id="3" name="Tijdelijke aanduiding voor inhoud 2"/>
          <p:cNvSpPr>
            <a:spLocks noGrp="1"/>
          </p:cNvSpPr>
          <p:nvPr>
            <p:ph idx="1"/>
          </p:nvPr>
        </p:nvSpPr>
        <p:spPr/>
        <p:txBody>
          <a:bodyPr>
            <a:normAutofit fontScale="70000" lnSpcReduction="20000"/>
          </a:bodyPr>
          <a:lstStyle/>
          <a:p>
            <a:r>
              <a:rPr lang="en-GB" dirty="0" smtClean="0">
                <a:solidFill>
                  <a:srgbClr val="107E2D"/>
                </a:solidFill>
              </a:rPr>
              <a:t>There is a trend of increased partnerships between neighbouring countries.</a:t>
            </a:r>
          </a:p>
          <a:p>
            <a:r>
              <a:rPr lang="en-GB" dirty="0" smtClean="0">
                <a:solidFill>
                  <a:srgbClr val="107E2D"/>
                </a:solidFill>
              </a:rPr>
              <a:t>Areas where regional cooperation can provide beneﬁts are:</a:t>
            </a:r>
          </a:p>
          <a:p>
            <a:pPr lvl="1"/>
            <a:r>
              <a:rPr lang="en-GB" dirty="0" smtClean="0">
                <a:solidFill>
                  <a:srgbClr val="107E2D"/>
                </a:solidFill>
              </a:rPr>
              <a:t>Common policy for the import and export of goods outside the region (customs union);</a:t>
            </a:r>
          </a:p>
          <a:p>
            <a:pPr lvl="1"/>
            <a:r>
              <a:rPr lang="en-GB" dirty="0" smtClean="0">
                <a:solidFill>
                  <a:srgbClr val="107E2D"/>
                </a:solidFill>
              </a:rPr>
              <a:t>Free traffic for people and services;</a:t>
            </a:r>
          </a:p>
          <a:p>
            <a:pPr lvl="1"/>
            <a:r>
              <a:rPr lang="en-GB" dirty="0" smtClean="0">
                <a:solidFill>
                  <a:srgbClr val="107E2D"/>
                </a:solidFill>
              </a:rPr>
              <a:t>Monetary policy for establishing a stable exchange rate or common currency;</a:t>
            </a:r>
          </a:p>
          <a:p>
            <a:pPr lvl="1"/>
            <a:r>
              <a:rPr lang="en-GB" dirty="0" smtClean="0">
                <a:solidFill>
                  <a:srgbClr val="107E2D"/>
                </a:solidFill>
              </a:rPr>
              <a:t>Coordination of national laws in areas of security, labour laws, energy, migration and taxes.</a:t>
            </a:r>
          </a:p>
          <a:p>
            <a:pPr>
              <a:buNone/>
            </a:pPr>
            <a:endParaRPr lang="en-GB" sz="2800" dirty="0" smtClean="0">
              <a:solidFill>
                <a:srgbClr val="107E2D"/>
              </a:solidFill>
            </a:endParaRPr>
          </a:p>
          <a:p>
            <a:r>
              <a:rPr lang="en-GB" sz="3100" dirty="0" smtClean="0">
                <a:solidFill>
                  <a:srgbClr val="107E2D"/>
                </a:solidFill>
              </a:rPr>
              <a:t>Examples of regional cooperation:</a:t>
            </a:r>
          </a:p>
          <a:p>
            <a:pPr lvl="1"/>
            <a:r>
              <a:rPr lang="en-GB" sz="2700" dirty="0" smtClean="0">
                <a:solidFill>
                  <a:srgbClr val="107E2D"/>
                </a:solidFill>
              </a:rPr>
              <a:t>European Union;</a:t>
            </a:r>
          </a:p>
          <a:p>
            <a:pPr lvl="1"/>
            <a:r>
              <a:rPr lang="en-GB" sz="2700" dirty="0" smtClean="0">
                <a:solidFill>
                  <a:srgbClr val="107E2D"/>
                </a:solidFill>
              </a:rPr>
              <a:t>African Union;</a:t>
            </a:r>
          </a:p>
          <a:p>
            <a:pPr lvl="1"/>
            <a:r>
              <a:rPr lang="en-GB" sz="2700" dirty="0" err="1" smtClean="0">
                <a:solidFill>
                  <a:srgbClr val="107E2D"/>
                </a:solidFill>
              </a:rPr>
              <a:t>Nafta</a:t>
            </a:r>
            <a:r>
              <a:rPr lang="en-GB" sz="2700" dirty="0" smtClean="0">
                <a:solidFill>
                  <a:srgbClr val="107E2D"/>
                </a:solidFill>
              </a:rPr>
              <a:t>.</a:t>
            </a:r>
          </a:p>
          <a:p>
            <a:endParaRPr lang="en-GB" dirty="0" smtClean="0"/>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2" algn="ctr" rtl="0">
              <a:spcBef>
                <a:spcPct val="0"/>
              </a:spcBef>
            </a:pPr>
            <a:r>
              <a:rPr lang="en-GB" sz="4000" dirty="0" smtClean="0">
                <a:latin typeface="Franklin Gothic Demi" pitchFamily="34" charset="0"/>
                <a:cs typeface="Andalus" pitchFamily="18" charset="-78"/>
              </a:rPr>
              <a:t/>
            </a:r>
            <a:br>
              <a:rPr lang="en-GB" sz="4000" dirty="0" smtClean="0">
                <a:latin typeface="Franklin Gothic Demi" pitchFamily="34" charset="0"/>
                <a:cs typeface="Andalus" pitchFamily="18" charset="-78"/>
              </a:rPr>
            </a:br>
            <a:r>
              <a:rPr lang="en-GB" sz="4000" dirty="0" smtClean="0">
                <a:solidFill>
                  <a:srgbClr val="015728"/>
                </a:solidFill>
                <a:latin typeface="Franklin Gothic Demi" pitchFamily="34" charset="0"/>
                <a:cs typeface="Andalus" pitchFamily="18" charset="-78"/>
              </a:rPr>
              <a:t>5 International developments for peace and security (1)</a:t>
            </a:r>
            <a:r>
              <a:rPr lang="en-GB" sz="4000" dirty="0" smtClean="0">
                <a:latin typeface="Franklin Gothic Demi" pitchFamily="34" charset="0"/>
                <a:cs typeface="Andalus" pitchFamily="18" charset="-78"/>
              </a:rPr>
              <a:t/>
            </a:r>
            <a:br>
              <a:rPr lang="en-GB" sz="4000" dirty="0" smtClean="0">
                <a:latin typeface="Franklin Gothic Demi" pitchFamily="34" charset="0"/>
                <a:cs typeface="Andalus" pitchFamily="18" charset="-78"/>
              </a:rPr>
            </a:br>
            <a:endParaRPr lang="en-GB" sz="4000" dirty="0">
              <a:latin typeface="Franklin Gothic Demi" pitchFamily="34" charset="0"/>
              <a:cs typeface="Andalus" pitchFamily="18" charset="-78"/>
            </a:endParaRPr>
          </a:p>
        </p:txBody>
      </p:sp>
      <p:sp>
        <p:nvSpPr>
          <p:cNvPr id="3" name="Tijdelijke aanduiding voor inhoud 2"/>
          <p:cNvSpPr>
            <a:spLocks noGrp="1"/>
          </p:cNvSpPr>
          <p:nvPr>
            <p:ph idx="1"/>
          </p:nvPr>
        </p:nvSpPr>
        <p:spPr/>
        <p:txBody>
          <a:bodyPr>
            <a:normAutofit fontScale="70000" lnSpcReduction="20000"/>
          </a:bodyPr>
          <a:lstStyle/>
          <a:p>
            <a:pPr marL="342900" lvl="1" indent="-342900">
              <a:buFont typeface="Arial" panose="020B0604020202020204" pitchFamily="34" charset="0"/>
              <a:buChar char="•"/>
            </a:pPr>
            <a:r>
              <a:rPr lang="en-GB" dirty="0" smtClean="0">
                <a:solidFill>
                  <a:srgbClr val="107E2D"/>
                </a:solidFill>
              </a:rPr>
              <a:t>Easier decision making for  the ﬁve permanent members of the UN Security Council after the ending of the Cold War.</a:t>
            </a:r>
          </a:p>
          <a:p>
            <a:pPr marL="742950" lvl="2" indent="-342900">
              <a:buFont typeface="Franklin Gothic Demi" pitchFamily="34" charset="0"/>
              <a:buChar char="—"/>
            </a:pPr>
            <a:r>
              <a:rPr lang="en-GB" dirty="0" smtClean="0">
                <a:solidFill>
                  <a:srgbClr val="107E2D"/>
                </a:solidFill>
              </a:rPr>
              <a:t>Russia, US, China, France and England are permanent members and they have veto. The other 10 members are not permanent and they are selected in turn.</a:t>
            </a:r>
          </a:p>
          <a:p>
            <a:pPr marL="342900" lvl="1" indent="-342900">
              <a:buFont typeface="Arial" panose="020B0604020202020204" pitchFamily="34" charset="0"/>
              <a:buChar char="•"/>
            </a:pPr>
            <a:r>
              <a:rPr lang="en-GB" dirty="0" smtClean="0">
                <a:solidFill>
                  <a:srgbClr val="107E2D"/>
                </a:solidFill>
              </a:rPr>
              <a:t>CNN-effect</a:t>
            </a:r>
          </a:p>
          <a:p>
            <a:pPr marL="742950" lvl="2" indent="-342900">
              <a:buFont typeface="Franklin Gothic Demi" pitchFamily="34" charset="0"/>
              <a:buChar char="—"/>
            </a:pPr>
            <a:r>
              <a:rPr lang="en-GB" dirty="0" smtClean="0">
                <a:solidFill>
                  <a:srgbClr val="107E2D"/>
                </a:solidFill>
              </a:rPr>
              <a:t>It is believed that international community sooner intervenes in a conflict than decades ago, especially when a conflict gets media attention (‘CNN effect’) .</a:t>
            </a:r>
          </a:p>
          <a:p>
            <a:r>
              <a:rPr lang="en-GB" sz="2900" dirty="0" smtClean="0">
                <a:solidFill>
                  <a:srgbClr val="107E2D"/>
                </a:solidFill>
              </a:rPr>
              <a:t>The International Criminal Court (ICC), established in 2002</a:t>
            </a:r>
          </a:p>
          <a:p>
            <a:pPr lvl="1"/>
            <a:r>
              <a:rPr lang="en-GB" dirty="0" smtClean="0">
                <a:solidFill>
                  <a:srgbClr val="107E2D"/>
                </a:solidFill>
              </a:rPr>
              <a:t>The court prosecutes perpetrators of genocide, war crimes and crimes against humanity.</a:t>
            </a:r>
          </a:p>
          <a:p>
            <a:r>
              <a:rPr lang="en-GB" sz="2900" dirty="0" smtClean="0">
                <a:solidFill>
                  <a:srgbClr val="107E2D"/>
                </a:solidFill>
              </a:rPr>
              <a:t>International Court of Justice (ICJ), established in 1945</a:t>
            </a:r>
          </a:p>
          <a:p>
            <a:pPr lvl="1"/>
            <a:r>
              <a:rPr lang="en-GB" dirty="0" smtClean="0">
                <a:solidFill>
                  <a:srgbClr val="107E2D"/>
                </a:solidFill>
              </a:rPr>
              <a:t>Countries appeal to this court to resolve disputes with other countries (e.g. border conﬂicts, disagreements about an interstate contract).</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2" algn="ctr" rtl="0">
              <a:spcBef>
                <a:spcPct val="0"/>
              </a:spcBef>
            </a:pPr>
            <a:r>
              <a:rPr lang="en-GB" sz="4000" dirty="0" smtClean="0">
                <a:latin typeface="Franklin Gothic Demi" pitchFamily="34" charset="0"/>
                <a:cs typeface="Andalus" pitchFamily="18" charset="-78"/>
              </a:rPr>
              <a:t/>
            </a:r>
            <a:br>
              <a:rPr lang="en-GB" sz="4000" dirty="0" smtClean="0">
                <a:latin typeface="Franklin Gothic Demi" pitchFamily="34" charset="0"/>
                <a:cs typeface="Andalus" pitchFamily="18" charset="-78"/>
              </a:rPr>
            </a:br>
            <a:r>
              <a:rPr lang="en-GB" sz="4000" dirty="0" smtClean="0">
                <a:solidFill>
                  <a:srgbClr val="015728"/>
                </a:solidFill>
                <a:latin typeface="Franklin Gothic Demi" pitchFamily="34" charset="0"/>
                <a:cs typeface="Andalus" pitchFamily="18" charset="-78"/>
              </a:rPr>
              <a:t>5 International </a:t>
            </a:r>
            <a:r>
              <a:rPr lang="en-GB" sz="4000" dirty="0">
                <a:solidFill>
                  <a:srgbClr val="015728"/>
                </a:solidFill>
                <a:latin typeface="Franklin Gothic Demi" pitchFamily="34" charset="0"/>
                <a:cs typeface="Andalus" pitchFamily="18" charset="-78"/>
              </a:rPr>
              <a:t>developments for peace and </a:t>
            </a:r>
            <a:r>
              <a:rPr lang="en-GB" sz="4000" dirty="0" smtClean="0">
                <a:solidFill>
                  <a:srgbClr val="015728"/>
                </a:solidFill>
                <a:latin typeface="Franklin Gothic Demi" pitchFamily="34" charset="0"/>
                <a:cs typeface="Andalus" pitchFamily="18" charset="-78"/>
              </a:rPr>
              <a:t>security (</a:t>
            </a:r>
            <a:r>
              <a:rPr lang="en-GB" sz="4000" dirty="0">
                <a:solidFill>
                  <a:srgbClr val="015728"/>
                </a:solidFill>
                <a:latin typeface="Franklin Gothic Demi" pitchFamily="34" charset="0"/>
                <a:cs typeface="Andalus" pitchFamily="18" charset="-78"/>
              </a:rPr>
              <a:t>2</a:t>
            </a:r>
            <a:r>
              <a:rPr lang="en-GB" sz="4000" dirty="0" smtClean="0">
                <a:solidFill>
                  <a:srgbClr val="015728"/>
                </a:solidFill>
                <a:latin typeface="Franklin Gothic Demi" pitchFamily="34" charset="0"/>
                <a:cs typeface="Andalus" pitchFamily="18" charset="-78"/>
              </a:rPr>
              <a:t>)</a:t>
            </a:r>
            <a:r>
              <a:rPr lang="nl-NL" sz="4000" dirty="0">
                <a:latin typeface="Franklin Gothic Demi" pitchFamily="34" charset="0"/>
                <a:cs typeface="Andalus" pitchFamily="18" charset="-78"/>
              </a:rPr>
              <a:t/>
            </a:r>
            <a:br>
              <a:rPr lang="nl-NL" sz="4000" dirty="0">
                <a:latin typeface="Franklin Gothic Demi" pitchFamily="34" charset="0"/>
                <a:cs typeface="Andalus" pitchFamily="18" charset="-78"/>
              </a:rPr>
            </a:br>
            <a:endParaRPr lang="nl-NL" sz="4000" dirty="0">
              <a:latin typeface="Franklin Gothic Demi" pitchFamily="34" charset="0"/>
              <a:cs typeface="Andalus" pitchFamily="18" charset="-78"/>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6" name="Grafiek 5"/>
          <p:cNvGraphicFramePr>
            <a:graphicFrameLocks/>
          </p:cNvGraphicFramePr>
          <p:nvPr>
            <p:extLst>
              <p:ext uri="{D42A27DB-BD31-4B8C-83A1-F6EECF244321}">
                <p14:modId xmlns:p14="http://schemas.microsoft.com/office/powerpoint/2010/main" val="3535583934"/>
              </p:ext>
            </p:extLst>
          </p:nvPr>
        </p:nvGraphicFramePr>
        <p:xfrm>
          <a:off x="1331640" y="1844824"/>
          <a:ext cx="7355160" cy="43204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2377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Global economic governance: supranational public institutions (1)</a:t>
            </a:r>
            <a:endParaRPr lang="en-GB" dirty="0"/>
          </a:p>
        </p:txBody>
      </p:sp>
      <p:sp>
        <p:nvSpPr>
          <p:cNvPr id="3" name="Tijdelijke aanduiding voor inhoud 2"/>
          <p:cNvSpPr>
            <a:spLocks noGrp="1"/>
          </p:cNvSpPr>
          <p:nvPr>
            <p:ph idx="1"/>
          </p:nvPr>
        </p:nvSpPr>
        <p:spPr/>
        <p:txBody>
          <a:bodyPr>
            <a:normAutofit fontScale="70000" lnSpcReduction="20000"/>
          </a:bodyPr>
          <a:lstStyle/>
          <a:p>
            <a:r>
              <a:rPr lang="en-GB" dirty="0" smtClean="0">
                <a:solidFill>
                  <a:srgbClr val="107E2D"/>
                </a:solidFill>
              </a:rPr>
              <a:t>In order to overcome market imperfections, supranational public institutions help set the rules to make globalization work. </a:t>
            </a:r>
          </a:p>
          <a:p>
            <a:r>
              <a:rPr lang="en-GB" dirty="0" smtClean="0">
                <a:solidFill>
                  <a:srgbClr val="107E2D"/>
                </a:solidFill>
              </a:rPr>
              <a:t>Political security (UN Security Council): local conflicts can draw into conﬂagrations.</a:t>
            </a:r>
          </a:p>
          <a:p>
            <a:r>
              <a:rPr lang="en-GB" dirty="0" smtClean="0">
                <a:solidFill>
                  <a:srgbClr val="107E2D"/>
                </a:solidFill>
              </a:rPr>
              <a:t>Bretton Woods Institutions (global financial system):</a:t>
            </a:r>
          </a:p>
          <a:p>
            <a:pPr lvl="1"/>
            <a:r>
              <a:rPr lang="en-GB" dirty="0" smtClean="0">
                <a:solidFill>
                  <a:srgbClr val="107E2D"/>
                </a:solidFill>
              </a:rPr>
              <a:t>Financial stability (IMF)</a:t>
            </a:r>
          </a:p>
          <a:p>
            <a:pPr marL="400050" lvl="1" indent="0">
              <a:buNone/>
            </a:pPr>
            <a:r>
              <a:rPr lang="en-GB" dirty="0" smtClean="0">
                <a:solidFill>
                  <a:srgbClr val="107E2D"/>
                </a:solidFill>
              </a:rPr>
              <a:t>Economic downturn in a country can lead to instability, poverty and inequality and slowdowns in other countries.</a:t>
            </a:r>
          </a:p>
          <a:p>
            <a:pPr lvl="1"/>
            <a:r>
              <a:rPr lang="en-GB" dirty="0" smtClean="0">
                <a:solidFill>
                  <a:srgbClr val="107E2D"/>
                </a:solidFill>
              </a:rPr>
              <a:t>Trade (WTO)</a:t>
            </a:r>
          </a:p>
          <a:p>
            <a:pPr marL="400050" lvl="2" indent="0">
              <a:buNone/>
            </a:pPr>
            <a:r>
              <a:rPr lang="en-GB" sz="2800" dirty="0" smtClean="0">
                <a:solidFill>
                  <a:srgbClr val="107E2D"/>
                </a:solidFill>
              </a:rPr>
              <a:t>Trade restrictions in one country affect other countries</a:t>
            </a:r>
          </a:p>
          <a:p>
            <a:pPr marL="742950" lvl="2" indent="-342900">
              <a:buFont typeface="Franklin Gothic Demi" pitchFamily="34" charset="0"/>
              <a:buChar char="—"/>
            </a:pPr>
            <a:r>
              <a:rPr lang="en-GB" sz="2800" dirty="0" smtClean="0">
                <a:solidFill>
                  <a:srgbClr val="107E2D"/>
                </a:solidFill>
              </a:rPr>
              <a:t>Poverty (World Bank)</a:t>
            </a:r>
          </a:p>
          <a:p>
            <a:pPr marL="400050" lvl="2" indent="0">
              <a:buNone/>
            </a:pPr>
            <a:r>
              <a:rPr lang="en-GB" sz="2800" dirty="0" smtClean="0">
                <a:solidFill>
                  <a:srgbClr val="107E2D"/>
                </a:solidFill>
              </a:rPr>
              <a:t>The rebuilding of Europe after the Second World War and the alleviation of poverty in European colonies.</a:t>
            </a:r>
          </a:p>
          <a:p>
            <a:endParaRPr lang="en-GB" dirty="0" smtClean="0">
              <a:solidFill>
                <a:srgbClr val="107E2D"/>
              </a:solidFill>
            </a:endParaRP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Global economic governance: supranational public institutions (2)</a:t>
            </a:r>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6" name="Grafiek 5"/>
          <p:cNvGraphicFramePr>
            <a:graphicFrameLocks/>
          </p:cNvGraphicFramePr>
          <p:nvPr>
            <p:extLst>
              <p:ext uri="{D42A27DB-BD31-4B8C-83A1-F6EECF244321}">
                <p14:modId xmlns:p14="http://schemas.microsoft.com/office/powerpoint/2010/main" val="3699844112"/>
              </p:ext>
            </p:extLst>
          </p:nvPr>
        </p:nvGraphicFramePr>
        <p:xfrm>
          <a:off x="1619672" y="2057400"/>
          <a:ext cx="6840760" cy="41799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0179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International Monetary Fund (1)</a:t>
            </a:r>
            <a:endParaRPr lang="en-GB" dirty="0"/>
          </a:p>
        </p:txBody>
      </p:sp>
      <p:sp>
        <p:nvSpPr>
          <p:cNvPr id="3" name="Tijdelijke aanduiding voor inhoud 2"/>
          <p:cNvSpPr>
            <a:spLocks noGrp="1"/>
          </p:cNvSpPr>
          <p:nvPr>
            <p:ph idx="1"/>
          </p:nvPr>
        </p:nvSpPr>
        <p:spPr/>
        <p:txBody>
          <a:bodyPr>
            <a:normAutofit fontScale="70000" lnSpcReduction="20000"/>
          </a:bodyPr>
          <a:lstStyle/>
          <a:p>
            <a:r>
              <a:rPr lang="en-GB" dirty="0" smtClean="0">
                <a:solidFill>
                  <a:srgbClr val="107E2D"/>
                </a:solidFill>
              </a:rPr>
              <a:t>IMF is the central institution of the international monetary system, a fiduciary system in which central banks in each country determine the desired amount of money.</a:t>
            </a:r>
          </a:p>
          <a:p>
            <a:pPr marL="0" indent="0">
              <a:buNone/>
            </a:pPr>
            <a:endParaRPr lang="en-GB" dirty="0" smtClean="0">
              <a:solidFill>
                <a:srgbClr val="107E2D"/>
              </a:solidFill>
            </a:endParaRPr>
          </a:p>
          <a:p>
            <a:r>
              <a:rPr lang="en-GB" dirty="0" smtClean="0">
                <a:solidFill>
                  <a:srgbClr val="107E2D"/>
                </a:solidFill>
              </a:rPr>
              <a:t>The IMF is active in the following fields:</a:t>
            </a:r>
          </a:p>
          <a:p>
            <a:pPr lvl="1"/>
            <a:r>
              <a:rPr lang="en-GB" dirty="0" smtClean="0">
                <a:solidFill>
                  <a:srgbClr val="107E2D"/>
                </a:solidFill>
              </a:rPr>
              <a:t>Stabilisation of exchange rates and the avoidance of competitive currency devaluations in order to create a balanced expansion of world trade;</a:t>
            </a:r>
          </a:p>
          <a:p>
            <a:pPr lvl="1"/>
            <a:r>
              <a:rPr lang="en-GB" dirty="0" smtClean="0">
                <a:solidFill>
                  <a:srgbClr val="107E2D"/>
                </a:solidFill>
              </a:rPr>
              <a:t>Balance of payments support by providing low-rate loans (lender of last resort) if a country has weak exports and/or a lack of confidence from lenders and the chance of the economy plummeting into a negative spiral. </a:t>
            </a:r>
          </a:p>
          <a:p>
            <a:pPr lvl="1"/>
            <a:r>
              <a:rPr lang="en-GB" dirty="0" smtClean="0">
                <a:solidFill>
                  <a:srgbClr val="107E2D"/>
                </a:solidFill>
              </a:rPr>
              <a:t>Monitoring and assisting countries in establishing a sound monetary policy by intervening at an early stage in questions of balanced fiscal policy and realistically attainable goals.</a:t>
            </a:r>
          </a:p>
          <a:p>
            <a:endParaRPr lang="en-GB" dirty="0" smtClean="0"/>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15728"/>
          </a:solidFill>
        </p:spPr>
        <p:txBody>
          <a:bodyPr/>
          <a:lstStyle/>
          <a:p>
            <a:r>
              <a:rPr lang="en-GB" spc="300" smtClean="0">
                <a:solidFill>
                  <a:schemeClr val="bg1"/>
                </a:solidFill>
                <a:latin typeface="Franklin Gothic Demi Cond" panose="020B0706030402020204" pitchFamily="34" charset="0"/>
              </a:rPr>
              <a:t>CHAPTER</a:t>
            </a:r>
            <a:r>
              <a:rPr lang="en-GB" spc="300" smtClean="0">
                <a:solidFill>
                  <a:schemeClr val="bg1"/>
                </a:solidFill>
              </a:rPr>
              <a:t> </a:t>
            </a:r>
            <a:r>
              <a:rPr lang="en-GB" spc="300" dirty="0" smtClean="0">
                <a:solidFill>
                  <a:schemeClr val="bg1"/>
                </a:solidFill>
              </a:rPr>
              <a:t>7</a:t>
            </a:r>
            <a:endParaRPr lang="en-GB" spc="300" dirty="0">
              <a:solidFill>
                <a:schemeClr val="bg1"/>
              </a:solidFill>
            </a:endParaRPr>
          </a:p>
        </p:txBody>
      </p:sp>
      <p:sp>
        <p:nvSpPr>
          <p:cNvPr id="3" name="Subtitle 2"/>
          <p:cNvSpPr>
            <a:spLocks noGrp="1"/>
          </p:cNvSpPr>
          <p:nvPr>
            <p:ph type="subTitle" idx="1"/>
          </p:nvPr>
        </p:nvSpPr>
        <p:spPr>
          <a:xfrm>
            <a:off x="1371600" y="3886200"/>
            <a:ext cx="6400800" cy="838944"/>
          </a:xfrm>
          <a:solidFill>
            <a:srgbClr val="107E2D"/>
          </a:solidFill>
        </p:spPr>
        <p:txBody>
          <a:bodyPr/>
          <a:lstStyle/>
          <a:p>
            <a:r>
              <a:rPr lang="en-GB" dirty="0" smtClean="0">
                <a:solidFill>
                  <a:schemeClr val="bg1">
                    <a:lumMod val="95000"/>
                  </a:schemeClr>
                </a:solidFill>
              </a:rPr>
              <a:t>Globalization</a:t>
            </a:r>
            <a:endParaRPr lang="en-GB" dirty="0">
              <a:solidFill>
                <a:schemeClr val="bg1">
                  <a:lumMod val="95000"/>
                </a:schemeClr>
              </a:solidFill>
            </a:endParaRPr>
          </a:p>
        </p:txBody>
      </p:sp>
      <p:sp>
        <p:nvSpPr>
          <p:cNvPr id="4" name="Footer Placeholder 3"/>
          <p:cNvSpPr>
            <a:spLocks noGrp="1"/>
          </p:cNvSpPr>
          <p:nvPr>
            <p:ph type="ftr" sz="quarter" idx="11"/>
          </p:nvPr>
        </p:nvSpPr>
        <p:spPr>
          <a:xfrm>
            <a:off x="1259632" y="6309320"/>
            <a:ext cx="7884368" cy="476672"/>
          </a:xfrm>
        </p:spPr>
        <p:txBody>
          <a:bodyPr/>
          <a:lstStyle/>
          <a:p>
            <a:r>
              <a:rPr lang="en-GB" dirty="0" smtClean="0"/>
              <a:t>© Martin Oyevaar, Diego Vazquez-</a:t>
            </a:r>
            <a:r>
              <a:rPr lang="en-GB" dirty="0" err="1" smtClean="0"/>
              <a:t>Brust</a:t>
            </a:r>
            <a:r>
              <a:rPr lang="en-GB" dirty="0" smtClean="0"/>
              <a:t> &amp; Harrie van Bommel, </a:t>
            </a:r>
            <a:r>
              <a:rPr lang="en-GB" i="1" dirty="0" smtClean="0"/>
              <a:t>Globalization and Sustainable Development</a:t>
            </a:r>
            <a:r>
              <a:rPr lang="en-GB" dirty="0" smtClean="0"/>
              <a:t>, Palgrave (2016)</a:t>
            </a:r>
          </a:p>
          <a:p>
            <a:r>
              <a:rPr lang="en-GB" dirty="0"/>
              <a:t>Information about cases, research assignments, videos etc.: </a:t>
            </a:r>
            <a:r>
              <a:rPr lang="en-GB" dirty="0" smtClean="0">
                <a:hlinkClick r:id="rId2"/>
              </a:rPr>
              <a:t>m.oyevaar@sustainable-globalization.com</a:t>
            </a:r>
            <a:r>
              <a:rPr lang="en-GB" dirty="0" smtClean="0"/>
              <a:t> </a:t>
            </a:r>
          </a:p>
        </p:txBody>
      </p:sp>
    </p:spTree>
    <p:extLst>
      <p:ext uri="{BB962C8B-B14F-4D97-AF65-F5344CB8AC3E}">
        <p14:creationId xmlns:p14="http://schemas.microsoft.com/office/powerpoint/2010/main" val="2209628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World Trade Organization (1)</a:t>
            </a:r>
            <a:endParaRPr lang="en-GB" dirty="0"/>
          </a:p>
        </p:txBody>
      </p:sp>
      <p:sp>
        <p:nvSpPr>
          <p:cNvPr id="3" name="Tijdelijke aanduiding voor inhoud 2"/>
          <p:cNvSpPr>
            <a:spLocks noGrp="1"/>
          </p:cNvSpPr>
          <p:nvPr>
            <p:ph idx="1"/>
          </p:nvPr>
        </p:nvSpPr>
        <p:spPr/>
        <p:txBody>
          <a:bodyPr>
            <a:normAutofit fontScale="55000" lnSpcReduction="20000"/>
          </a:bodyPr>
          <a:lstStyle/>
          <a:p>
            <a:r>
              <a:rPr lang="en-GB" dirty="0" smtClean="0">
                <a:solidFill>
                  <a:srgbClr val="107E2D"/>
                </a:solidFill>
              </a:rPr>
              <a:t>Facilitating trade between countries is at the core of the WTO’s philosophy and it is an answer to countries that elaborate trade barriers to maintain their own economies on the short-term, whereby status quo social services, social systems and power base elite often play a role.</a:t>
            </a:r>
          </a:p>
          <a:p>
            <a:endParaRPr lang="en-GB" dirty="0" smtClean="0">
              <a:solidFill>
                <a:srgbClr val="107E2D"/>
              </a:solidFill>
            </a:endParaRPr>
          </a:p>
          <a:p>
            <a:r>
              <a:rPr lang="en-GB" dirty="0" smtClean="0">
                <a:solidFill>
                  <a:srgbClr val="107E2D"/>
                </a:solidFill>
              </a:rPr>
              <a:t>The consequence of free trade between countries is that domestic companies are exposed to international competition and in general prosper countries in the long-term by taking advantage of their assets in order to concentrate on what they can relatively produce best. </a:t>
            </a:r>
          </a:p>
          <a:p>
            <a:endParaRPr lang="en-GB" dirty="0" smtClean="0">
              <a:solidFill>
                <a:srgbClr val="107E2D"/>
              </a:solidFill>
            </a:endParaRPr>
          </a:p>
          <a:p>
            <a:r>
              <a:rPr lang="en-GB" dirty="0" smtClean="0">
                <a:solidFill>
                  <a:srgbClr val="107E2D"/>
                </a:solidFill>
              </a:rPr>
              <a:t>During the last 60 years, global multilateral negotiations have resulted in less trade barriers. In addition, the access to relatively cheap products is improved.</a:t>
            </a:r>
          </a:p>
          <a:p>
            <a:endParaRPr lang="en-GB" dirty="0" smtClean="0">
              <a:solidFill>
                <a:srgbClr val="107E2D"/>
              </a:solidFill>
            </a:endParaRPr>
          </a:p>
          <a:p>
            <a:r>
              <a:rPr lang="en-GB" dirty="0" smtClean="0">
                <a:solidFill>
                  <a:srgbClr val="107E2D"/>
                </a:solidFill>
              </a:rPr>
              <a:t>Main principle WTO during negotiations: </a:t>
            </a:r>
          </a:p>
          <a:p>
            <a:pPr lvl="1"/>
            <a:r>
              <a:rPr lang="en-GB" dirty="0" smtClean="0">
                <a:solidFill>
                  <a:srgbClr val="107E2D"/>
                </a:solidFill>
              </a:rPr>
              <a:t>‘Non-discrimination clause’ (‘Most favoured nation status’) </a:t>
            </a:r>
          </a:p>
          <a:p>
            <a:pPr marL="400050" lvl="1" indent="0">
              <a:buNone/>
            </a:pPr>
            <a:r>
              <a:rPr lang="en-GB" dirty="0" smtClean="0">
                <a:solidFill>
                  <a:srgbClr val="107E2D"/>
                </a:solidFill>
              </a:rPr>
              <a:t>A country cannot negotiate a deal with attractive business advantages unless these advantages apply to all other countries. </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World Trade Organization (2)</a:t>
            </a:r>
            <a:endParaRPr lang="en-GB" dirty="0"/>
          </a:p>
        </p:txBody>
      </p:sp>
      <p:sp>
        <p:nvSpPr>
          <p:cNvPr id="3" name="Tijdelijke aanduiding voor inhoud 2"/>
          <p:cNvSpPr>
            <a:spLocks noGrp="1"/>
          </p:cNvSpPr>
          <p:nvPr>
            <p:ph idx="1"/>
          </p:nvPr>
        </p:nvSpPr>
        <p:spPr/>
        <p:txBody>
          <a:bodyPr/>
          <a:lstStyle/>
          <a:p>
            <a:r>
              <a:rPr lang="en-GB" dirty="0" smtClean="0">
                <a:solidFill>
                  <a:srgbClr val="107E2D"/>
                </a:solidFill>
              </a:rPr>
              <a:t>Functions WTO:</a:t>
            </a:r>
          </a:p>
          <a:p>
            <a:pPr lvl="1"/>
            <a:r>
              <a:rPr lang="en-GB" dirty="0" smtClean="0">
                <a:solidFill>
                  <a:srgbClr val="107E2D"/>
                </a:solidFill>
              </a:rPr>
              <a:t>A forum for discussion and negotiation of new and existing trade rules;</a:t>
            </a:r>
          </a:p>
          <a:p>
            <a:pPr lvl="1"/>
            <a:r>
              <a:rPr lang="en-GB" dirty="0" smtClean="0">
                <a:solidFill>
                  <a:srgbClr val="107E2D"/>
                </a:solidFill>
              </a:rPr>
              <a:t>A trade dispute settlement body (DSB), which decides on trade disagreements between member countries. </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mtClean="0">
                <a:solidFill>
                  <a:srgbClr val="015728"/>
                </a:solidFill>
              </a:rPr>
              <a:t>World Trade Organization (3)</a:t>
            </a:r>
            <a:endParaRPr lang="en-GB"/>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5" name="Afbeelding 4"/>
          <p:cNvPicPr>
            <a:picLocks noChangeAspect="1"/>
          </p:cNvPicPr>
          <p:nvPr/>
        </p:nvPicPr>
        <p:blipFill>
          <a:blip r:embed="rId2" cstate="print"/>
          <a:stretch>
            <a:fillRect/>
          </a:stretch>
        </p:blipFill>
        <p:spPr>
          <a:xfrm>
            <a:off x="827584" y="1624056"/>
            <a:ext cx="7560840" cy="3644597"/>
          </a:xfrm>
          <a:prstGeom prst="rect">
            <a:avLst/>
          </a:prstGeom>
        </p:spPr>
      </p:pic>
      <p:sp>
        <p:nvSpPr>
          <p:cNvPr id="7" name="Tekstvak 6"/>
          <p:cNvSpPr txBox="1"/>
          <p:nvPr/>
        </p:nvSpPr>
        <p:spPr>
          <a:xfrm>
            <a:off x="611560" y="5517232"/>
            <a:ext cx="7992888" cy="369332"/>
          </a:xfrm>
          <a:prstGeom prst="rect">
            <a:avLst/>
          </a:prstGeom>
          <a:noFill/>
        </p:spPr>
        <p:txBody>
          <a:bodyPr wrap="square" rtlCol="0">
            <a:spAutoFit/>
          </a:bodyPr>
          <a:lstStyle/>
          <a:p>
            <a:r>
              <a:rPr lang="en-GB" dirty="0" smtClean="0"/>
              <a:t>Membership WTO (source Website WTO)</a:t>
            </a:r>
            <a:endParaRPr lang="en-GB" dirty="0"/>
          </a:p>
        </p:txBody>
      </p:sp>
    </p:spTree>
    <p:extLst>
      <p:ext uri="{BB962C8B-B14F-4D97-AF65-F5344CB8AC3E}">
        <p14:creationId xmlns:p14="http://schemas.microsoft.com/office/powerpoint/2010/main" val="1096078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solidFill>
                  <a:srgbClr val="015728"/>
                </a:solidFill>
              </a:rPr>
              <a:t>World Bank</a:t>
            </a:r>
            <a:endParaRPr lang="nl-NL" dirty="0"/>
          </a:p>
        </p:txBody>
      </p:sp>
      <p:sp>
        <p:nvSpPr>
          <p:cNvPr id="3" name="Tijdelijke aanduiding voor inhoud 2"/>
          <p:cNvSpPr>
            <a:spLocks noGrp="1"/>
          </p:cNvSpPr>
          <p:nvPr>
            <p:ph idx="1"/>
          </p:nvPr>
        </p:nvSpPr>
        <p:spPr/>
        <p:txBody>
          <a:bodyPr>
            <a:normAutofit fontScale="77500" lnSpcReduction="20000"/>
          </a:bodyPr>
          <a:lstStyle/>
          <a:p>
            <a:r>
              <a:rPr lang="en-GB" dirty="0" smtClean="0">
                <a:solidFill>
                  <a:srgbClr val="107E2D"/>
                </a:solidFill>
              </a:rPr>
              <a:t>Mission:</a:t>
            </a:r>
          </a:p>
          <a:p>
            <a:pPr lvl="1"/>
            <a:r>
              <a:rPr lang="en-GB" dirty="0" smtClean="0">
                <a:solidFill>
                  <a:srgbClr val="107E2D"/>
                </a:solidFill>
              </a:rPr>
              <a:t>Seeking global poverty reduction and the improvement of living standards.</a:t>
            </a:r>
          </a:p>
          <a:p>
            <a:endParaRPr lang="en-GB" dirty="0" smtClean="0">
              <a:solidFill>
                <a:srgbClr val="107E2D"/>
              </a:solidFill>
            </a:endParaRPr>
          </a:p>
          <a:p>
            <a:r>
              <a:rPr lang="en-GB" dirty="0" smtClean="0">
                <a:solidFill>
                  <a:srgbClr val="107E2D"/>
                </a:solidFill>
              </a:rPr>
              <a:t>Working fields:</a:t>
            </a:r>
          </a:p>
          <a:p>
            <a:pPr lvl="1"/>
            <a:r>
              <a:rPr lang="en-GB" dirty="0" smtClean="0">
                <a:solidFill>
                  <a:srgbClr val="107E2D"/>
                </a:solidFill>
              </a:rPr>
              <a:t>Providing low-interest loans to middle income and creditworthy poor countries;</a:t>
            </a:r>
          </a:p>
          <a:p>
            <a:pPr lvl="1"/>
            <a:r>
              <a:rPr lang="en-GB" dirty="0" smtClean="0">
                <a:solidFill>
                  <a:srgbClr val="107E2D"/>
                </a:solidFill>
              </a:rPr>
              <a:t>Interest-free credit and grants for the poorest countries.</a:t>
            </a:r>
          </a:p>
          <a:p>
            <a:pPr lvl="1">
              <a:buNone/>
            </a:pPr>
            <a:endParaRPr lang="en-GB" dirty="0" smtClean="0">
              <a:solidFill>
                <a:srgbClr val="107E2D"/>
              </a:solidFill>
            </a:endParaRPr>
          </a:p>
          <a:p>
            <a:r>
              <a:rPr lang="en-GB" dirty="0" smtClean="0">
                <a:solidFill>
                  <a:srgbClr val="107E2D"/>
                </a:solidFill>
              </a:rPr>
              <a:t>World Bank helps countries to avoid the ‘poverty trap’:</a:t>
            </a:r>
          </a:p>
          <a:p>
            <a:pPr lvl="1"/>
            <a:r>
              <a:rPr lang="en-GB" dirty="0" smtClean="0">
                <a:solidFill>
                  <a:srgbClr val="107E2D"/>
                </a:solidFill>
              </a:rPr>
              <a:t>A poor country does not have the capacity to operate on the international financial markets in which it can get loans, leading to persistent poverty. </a:t>
            </a:r>
            <a:endParaRPr lang="nl-NL"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GB" sz="4000" dirty="0">
                <a:solidFill>
                  <a:srgbClr val="015728"/>
                </a:solidFill>
              </a:rPr>
              <a:t>Videos for </a:t>
            </a:r>
            <a:r>
              <a:rPr lang="en-GB" sz="4000" dirty="0" smtClean="0">
                <a:solidFill>
                  <a:srgbClr val="015728"/>
                </a:solidFill>
              </a:rPr>
              <a:t>students/lectures </a:t>
            </a:r>
            <a:r>
              <a:rPr lang="en-GB" sz="3700" dirty="0" smtClean="0">
                <a:solidFill>
                  <a:srgbClr val="015728"/>
                </a:solidFill>
              </a:rPr>
              <a:t>(informative)</a:t>
            </a:r>
            <a:endParaRPr lang="en-GB" sz="3700" dirty="0">
              <a:solidFill>
                <a:srgbClr val="015728"/>
              </a:solidFill>
            </a:endParaRPr>
          </a:p>
        </p:txBody>
      </p:sp>
      <p:sp>
        <p:nvSpPr>
          <p:cNvPr id="3" name="Tijdelijke aanduiding voor inhoud 2"/>
          <p:cNvSpPr>
            <a:spLocks noGrp="1"/>
          </p:cNvSpPr>
          <p:nvPr>
            <p:ph idx="1"/>
          </p:nvPr>
        </p:nvSpPr>
        <p:spPr/>
        <p:txBody>
          <a:bodyPr>
            <a:normAutofit fontScale="47500" lnSpcReduction="20000"/>
          </a:bodyPr>
          <a:lstStyle/>
          <a:p>
            <a:pPr marL="0" indent="0" fontAlgn="t">
              <a:buNone/>
            </a:pPr>
            <a:r>
              <a:rPr lang="en-GB" dirty="0">
                <a:solidFill>
                  <a:srgbClr val="107E2D"/>
                </a:solidFill>
              </a:rPr>
              <a:t>Suggestion for a video on YouTube, see search quote between []: </a:t>
            </a:r>
          </a:p>
          <a:p>
            <a:pPr marL="0" indent="0" fontAlgn="t">
              <a:buNone/>
            </a:pPr>
            <a:endParaRPr lang="en-US" dirty="0" smtClean="0">
              <a:solidFill>
                <a:srgbClr val="107E2D"/>
              </a:solidFill>
            </a:endParaRPr>
          </a:p>
          <a:p>
            <a:pPr marL="0" indent="0" fontAlgn="t">
              <a:buNone/>
            </a:pPr>
            <a:r>
              <a:rPr lang="en-US" dirty="0" smtClean="0">
                <a:solidFill>
                  <a:srgbClr val="107E2D"/>
                </a:solidFill>
              </a:rPr>
              <a:t>Short explanation of Bretton Woods [18 </a:t>
            </a:r>
            <a:r>
              <a:rPr lang="en-US" dirty="0">
                <a:solidFill>
                  <a:srgbClr val="107E2D"/>
                </a:solidFill>
              </a:rPr>
              <a:t>2 Bretton Woods </a:t>
            </a:r>
            <a:r>
              <a:rPr lang="en-US" dirty="0" smtClean="0">
                <a:solidFill>
                  <a:srgbClr val="107E2D"/>
                </a:solidFill>
              </a:rPr>
              <a:t>Explained] </a:t>
            </a:r>
            <a:r>
              <a:rPr lang="nl-NL" dirty="0" smtClean="0">
                <a:solidFill>
                  <a:srgbClr val="107E2D"/>
                </a:solidFill>
              </a:rPr>
              <a:t>(</a:t>
            </a:r>
            <a:r>
              <a:rPr lang="nl-NL" dirty="0" err="1">
                <a:solidFill>
                  <a:srgbClr val="107E2D"/>
                </a:solidFill>
              </a:rPr>
              <a:t>MrStingls</a:t>
            </a:r>
            <a:r>
              <a:rPr lang="nl-NL" dirty="0">
                <a:solidFill>
                  <a:srgbClr val="107E2D"/>
                </a:solidFill>
              </a:rPr>
              <a:t> / 2:02 minutes)</a:t>
            </a:r>
          </a:p>
          <a:p>
            <a:pPr marL="0" indent="0" fontAlgn="t">
              <a:buNone/>
            </a:pPr>
            <a:endParaRPr lang="en-US" dirty="0">
              <a:solidFill>
                <a:srgbClr val="107E2D"/>
              </a:solidFill>
            </a:endParaRPr>
          </a:p>
          <a:p>
            <a:pPr marL="0" indent="0">
              <a:buNone/>
            </a:pPr>
            <a:r>
              <a:rPr lang="en-US" dirty="0" smtClean="0">
                <a:solidFill>
                  <a:srgbClr val="107E2D"/>
                </a:solidFill>
              </a:rPr>
              <a:t>Information about IMF [What </a:t>
            </a:r>
            <a:r>
              <a:rPr lang="en-US" dirty="0">
                <a:solidFill>
                  <a:srgbClr val="107E2D"/>
                </a:solidFill>
              </a:rPr>
              <a:t>Is The International Monetary Fund (IMF</a:t>
            </a:r>
            <a:r>
              <a:rPr lang="en-US" dirty="0" smtClean="0">
                <a:solidFill>
                  <a:srgbClr val="107E2D"/>
                </a:solidFill>
              </a:rPr>
              <a:t>)?] </a:t>
            </a:r>
            <a:r>
              <a:rPr lang="nl-NL" dirty="0">
                <a:solidFill>
                  <a:srgbClr val="107E2D"/>
                </a:solidFill>
              </a:rPr>
              <a:t>(</a:t>
            </a:r>
            <a:r>
              <a:rPr lang="nl-NL" dirty="0" err="1">
                <a:solidFill>
                  <a:srgbClr val="107E2D"/>
                </a:solidFill>
              </a:rPr>
              <a:t>Seeker</a:t>
            </a:r>
            <a:r>
              <a:rPr lang="nl-NL" dirty="0">
                <a:solidFill>
                  <a:srgbClr val="107E2D"/>
                </a:solidFill>
              </a:rPr>
              <a:t> Daily / 3:33 minutes)</a:t>
            </a:r>
          </a:p>
          <a:p>
            <a:pPr marL="0" indent="0">
              <a:buNone/>
            </a:pPr>
            <a:endParaRPr lang="en-US" dirty="0" smtClean="0">
              <a:solidFill>
                <a:srgbClr val="107E2D"/>
              </a:solidFill>
            </a:endParaRPr>
          </a:p>
          <a:p>
            <a:pPr marL="0" indent="0">
              <a:buNone/>
            </a:pPr>
            <a:r>
              <a:rPr lang="en-GB" dirty="0">
                <a:solidFill>
                  <a:srgbClr val="107E2D"/>
                </a:solidFill>
              </a:rPr>
              <a:t>A quick view on GATT and WTO: [GATT and WTO - Social Studies] (Julia Marion / 6:51 minutes</a:t>
            </a:r>
            <a:r>
              <a:rPr lang="en-GB" dirty="0" smtClean="0">
                <a:solidFill>
                  <a:srgbClr val="107E2D"/>
                </a:solidFill>
              </a:rPr>
              <a:t>)</a:t>
            </a:r>
          </a:p>
          <a:p>
            <a:pPr marL="0" indent="0">
              <a:buNone/>
            </a:pPr>
            <a:endParaRPr lang="en-GB" dirty="0">
              <a:solidFill>
                <a:srgbClr val="107E2D"/>
              </a:solidFill>
            </a:endParaRPr>
          </a:p>
          <a:p>
            <a:pPr marL="0" indent="0">
              <a:buNone/>
            </a:pPr>
            <a:r>
              <a:rPr lang="en-GB" dirty="0">
                <a:solidFill>
                  <a:srgbClr val="107E2D"/>
                </a:solidFill>
              </a:rPr>
              <a:t>A quick view on GATT and WTO</a:t>
            </a:r>
            <a:r>
              <a:rPr lang="en-GB" dirty="0" smtClean="0">
                <a:solidFill>
                  <a:srgbClr val="107E2D"/>
                </a:solidFill>
              </a:rPr>
              <a:t>: [</a:t>
            </a:r>
            <a:r>
              <a:rPr lang="en-GB" dirty="0">
                <a:solidFill>
                  <a:srgbClr val="107E2D"/>
                </a:solidFill>
              </a:rPr>
              <a:t>The World Trade Organization (WTO)] Explained With Maps (Explained With Maps /</a:t>
            </a:r>
            <a:r>
              <a:rPr lang="nl-NL" dirty="0">
                <a:solidFill>
                  <a:srgbClr val="107E2D"/>
                </a:solidFill>
              </a:rPr>
              <a:t> </a:t>
            </a:r>
            <a:r>
              <a:rPr lang="en-GB" dirty="0">
                <a:solidFill>
                  <a:srgbClr val="107E2D"/>
                </a:solidFill>
              </a:rPr>
              <a:t>5:50 minutes)</a:t>
            </a:r>
            <a:endParaRPr lang="nl-NL" dirty="0">
              <a:solidFill>
                <a:srgbClr val="107E2D"/>
              </a:solidFill>
            </a:endParaRPr>
          </a:p>
          <a:p>
            <a:pPr marL="0" indent="0">
              <a:buNone/>
            </a:pPr>
            <a:endParaRPr lang="en-GB" dirty="0" smtClean="0">
              <a:solidFill>
                <a:srgbClr val="107E2D"/>
              </a:solidFill>
            </a:endParaRPr>
          </a:p>
          <a:p>
            <a:pPr marL="0" indent="0">
              <a:buNone/>
            </a:pPr>
            <a:r>
              <a:rPr lang="en-GB" dirty="0" smtClean="0">
                <a:solidFill>
                  <a:srgbClr val="107E2D"/>
                </a:solidFill>
              </a:rPr>
              <a:t>Information about difference Foreign Direct Investments versus </a:t>
            </a:r>
            <a:r>
              <a:rPr lang="en-GB" dirty="0">
                <a:solidFill>
                  <a:srgbClr val="107E2D"/>
                </a:solidFill>
              </a:rPr>
              <a:t>Foreign </a:t>
            </a:r>
            <a:r>
              <a:rPr lang="en-GB" dirty="0" smtClean="0">
                <a:solidFill>
                  <a:srgbClr val="107E2D"/>
                </a:solidFill>
              </a:rPr>
              <a:t>Institutional Investments: [</a:t>
            </a:r>
            <a:r>
              <a:rPr lang="en-GB" dirty="0">
                <a:solidFill>
                  <a:srgbClr val="107E2D"/>
                </a:solidFill>
              </a:rPr>
              <a:t>FDI and </a:t>
            </a:r>
            <a:r>
              <a:rPr lang="en-GB" dirty="0" smtClean="0">
                <a:solidFill>
                  <a:srgbClr val="107E2D"/>
                </a:solidFill>
              </a:rPr>
              <a:t>FII] </a:t>
            </a:r>
            <a:r>
              <a:rPr lang="en-GB" dirty="0">
                <a:solidFill>
                  <a:srgbClr val="107E2D"/>
                </a:solidFill>
              </a:rPr>
              <a:t>(Flay Initiative / 4:02 minutes)</a:t>
            </a:r>
            <a:endParaRPr lang="nl-NL" dirty="0">
              <a:solidFill>
                <a:srgbClr val="107E2D"/>
              </a:solidFill>
            </a:endParaRPr>
          </a:p>
          <a:p>
            <a:pPr marL="0" indent="0">
              <a:buNone/>
            </a:pPr>
            <a:endParaRPr lang="nl-NL" dirty="0">
              <a:solidFill>
                <a:srgbClr val="107E2D"/>
              </a:solidFill>
            </a:endParaRPr>
          </a:p>
          <a:p>
            <a:pPr marL="0" indent="0">
              <a:buNone/>
            </a:pPr>
            <a:r>
              <a:rPr lang="en-GB" dirty="0" smtClean="0">
                <a:solidFill>
                  <a:srgbClr val="107E2D"/>
                </a:solidFill>
              </a:rPr>
              <a:t>Information about UN: [How </a:t>
            </a:r>
            <a:r>
              <a:rPr lang="en-GB" dirty="0">
                <a:solidFill>
                  <a:srgbClr val="107E2D"/>
                </a:solidFill>
              </a:rPr>
              <a:t>does the United Nations work? | RMIT University</a:t>
            </a:r>
            <a:r>
              <a:rPr lang="nl-NL" dirty="0">
                <a:solidFill>
                  <a:srgbClr val="107E2D"/>
                </a:solidFill>
              </a:rPr>
              <a:t>] (</a:t>
            </a:r>
            <a:r>
              <a:rPr lang="en-GB" dirty="0">
                <a:solidFill>
                  <a:srgbClr val="107E2D"/>
                </a:solidFill>
              </a:rPr>
              <a:t>RMIT University / 1:56 minutes)</a:t>
            </a:r>
            <a:br>
              <a:rPr lang="en-GB" dirty="0">
                <a:solidFill>
                  <a:srgbClr val="107E2D"/>
                </a:solidFill>
              </a:rPr>
            </a:br>
            <a:endParaRPr lang="nl-NL" dirty="0">
              <a:solidFill>
                <a:srgbClr val="107E2D"/>
              </a:solidFill>
            </a:endParaRPr>
          </a:p>
          <a:p>
            <a:pPr marL="0" indent="0">
              <a:buNone/>
            </a:pPr>
            <a:r>
              <a:rPr lang="en-US" dirty="0" smtClean="0">
                <a:solidFill>
                  <a:srgbClr val="107E2D"/>
                </a:solidFill>
              </a:rPr>
              <a:t>The increased rule of law of WTO: [</a:t>
            </a:r>
            <a:r>
              <a:rPr lang="en-GB" dirty="0" smtClean="0">
                <a:solidFill>
                  <a:srgbClr val="107E2D"/>
                </a:solidFill>
              </a:rPr>
              <a:t>Law </a:t>
            </a:r>
            <a:r>
              <a:rPr lang="en-GB" dirty="0">
                <a:solidFill>
                  <a:srgbClr val="107E2D"/>
                </a:solidFill>
              </a:rPr>
              <a:t>and lawyers at the GATT/WTO] (WTO / 8:04 minutes</a:t>
            </a:r>
            <a:r>
              <a:rPr lang="en-GB" dirty="0" smtClean="0">
                <a:solidFill>
                  <a:srgbClr val="107E2D"/>
                </a:solidFill>
              </a:rPr>
              <a:t>)</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931233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a:solidFill>
                  <a:srgbClr val="015728"/>
                </a:solidFill>
              </a:rPr>
              <a:t>Videos for </a:t>
            </a:r>
            <a:r>
              <a:rPr lang="en-GB" dirty="0" smtClean="0">
                <a:solidFill>
                  <a:srgbClr val="015728"/>
                </a:solidFill>
              </a:rPr>
              <a:t>students/lectures (</a:t>
            </a:r>
            <a:r>
              <a:rPr lang="en-GB" dirty="0">
                <a:solidFill>
                  <a:srgbClr val="015728"/>
                </a:solidFill>
              </a:rPr>
              <a:t>politically engaged)</a:t>
            </a:r>
          </a:p>
        </p:txBody>
      </p:sp>
      <p:sp>
        <p:nvSpPr>
          <p:cNvPr id="3" name="Tijdelijke aanduiding voor inhoud 2"/>
          <p:cNvSpPr>
            <a:spLocks noGrp="1"/>
          </p:cNvSpPr>
          <p:nvPr>
            <p:ph idx="1"/>
          </p:nvPr>
        </p:nvSpPr>
        <p:spPr/>
        <p:txBody>
          <a:bodyPr>
            <a:normAutofit fontScale="70000" lnSpcReduction="20000"/>
          </a:bodyPr>
          <a:lstStyle/>
          <a:p>
            <a:pPr marL="0" indent="0" fontAlgn="t">
              <a:buNone/>
            </a:pPr>
            <a:r>
              <a:rPr lang="en-GB" dirty="0" smtClean="0">
                <a:solidFill>
                  <a:srgbClr val="107E2D"/>
                </a:solidFill>
              </a:rPr>
              <a:t>Suggestion for a video on YouTube, see search quote between []: </a:t>
            </a:r>
          </a:p>
          <a:p>
            <a:pPr marL="0" indent="0" fontAlgn="t">
              <a:buNone/>
            </a:pPr>
            <a:endParaRPr lang="en-GB" dirty="0" smtClean="0">
              <a:solidFill>
                <a:srgbClr val="107E2D"/>
              </a:solidFill>
            </a:endParaRPr>
          </a:p>
          <a:p>
            <a:pPr marL="0" indent="0" fontAlgn="t">
              <a:buNone/>
            </a:pPr>
            <a:r>
              <a:rPr lang="en-GB" dirty="0" smtClean="0">
                <a:solidFill>
                  <a:srgbClr val="107E2D"/>
                </a:solidFill>
              </a:rPr>
              <a:t>Quite balanced view on winners/losers [Who Really Wins From Globalization? (Pros and Cons of Globalization)] (</a:t>
            </a:r>
            <a:r>
              <a:rPr lang="en-GB" dirty="0" err="1" smtClean="0">
                <a:solidFill>
                  <a:srgbClr val="107E2D"/>
                </a:solidFill>
              </a:rPr>
              <a:t>GEDProject</a:t>
            </a:r>
            <a:r>
              <a:rPr lang="en-GB" dirty="0" smtClean="0">
                <a:solidFill>
                  <a:srgbClr val="107E2D"/>
                </a:solidFill>
              </a:rPr>
              <a:t> / 3:36 minutes)</a:t>
            </a:r>
          </a:p>
          <a:p>
            <a:pPr marL="0" indent="0" fontAlgn="t">
              <a:buNone/>
            </a:pPr>
            <a:endParaRPr lang="en-GB" dirty="0" smtClean="0">
              <a:solidFill>
                <a:srgbClr val="107E2D"/>
              </a:solidFill>
            </a:endParaRPr>
          </a:p>
          <a:p>
            <a:pPr marL="0" indent="0">
              <a:buNone/>
            </a:pPr>
            <a:r>
              <a:rPr lang="en-GB" dirty="0" smtClean="0">
                <a:solidFill>
                  <a:srgbClr val="107E2D"/>
                </a:solidFill>
              </a:rPr>
              <a:t>View on FII and “Race to Bottom” [Ending the Global "Race to the Bottom"] (The Point with Ana Kasparian / 5:32 minutes)</a:t>
            </a:r>
          </a:p>
          <a:p>
            <a:pPr marL="0" indent="0">
              <a:buNone/>
            </a:pPr>
            <a:endParaRPr lang="en-GB" dirty="0" smtClean="0">
              <a:solidFill>
                <a:srgbClr val="107E2D"/>
              </a:solidFill>
              <a:hlinkClick r:id="rId2"/>
            </a:endParaRPr>
          </a:p>
          <a:p>
            <a:pPr marL="0" indent="0">
              <a:buNone/>
            </a:pPr>
            <a:r>
              <a:rPr lang="en-GB" dirty="0" smtClean="0">
                <a:solidFill>
                  <a:srgbClr val="107E2D"/>
                </a:solidFill>
              </a:rPr>
              <a:t>Reform of the UN Security council: ["When the Security Council fails, the United Nations fails“] (The Elders / 3:38 minutes)</a:t>
            </a:r>
          </a:p>
          <a:p>
            <a:pPr marL="0" indent="0">
              <a:buNone/>
            </a:pPr>
            <a:endParaRPr lang="en-GB" dirty="0" smtClean="0">
              <a:solidFill>
                <a:srgbClr val="107E2D"/>
              </a:solidFill>
            </a:endParaRPr>
          </a:p>
          <a:p>
            <a:pPr marL="0" indent="0">
              <a:buNone/>
            </a:pPr>
            <a:r>
              <a:rPr lang="en-GB" dirty="0" smtClean="0">
                <a:solidFill>
                  <a:srgbClr val="107E2D"/>
                </a:solidFill>
              </a:rPr>
              <a:t>WTO operate in the interests of rich nations: [How do the WTO, World Bank and IMF work?] (Big Picture / 7:02 minutes)</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630034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Footer Placeholder 3"/>
          <p:cNvSpPr>
            <a:spLocks noGrp="1"/>
          </p:cNvSpPr>
          <p:nvPr>
            <p:ph idx="1"/>
          </p:nvPr>
        </p:nvSpPr>
        <p:spPr/>
        <p:txBody>
          <a:bodyPr/>
          <a:lstStyle/>
          <a:p>
            <a:pPr marL="0" indent="0">
              <a:buNone/>
            </a:pPr>
            <a:r>
              <a:rPr lang="en-GB" dirty="0" smtClean="0">
                <a:solidFill>
                  <a:srgbClr val="107E2D"/>
                </a:solidFill>
              </a:rPr>
              <a:t>Information about cases, research assignments, videos etc.: </a:t>
            </a:r>
            <a:r>
              <a:rPr lang="en-GB" dirty="0" smtClean="0">
                <a:solidFill>
                  <a:srgbClr val="107E2D"/>
                </a:solidFill>
                <a:hlinkClick r:id="rId2"/>
              </a:rPr>
              <a:t>m.oyevaar@sustainable-globalization.com</a:t>
            </a:r>
            <a:endParaRPr lang="en-GB" dirty="0" smtClean="0">
              <a:solidFill>
                <a:srgbClr val="107E2D"/>
              </a:solidFill>
            </a:endParaRPr>
          </a:p>
        </p:txBody>
      </p:sp>
      <p:sp>
        <p:nvSpPr>
          <p:cNvPr id="7" name="Titel 1"/>
          <p:cNvSpPr>
            <a:spLocks noGrp="1"/>
          </p:cNvSpPr>
          <p:nvPr>
            <p:ph type="title"/>
          </p:nvPr>
        </p:nvSpPr>
        <p:spPr>
          <a:xfrm>
            <a:off x="457200" y="274638"/>
            <a:ext cx="8229600" cy="1143000"/>
          </a:xfrm>
        </p:spPr>
        <p:txBody>
          <a:bodyPr>
            <a:normAutofit fontScale="90000"/>
          </a:bodyPr>
          <a:lstStyle/>
          <a:p>
            <a:r>
              <a:rPr lang="en-GB" dirty="0" smtClean="0">
                <a:solidFill>
                  <a:srgbClr val="015728"/>
                </a:solidFill>
              </a:rPr>
              <a:t>Information Educational Resources</a:t>
            </a:r>
            <a:endParaRPr lang="en-GB" dirty="0">
              <a:solidFill>
                <a:srgbClr val="015728"/>
              </a:solidFill>
            </a:endParaRPr>
          </a:p>
        </p:txBody>
      </p:sp>
    </p:spTree>
    <p:extLst>
      <p:ext uri="{BB962C8B-B14F-4D97-AF65-F5344CB8AC3E}">
        <p14:creationId xmlns:p14="http://schemas.microsoft.com/office/powerpoint/2010/main" val="3733954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Learning objectives</a:t>
            </a:r>
            <a:endParaRPr lang="en-GB" dirty="0">
              <a:solidFill>
                <a:srgbClr val="015728"/>
              </a:solidFill>
            </a:endParaRPr>
          </a:p>
        </p:txBody>
      </p:sp>
      <p:sp>
        <p:nvSpPr>
          <p:cNvPr id="3" name="Tijdelijke aanduiding voor inhoud 2"/>
          <p:cNvSpPr>
            <a:spLocks noGrp="1"/>
          </p:cNvSpPr>
          <p:nvPr>
            <p:ph idx="1"/>
          </p:nvPr>
        </p:nvSpPr>
        <p:spPr/>
        <p:txBody>
          <a:bodyPr>
            <a:normAutofit lnSpcReduction="10000"/>
          </a:bodyPr>
          <a:lstStyle/>
          <a:p>
            <a:pPr lvl="0"/>
            <a:r>
              <a:rPr lang="en-GB" dirty="0" smtClean="0">
                <a:solidFill>
                  <a:srgbClr val="107E2D"/>
                </a:solidFill>
              </a:rPr>
              <a:t>Understand deﬁnitions of globalization and their differences from redundant concepts;</a:t>
            </a:r>
          </a:p>
          <a:p>
            <a:pPr lvl="0"/>
            <a:r>
              <a:rPr lang="en-GB" dirty="0" smtClean="0">
                <a:solidFill>
                  <a:srgbClr val="107E2D"/>
                </a:solidFill>
              </a:rPr>
              <a:t>Identify the key features and theories of globalization;</a:t>
            </a:r>
          </a:p>
          <a:p>
            <a:pPr lvl="0"/>
            <a:r>
              <a:rPr lang="en-GB" dirty="0" smtClean="0">
                <a:solidFill>
                  <a:srgbClr val="107E2D"/>
                </a:solidFill>
              </a:rPr>
              <a:t>Understand the structural forces promoting globalization processes;</a:t>
            </a:r>
          </a:p>
          <a:p>
            <a:pPr lvl="0"/>
            <a:r>
              <a:rPr lang="en-GB" dirty="0" smtClean="0">
                <a:solidFill>
                  <a:srgbClr val="107E2D"/>
                </a:solidFill>
              </a:rPr>
              <a:t>Understand the roles of the International Monetary Fund, World Trade Organization and World Bank.</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Definitions</a:t>
            </a:r>
            <a:endParaRPr lang="en-GB"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r>
              <a:rPr lang="en-GB" dirty="0" smtClean="0">
                <a:solidFill>
                  <a:srgbClr val="107E2D"/>
                </a:solidFill>
              </a:rPr>
              <a:t>Globalization: a continuing process of integration between different economies, cultures and societies,</a:t>
            </a:r>
          </a:p>
          <a:p>
            <a:endParaRPr lang="en-GB" dirty="0" smtClean="0">
              <a:solidFill>
                <a:srgbClr val="107E2D"/>
              </a:solidFill>
            </a:endParaRPr>
          </a:p>
          <a:p>
            <a:r>
              <a:rPr lang="en-GB" dirty="0" smtClean="0">
                <a:solidFill>
                  <a:srgbClr val="107E2D"/>
                </a:solidFill>
              </a:rPr>
              <a:t>Economic globalization refers to the increasing </a:t>
            </a:r>
            <a:r>
              <a:rPr lang="en-GB" i="1" dirty="0" smtClean="0">
                <a:solidFill>
                  <a:srgbClr val="107E2D"/>
                </a:solidFill>
              </a:rPr>
              <a:t>integration of economies </a:t>
            </a:r>
            <a:r>
              <a:rPr lang="en-GB" dirty="0" smtClean="0">
                <a:solidFill>
                  <a:srgbClr val="107E2D"/>
                </a:solidFill>
              </a:rPr>
              <a:t>around the world, through qualitative transformation and increase of  cross-border ﬂows of goods and services (trade), capital, knowledge and people.</a:t>
            </a:r>
          </a:p>
          <a:p>
            <a:endParaRPr lang="en-GB" dirty="0" smtClean="0">
              <a:solidFill>
                <a:srgbClr val="107E2D"/>
              </a:solidFill>
            </a:endParaRPr>
          </a:p>
          <a:p>
            <a:r>
              <a:rPr lang="en-GB" dirty="0" smtClean="0">
                <a:solidFill>
                  <a:srgbClr val="107E2D"/>
                </a:solidFill>
              </a:rPr>
              <a:t>Scholte (2010) conceptualizes globalization (trend) as a series of processes leading to </a:t>
            </a:r>
            <a:r>
              <a:rPr lang="en-GB" dirty="0" err="1" smtClean="0">
                <a:solidFill>
                  <a:srgbClr val="107E2D"/>
                </a:solidFill>
              </a:rPr>
              <a:t>globality</a:t>
            </a:r>
            <a:r>
              <a:rPr lang="en-GB" dirty="0" smtClean="0">
                <a:solidFill>
                  <a:srgbClr val="107E2D"/>
                </a:solidFill>
              </a:rPr>
              <a:t> (condition). </a:t>
            </a:r>
          </a:p>
          <a:p>
            <a:pPr lvl="1"/>
            <a:r>
              <a:rPr lang="en-GB" dirty="0" err="1" smtClean="0">
                <a:solidFill>
                  <a:srgbClr val="107E2D"/>
                </a:solidFill>
              </a:rPr>
              <a:t>Globality</a:t>
            </a:r>
            <a:r>
              <a:rPr lang="en-GB" dirty="0" smtClean="0">
                <a:solidFill>
                  <a:srgbClr val="107E2D"/>
                </a:solidFill>
              </a:rPr>
              <a:t> is an economic order that is not based on the nation state and is not deﬁned by the boundaries of national territories.</a:t>
            </a:r>
          </a:p>
          <a:p>
            <a:pPr lvl="1"/>
            <a:r>
              <a:rPr lang="en-GB" dirty="0" smtClean="0">
                <a:solidFill>
                  <a:srgbClr val="107E2D"/>
                </a:solidFill>
              </a:rPr>
              <a:t>However, globalization does not eliminate territoriality, the dependence on physical places. All manifestations of </a:t>
            </a:r>
            <a:r>
              <a:rPr lang="en-GB" dirty="0" err="1" smtClean="0">
                <a:solidFill>
                  <a:srgbClr val="107E2D"/>
                </a:solidFill>
              </a:rPr>
              <a:t>globality</a:t>
            </a:r>
            <a:r>
              <a:rPr lang="en-GB" dirty="0" smtClean="0">
                <a:solidFill>
                  <a:srgbClr val="107E2D"/>
                </a:solidFill>
              </a:rPr>
              <a:t> are dependent on territorial spaces and borders.</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GB" sz="3000" dirty="0" smtClean="0">
                <a:solidFill>
                  <a:srgbClr val="015728"/>
                </a:solidFill>
              </a:rPr>
              <a:t>4 trends in global economy that are wrongly considered the same as globalization (1)</a:t>
            </a:r>
            <a:br>
              <a:rPr lang="en-GB" sz="3000" dirty="0" smtClean="0">
                <a:solidFill>
                  <a:srgbClr val="015728"/>
                </a:solidFill>
              </a:rPr>
            </a:br>
            <a:endParaRPr lang="en-GB" sz="3000" dirty="0">
              <a:solidFill>
                <a:srgbClr val="015728"/>
              </a:solidFill>
            </a:endParaRPr>
          </a:p>
        </p:txBody>
      </p:sp>
      <p:sp>
        <p:nvSpPr>
          <p:cNvPr id="3" name="Tijdelijke aanduiding voor inhoud 2"/>
          <p:cNvSpPr>
            <a:spLocks noGrp="1"/>
          </p:cNvSpPr>
          <p:nvPr>
            <p:ph idx="1"/>
          </p:nvPr>
        </p:nvSpPr>
        <p:spPr/>
        <p:txBody>
          <a:bodyPr>
            <a:normAutofit fontScale="85000" lnSpcReduction="10000"/>
          </a:bodyPr>
          <a:lstStyle/>
          <a:p>
            <a:pPr marL="514350" indent="-514350">
              <a:buFont typeface="+mj-lt"/>
              <a:buAutoNum type="arabicPeriod"/>
            </a:pPr>
            <a:r>
              <a:rPr lang="en-GB" dirty="0" smtClean="0">
                <a:solidFill>
                  <a:srgbClr val="107E2D"/>
                </a:solidFill>
              </a:rPr>
              <a:t>(Neo)liberalization: a process of elimination of state-imposed barriers – such as tariffs, capital controls and visas. The end result of a </a:t>
            </a:r>
            <a:r>
              <a:rPr lang="en-GB" dirty="0" err="1" smtClean="0">
                <a:solidFill>
                  <a:srgbClr val="107E2D"/>
                </a:solidFill>
              </a:rPr>
              <a:t>neoliberalized</a:t>
            </a:r>
            <a:r>
              <a:rPr lang="en-GB" dirty="0" smtClean="0">
                <a:solidFill>
                  <a:srgbClr val="107E2D"/>
                </a:solidFill>
              </a:rPr>
              <a:t> world would be an open, borderless economy organized as a single free global market. </a:t>
            </a:r>
          </a:p>
          <a:p>
            <a:pPr marL="514350" indent="-514350">
              <a:buFont typeface="+mj-lt"/>
              <a:buAutoNum type="arabicPeriod"/>
            </a:pPr>
            <a:r>
              <a:rPr lang="en-GB" dirty="0" smtClean="0">
                <a:solidFill>
                  <a:srgbClr val="107E2D"/>
                </a:solidFill>
              </a:rPr>
              <a:t>Universalization: a process of dissemination, homogenization and convergence of ideas, practices and standards across national barriers. In a universalized economy the same institutions, products and standards will be used worldwide. </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85000" lnSpcReduction="20000"/>
          </a:bodyPr>
          <a:lstStyle/>
          <a:p>
            <a:pPr marL="514350" indent="-514350">
              <a:buFont typeface="+mj-lt"/>
              <a:buAutoNum type="arabicPeriod" startAt="3"/>
            </a:pPr>
            <a:r>
              <a:rPr lang="en-GB" dirty="0" smtClean="0">
                <a:solidFill>
                  <a:srgbClr val="107E2D"/>
                </a:solidFill>
              </a:rPr>
              <a:t>Westernization: a particular type of universalization which leads to worldwide convergence of economic activities into the Western model of political economy (rationalism, capitalism, </a:t>
            </a:r>
            <a:r>
              <a:rPr lang="en-GB" dirty="0" err="1" smtClean="0">
                <a:solidFill>
                  <a:srgbClr val="107E2D"/>
                </a:solidFill>
              </a:rPr>
              <a:t>trias</a:t>
            </a:r>
            <a:r>
              <a:rPr lang="en-GB" dirty="0" smtClean="0">
                <a:solidFill>
                  <a:srgbClr val="107E2D"/>
                </a:solidFill>
              </a:rPr>
              <a:t> </a:t>
            </a:r>
            <a:r>
              <a:rPr lang="en-GB" dirty="0" err="1" smtClean="0">
                <a:solidFill>
                  <a:srgbClr val="107E2D"/>
                </a:solidFill>
              </a:rPr>
              <a:t>politica</a:t>
            </a:r>
            <a:r>
              <a:rPr lang="en-GB" dirty="0" smtClean="0">
                <a:solidFill>
                  <a:srgbClr val="107E2D"/>
                </a:solidFill>
              </a:rPr>
              <a:t>, individualism).</a:t>
            </a:r>
          </a:p>
          <a:p>
            <a:pPr marL="514350" indent="-514350">
              <a:buFont typeface="+mj-lt"/>
              <a:buAutoNum type="arabicPeriod" startAt="3"/>
            </a:pPr>
            <a:r>
              <a:rPr lang="en-GB" dirty="0" smtClean="0">
                <a:solidFill>
                  <a:srgbClr val="107E2D"/>
                </a:solidFill>
              </a:rPr>
              <a:t>Internationalization: the extension of globalization is limited to the domain of economic activities across national boundaries. The principal entities are still national economies. (Or: Internationalization gives few options with regard to the implementation of global governance because of the relatively large degree of autonomy of national entities)</a:t>
            </a:r>
          </a:p>
        </p:txBody>
      </p:sp>
      <p:sp>
        <p:nvSpPr>
          <p:cNvPr id="4" name="Tijdelijke aanduiding voor voettekst 3"/>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Globalization and Sustainable Development, Palgrave (2016) </a:t>
            </a:r>
            <a:endParaRPr lang="en-GB" dirty="0"/>
          </a:p>
        </p:txBody>
      </p:sp>
      <p:sp>
        <p:nvSpPr>
          <p:cNvPr id="7" name="Titel 1"/>
          <p:cNvSpPr>
            <a:spLocks noGrp="1"/>
          </p:cNvSpPr>
          <p:nvPr>
            <p:ph type="title"/>
          </p:nvPr>
        </p:nvSpPr>
        <p:spPr>
          <a:xfrm>
            <a:off x="457200" y="274638"/>
            <a:ext cx="8229600" cy="1143000"/>
          </a:xfrm>
        </p:spPr>
        <p:txBody>
          <a:bodyPr>
            <a:noAutofit/>
          </a:bodyPr>
          <a:lstStyle/>
          <a:p>
            <a:r>
              <a:rPr lang="en-GB" sz="3000" dirty="0">
                <a:solidFill>
                  <a:srgbClr val="015728"/>
                </a:solidFill>
              </a:rPr>
              <a:t>4 trends in </a:t>
            </a:r>
            <a:r>
              <a:rPr lang="en-GB" sz="3000" dirty="0" smtClean="0">
                <a:solidFill>
                  <a:srgbClr val="015728"/>
                </a:solidFill>
              </a:rPr>
              <a:t>global </a:t>
            </a:r>
            <a:r>
              <a:rPr lang="en-GB" sz="3000" dirty="0">
                <a:solidFill>
                  <a:srgbClr val="015728"/>
                </a:solidFill>
              </a:rPr>
              <a:t>economy that are wrongly considered the same </a:t>
            </a:r>
            <a:r>
              <a:rPr lang="en-GB" sz="3000" dirty="0" smtClean="0">
                <a:solidFill>
                  <a:srgbClr val="015728"/>
                </a:solidFill>
              </a:rPr>
              <a:t>as globalization (2)</a:t>
            </a:r>
            <a:r>
              <a:rPr lang="en-GB" sz="3000" dirty="0">
                <a:solidFill>
                  <a:srgbClr val="015728"/>
                </a:solidFill>
              </a:rPr>
              <a:t/>
            </a:r>
            <a:br>
              <a:rPr lang="en-GB" sz="3000" dirty="0">
                <a:solidFill>
                  <a:srgbClr val="015728"/>
                </a:solidFill>
              </a:rPr>
            </a:br>
            <a:endParaRPr lang="nl-NL" sz="3000" dirty="0">
              <a:solidFill>
                <a:srgbClr val="015728"/>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85000" lnSpcReduction="20000"/>
          </a:bodyPr>
          <a:lstStyle/>
          <a:p>
            <a:pPr marL="514350" indent="-514350">
              <a:buFont typeface="+mj-lt"/>
              <a:buAutoNum type="arabicPeriod"/>
            </a:pPr>
            <a:r>
              <a:rPr lang="en-GB" dirty="0" smtClean="0">
                <a:solidFill>
                  <a:srgbClr val="107E2D"/>
                </a:solidFill>
              </a:rPr>
              <a:t>Multinationals (</a:t>
            </a:r>
            <a:r>
              <a:rPr lang="en-US" dirty="0" smtClean="0">
                <a:solidFill>
                  <a:srgbClr val="107E2D"/>
                </a:solidFill>
              </a:rPr>
              <a:t>companies that operate in many countries but are strongly connected with, and dependent on, their country of origin);</a:t>
            </a:r>
            <a:endParaRPr lang="en-GB" dirty="0">
              <a:solidFill>
                <a:srgbClr val="107E2D"/>
              </a:solidFill>
            </a:endParaRPr>
          </a:p>
          <a:p>
            <a:pPr marL="514350" indent="-514350">
              <a:buFont typeface="+mj-lt"/>
              <a:buAutoNum type="arabicPeriod"/>
            </a:pPr>
            <a:r>
              <a:rPr lang="en-GB" dirty="0" smtClean="0">
                <a:solidFill>
                  <a:srgbClr val="107E2D"/>
                </a:solidFill>
              </a:rPr>
              <a:t>Reduction of barriers to exchanges of products, knowledge and capital between national markets;</a:t>
            </a:r>
          </a:p>
          <a:p>
            <a:pPr marL="514350" indent="-514350">
              <a:buFont typeface="+mj-lt"/>
              <a:buAutoNum type="arabicPeriod"/>
            </a:pPr>
            <a:r>
              <a:rPr lang="en-GB" dirty="0">
                <a:solidFill>
                  <a:srgbClr val="107E2D"/>
                </a:solidFill>
              </a:rPr>
              <a:t>I</a:t>
            </a:r>
            <a:r>
              <a:rPr lang="en-GB" dirty="0" smtClean="0">
                <a:solidFill>
                  <a:srgbClr val="107E2D"/>
                </a:solidFill>
              </a:rPr>
              <a:t>nternational agreements, endorsed by nation states, regulating such exchanges through local regulation.</a:t>
            </a:r>
          </a:p>
          <a:p>
            <a:pPr>
              <a:buNone/>
            </a:pPr>
            <a:endParaRPr lang="en-GB" dirty="0" smtClean="0">
              <a:solidFill>
                <a:srgbClr val="107E2D"/>
              </a:solidFill>
            </a:endParaRPr>
          </a:p>
          <a:p>
            <a:pPr marL="0" indent="0">
              <a:buNone/>
            </a:pPr>
            <a:r>
              <a:rPr lang="en-GB" dirty="0" smtClean="0">
                <a:solidFill>
                  <a:srgbClr val="107E2D"/>
                </a:solidFill>
              </a:rPr>
              <a:t>The consequence of a truly global economy for multinational companies is that multinationals would transform into transnational companies.</a:t>
            </a:r>
            <a:endParaRPr lang="nl-NL"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Titel 1"/>
          <p:cNvSpPr>
            <a:spLocks noGrp="1"/>
          </p:cNvSpPr>
          <p:nvPr>
            <p:ph type="title"/>
          </p:nvPr>
        </p:nvSpPr>
        <p:spPr>
          <a:xfrm>
            <a:off x="457200" y="274638"/>
            <a:ext cx="8229600" cy="1143000"/>
          </a:xfrm>
        </p:spPr>
        <p:txBody>
          <a:bodyPr>
            <a:noAutofit/>
          </a:bodyPr>
          <a:lstStyle/>
          <a:p>
            <a:r>
              <a:rPr lang="en-GB" sz="3000" dirty="0">
                <a:solidFill>
                  <a:srgbClr val="015728"/>
                </a:solidFill>
              </a:rPr>
              <a:t>	3 elements driving internationalization processes </a:t>
            </a:r>
            <a:r>
              <a:rPr lang="en-GB" sz="3000" dirty="0" smtClean="0">
                <a:solidFill>
                  <a:srgbClr val="015728"/>
                </a:solidFill>
              </a:rPr>
              <a:t>(</a:t>
            </a:r>
            <a:r>
              <a:rPr lang="en-GB" sz="3000" dirty="0" err="1" smtClean="0">
                <a:solidFill>
                  <a:srgbClr val="015728"/>
                </a:solidFill>
              </a:rPr>
              <a:t>Hirst</a:t>
            </a:r>
            <a:r>
              <a:rPr lang="en-GB" sz="3000" dirty="0" smtClean="0">
                <a:solidFill>
                  <a:srgbClr val="015728"/>
                </a:solidFill>
              </a:rPr>
              <a:t> </a:t>
            </a:r>
            <a:r>
              <a:rPr lang="en-GB" sz="3000" dirty="0">
                <a:solidFill>
                  <a:srgbClr val="015728"/>
                </a:solidFill>
              </a:rPr>
              <a:t>and Thompson (2002</a:t>
            </a:r>
            <a:r>
              <a:rPr lang="en-GB" sz="3000" dirty="0" smtClean="0">
                <a:solidFill>
                  <a:srgbClr val="015728"/>
                </a:solidFill>
              </a:rPr>
              <a:t>))</a:t>
            </a:r>
            <a:endParaRPr lang="nl-NL" sz="3000" dirty="0">
              <a:solidFill>
                <a:srgbClr val="015728"/>
              </a:solidFill>
            </a:endParaRPr>
          </a:p>
        </p:txBody>
      </p:sp>
    </p:spTree>
    <p:extLst>
      <p:ext uri="{BB962C8B-B14F-4D97-AF65-F5344CB8AC3E}">
        <p14:creationId xmlns:p14="http://schemas.microsoft.com/office/powerpoint/2010/main" val="41409192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3 views regarding the existence of a globalized economy</a:t>
            </a:r>
            <a:endParaRPr lang="nl-NL" dirty="0"/>
          </a:p>
        </p:txBody>
      </p:sp>
      <p:sp>
        <p:nvSpPr>
          <p:cNvPr id="3" name="Tijdelijke aanduiding voor inhoud 2"/>
          <p:cNvSpPr>
            <a:spLocks noGrp="1"/>
          </p:cNvSpPr>
          <p:nvPr>
            <p:ph idx="1"/>
          </p:nvPr>
        </p:nvSpPr>
        <p:spPr/>
        <p:txBody>
          <a:bodyPr>
            <a:normAutofit fontScale="92500" lnSpcReduction="20000"/>
          </a:bodyPr>
          <a:lstStyle/>
          <a:p>
            <a:pPr marL="514350" indent="-514350">
              <a:buFont typeface="+mj-lt"/>
              <a:buAutoNum type="arabicPeriod"/>
            </a:pPr>
            <a:r>
              <a:rPr lang="en-GB" sz="2100" dirty="0" smtClean="0">
                <a:solidFill>
                  <a:srgbClr val="107E2D"/>
                </a:solidFill>
              </a:rPr>
              <a:t>Radicals (</a:t>
            </a:r>
            <a:r>
              <a:rPr lang="en-GB" sz="2100" dirty="0" err="1" smtClean="0">
                <a:solidFill>
                  <a:srgbClr val="107E2D"/>
                </a:solidFill>
              </a:rPr>
              <a:t>Giddens</a:t>
            </a:r>
            <a:r>
              <a:rPr lang="en-GB" sz="2100" dirty="0" smtClean="0">
                <a:solidFill>
                  <a:srgbClr val="107E2D"/>
                </a:solidFill>
              </a:rPr>
              <a:t>; </a:t>
            </a:r>
            <a:r>
              <a:rPr lang="en-GB" sz="2100" dirty="0" err="1" smtClean="0">
                <a:solidFill>
                  <a:srgbClr val="107E2D"/>
                </a:solidFill>
              </a:rPr>
              <a:t>Ohmae</a:t>
            </a:r>
            <a:r>
              <a:rPr lang="en-GB" sz="2100" dirty="0" smtClean="0">
                <a:solidFill>
                  <a:srgbClr val="107E2D"/>
                </a:solidFill>
              </a:rPr>
              <a:t>)</a:t>
            </a:r>
          </a:p>
          <a:p>
            <a:pPr marL="342900" lvl="4" indent="-342900">
              <a:buFont typeface="Arial" pitchFamily="34" charset="0"/>
              <a:buChar char="•"/>
            </a:pPr>
            <a:r>
              <a:rPr lang="en-GB" dirty="0" smtClean="0">
                <a:solidFill>
                  <a:srgbClr val="107E2D"/>
                </a:solidFill>
              </a:rPr>
              <a:t>Globalization is a new and irreversible phenomenon.  A phenomenon like increased international trade is proof of a globalized, borderless economy.</a:t>
            </a:r>
            <a:endParaRPr lang="nl-NL" dirty="0" smtClean="0">
              <a:solidFill>
                <a:srgbClr val="107E2D"/>
              </a:solidFill>
            </a:endParaRPr>
          </a:p>
          <a:p>
            <a:pPr marL="457200" lvl="4" indent="-457200">
              <a:buFont typeface="+mj-lt"/>
              <a:buAutoNum type="arabicPeriod" startAt="2"/>
            </a:pPr>
            <a:r>
              <a:rPr lang="en-GB" dirty="0" smtClean="0">
                <a:solidFill>
                  <a:srgbClr val="107E2D"/>
                </a:solidFill>
              </a:rPr>
              <a:t> Sceptics (</a:t>
            </a:r>
            <a:r>
              <a:rPr lang="en-GB" dirty="0" err="1" smtClean="0">
                <a:solidFill>
                  <a:srgbClr val="107E2D"/>
                </a:solidFill>
              </a:rPr>
              <a:t>Hirst</a:t>
            </a:r>
            <a:r>
              <a:rPr lang="en-GB" dirty="0" smtClean="0">
                <a:solidFill>
                  <a:srgbClr val="107E2D"/>
                </a:solidFill>
              </a:rPr>
              <a:t> &amp; Thompson)  (Jones)</a:t>
            </a:r>
          </a:p>
          <a:p>
            <a:pPr marL="342900" lvl="4" indent="-342900">
              <a:buFont typeface="Arial" pitchFamily="34" charset="0"/>
              <a:buChar char="•"/>
            </a:pPr>
            <a:r>
              <a:rPr lang="en-GB" dirty="0" smtClean="0">
                <a:solidFill>
                  <a:srgbClr val="107E2D"/>
                </a:solidFill>
              </a:rPr>
              <a:t>Globalization is largely a myth, resulting from hype, conceptual confusion and misread evidence;</a:t>
            </a:r>
          </a:p>
          <a:p>
            <a:pPr marL="342900" lvl="4" indent="-342900">
              <a:buFont typeface="Arial" pitchFamily="34" charset="0"/>
              <a:buChar char="•"/>
            </a:pPr>
            <a:r>
              <a:rPr lang="en-GB" dirty="0" smtClean="0">
                <a:solidFill>
                  <a:srgbClr val="107E2D"/>
                </a:solidFill>
              </a:rPr>
              <a:t>Globalization is just a fancy new name for the expansive phase of the world economy, because the world economy has always had cycles of expansion and contraction, each cycle driven by a new type of technological development.</a:t>
            </a:r>
            <a:endParaRPr lang="nl-NL" dirty="0" smtClean="0">
              <a:solidFill>
                <a:srgbClr val="107E2D"/>
              </a:solidFill>
            </a:endParaRPr>
          </a:p>
          <a:p>
            <a:pPr marL="457200" lvl="4" indent="-457200">
              <a:buFont typeface="+mj-lt"/>
              <a:buAutoNum type="arabicPeriod" startAt="3"/>
            </a:pPr>
            <a:r>
              <a:rPr lang="en-GB" dirty="0" smtClean="0">
                <a:solidFill>
                  <a:srgbClr val="107E2D"/>
                </a:solidFill>
              </a:rPr>
              <a:t> Pragmatists (</a:t>
            </a:r>
            <a:r>
              <a:rPr lang="en-GB" dirty="0" err="1" smtClean="0">
                <a:solidFill>
                  <a:srgbClr val="107E2D"/>
                </a:solidFill>
              </a:rPr>
              <a:t>Scholte</a:t>
            </a:r>
            <a:r>
              <a:rPr lang="en-GB" dirty="0" smtClean="0">
                <a:solidFill>
                  <a:srgbClr val="107E2D"/>
                </a:solidFill>
              </a:rPr>
              <a:t>, </a:t>
            </a:r>
            <a:r>
              <a:rPr lang="en-GB" dirty="0" err="1" smtClean="0">
                <a:solidFill>
                  <a:srgbClr val="107E2D"/>
                </a:solidFill>
              </a:rPr>
              <a:t>Dicken</a:t>
            </a:r>
            <a:r>
              <a:rPr lang="en-GB" dirty="0" smtClean="0">
                <a:solidFill>
                  <a:srgbClr val="107E2D"/>
                </a:solidFill>
              </a:rPr>
              <a:t>)</a:t>
            </a:r>
          </a:p>
          <a:p>
            <a:pPr marL="342900" lvl="4" indent="-342900">
              <a:buFont typeface="Arial" pitchFamily="34" charset="0"/>
              <a:buChar char="•"/>
            </a:pPr>
            <a:r>
              <a:rPr lang="en-GB" dirty="0" smtClean="0">
                <a:solidFill>
                  <a:srgbClr val="107E2D"/>
                </a:solidFill>
              </a:rPr>
              <a:t>Globalization  is ongoing processes of qualitative change towards deeper economic integration (a globalizing economy) that co-exist with quantitative processes (an internationalizing economy (= extending economic transactions beyond borders)).</a:t>
            </a:r>
            <a:endParaRPr lang="nl-NL" dirty="0" smtClean="0">
              <a:solidFill>
                <a:srgbClr val="107E2D"/>
              </a:solidFill>
            </a:endParaRPr>
          </a:p>
          <a:p>
            <a:pPr>
              <a:buNone/>
            </a:pPr>
            <a:endParaRPr lang="nl-NL" dirty="0" smtClean="0"/>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Acceleration factors globalization</a:t>
            </a:r>
            <a:endParaRPr lang="en-GB" dirty="0">
              <a:solidFill>
                <a:srgbClr val="015728"/>
              </a:solidFill>
            </a:endParaRPr>
          </a:p>
        </p:txBody>
      </p:sp>
      <p:sp>
        <p:nvSpPr>
          <p:cNvPr id="3" name="Tijdelijke aanduiding voor inhoud 2"/>
          <p:cNvSpPr>
            <a:spLocks noGrp="1"/>
          </p:cNvSpPr>
          <p:nvPr>
            <p:ph idx="1"/>
          </p:nvPr>
        </p:nvSpPr>
        <p:spPr/>
        <p:txBody>
          <a:bodyPr>
            <a:normAutofit/>
          </a:bodyPr>
          <a:lstStyle/>
          <a:p>
            <a:pPr marL="514350" indent="-514350">
              <a:buFont typeface="+mj-lt"/>
              <a:buAutoNum type="arabicPeriod"/>
            </a:pPr>
            <a:r>
              <a:rPr lang="en-GB" dirty="0" smtClean="0">
                <a:solidFill>
                  <a:srgbClr val="107E2D"/>
                </a:solidFill>
              </a:rPr>
              <a:t>Acceptance of the market economy</a:t>
            </a:r>
          </a:p>
          <a:p>
            <a:pPr marL="514350" indent="-514350">
              <a:buFont typeface="+mj-lt"/>
              <a:buAutoNum type="arabicPeriod"/>
            </a:pPr>
            <a:r>
              <a:rPr lang="en-GB" dirty="0" smtClean="0">
                <a:solidFill>
                  <a:srgbClr val="107E2D"/>
                </a:solidFill>
              </a:rPr>
              <a:t>Removal of restrictions to international trade and capital transfers</a:t>
            </a:r>
          </a:p>
          <a:p>
            <a:pPr marL="514350" indent="-514350">
              <a:buFont typeface="+mj-lt"/>
              <a:buAutoNum type="arabicPeriod"/>
            </a:pPr>
            <a:r>
              <a:rPr lang="en-GB" dirty="0" smtClean="0">
                <a:solidFill>
                  <a:srgbClr val="107E2D"/>
                </a:solidFill>
              </a:rPr>
              <a:t>Innovations in logistics, transport and communications</a:t>
            </a:r>
          </a:p>
          <a:p>
            <a:pPr marL="514350" indent="-514350">
              <a:buFont typeface="+mj-lt"/>
              <a:buAutoNum type="arabicPeriod"/>
            </a:pPr>
            <a:r>
              <a:rPr lang="en-GB" dirty="0" smtClean="0">
                <a:solidFill>
                  <a:srgbClr val="107E2D"/>
                </a:solidFill>
              </a:rPr>
              <a:t>Increased regional cooperation</a:t>
            </a:r>
          </a:p>
          <a:p>
            <a:pPr marL="514350" indent="-514350">
              <a:buFont typeface="+mj-lt"/>
              <a:buAutoNum type="arabicPeriod"/>
            </a:pPr>
            <a:r>
              <a:rPr lang="en-GB" dirty="0" smtClean="0">
                <a:solidFill>
                  <a:srgbClr val="107E2D"/>
                </a:solidFill>
              </a:rPr>
              <a:t>International developments in areas of peace and security.</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1866</TotalTime>
  <Words>2450</Words>
  <Application>Microsoft Office PowerPoint</Application>
  <PresentationFormat>On-screen Show (4:3)</PresentationFormat>
  <Paragraphs>198</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CHAPTER 7</vt:lpstr>
      <vt:lpstr>Learning objectives</vt:lpstr>
      <vt:lpstr>Definitions</vt:lpstr>
      <vt:lpstr>4 trends in global economy that are wrongly considered the same as globalization (1) </vt:lpstr>
      <vt:lpstr>4 trends in global economy that are wrongly considered the same as globalization (2) </vt:lpstr>
      <vt:lpstr> 3 elements driving internationalization processes (Hirst and Thompson (2002))</vt:lpstr>
      <vt:lpstr>3 views regarding the existence of a globalized economy</vt:lpstr>
      <vt:lpstr>Acceleration factors globalization</vt:lpstr>
      <vt:lpstr>1 Acceptance of the market economy (1)</vt:lpstr>
      <vt:lpstr>1 Acceptance market of the economy (2)</vt:lpstr>
      <vt:lpstr>  2 Removal of restrictions to international trade and capital transfers  </vt:lpstr>
      <vt:lpstr>3 Innovations in logistics, transport and communications</vt:lpstr>
      <vt:lpstr>4 Increased regional cooperation</vt:lpstr>
      <vt:lpstr> 5 International developments for peace and security (1) </vt:lpstr>
      <vt:lpstr> 5 International developments for peace and security (2) </vt:lpstr>
      <vt:lpstr>Global economic governance: supranational public institutions (1)</vt:lpstr>
      <vt:lpstr>Global economic governance: supranational public institutions (2)</vt:lpstr>
      <vt:lpstr>International Monetary Fund (1)</vt:lpstr>
      <vt:lpstr>World Trade Organization (1)</vt:lpstr>
      <vt:lpstr>World Trade Organization (2)</vt:lpstr>
      <vt:lpstr>World Trade Organization (3)</vt:lpstr>
      <vt:lpstr>World Bank</vt:lpstr>
      <vt:lpstr>Videos for students/lectures (informative)</vt:lpstr>
      <vt:lpstr>Videos for students/lectures (politically engaged)</vt:lpstr>
      <vt:lpstr>Information Educational Resources</vt:lpstr>
    </vt:vector>
  </TitlesOfParts>
  <Company>Macmillan Publishing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Rutter, Holly</dc:creator>
  <cp:lastModifiedBy>Ball, Edward</cp:lastModifiedBy>
  <cp:revision>155</cp:revision>
  <dcterms:created xsi:type="dcterms:W3CDTF">2016-01-28T10:17:53Z</dcterms:created>
  <dcterms:modified xsi:type="dcterms:W3CDTF">2016-08-04T08:48:39Z</dcterms:modified>
</cp:coreProperties>
</file>