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04" r:id="rId2"/>
    <p:sldId id="258" r:id="rId3"/>
    <p:sldId id="261" r:id="rId4"/>
    <p:sldId id="262" r:id="rId5"/>
    <p:sldId id="276" r:id="rId6"/>
    <p:sldId id="281" r:id="rId7"/>
    <p:sldId id="285" r:id="rId8"/>
    <p:sldId id="286" r:id="rId9"/>
    <p:sldId id="283" r:id="rId10"/>
    <p:sldId id="284" r:id="rId11"/>
    <p:sldId id="267" r:id="rId12"/>
    <p:sldId id="271" r:id="rId13"/>
    <p:sldId id="272" r:id="rId14"/>
    <p:sldId id="273" r:id="rId15"/>
    <p:sldId id="289" r:id="rId16"/>
    <p:sldId id="274" r:id="rId17"/>
    <p:sldId id="295" r:id="rId18"/>
    <p:sldId id="268" r:id="rId19"/>
    <p:sldId id="270" r:id="rId20"/>
    <p:sldId id="301" r:id="rId21"/>
    <p:sldId id="302" r:id="rId22"/>
    <p:sldId id="30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5728"/>
    <a:srgbClr val="107E2D"/>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500"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55230A-96A6-4DC4-BB22-E2B01397B834}" type="datetimeFigureOut">
              <a:rPr lang="en-GB" smtClean="0"/>
              <a:pPr/>
              <a:t>04/08/2016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4BAACF-7448-44C7-8DDE-ED83E8573639}" type="slidenum">
              <a:rPr lang="en-GB" smtClean="0"/>
              <a:pPr/>
              <a:t>‹#›</a:t>
            </a:fld>
            <a:endParaRPr lang="en-GB"/>
          </a:p>
        </p:txBody>
      </p:sp>
    </p:spTree>
    <p:extLst>
      <p:ext uri="{BB962C8B-B14F-4D97-AF65-F5344CB8AC3E}">
        <p14:creationId xmlns:p14="http://schemas.microsoft.com/office/powerpoint/2010/main" val="1218792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A64BAACF-7448-44C7-8DDE-ED83E8573639}" type="slidenum">
              <a:rPr lang="en-GB" smtClean="0"/>
              <a:pPr/>
              <a:t>2</a:t>
            </a:fld>
            <a:endParaRPr lang="en-GB"/>
          </a:p>
        </p:txBody>
      </p:sp>
    </p:spTree>
    <p:extLst>
      <p:ext uri="{BB962C8B-B14F-4D97-AF65-F5344CB8AC3E}">
        <p14:creationId xmlns:p14="http://schemas.microsoft.com/office/powerpoint/2010/main" val="3993020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5" name="Footer Placeholder 4"/>
          <p:cNvSpPr>
            <a:spLocks noGrp="1"/>
          </p:cNvSpPr>
          <p:nvPr>
            <p:ph type="ftr" sz="quarter" idx="11"/>
          </p:nvPr>
        </p:nvSpPr>
        <p:spPr/>
        <p:txBody>
          <a:body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p>
        </p:txBody>
      </p:sp>
    </p:spTree>
    <p:extLst>
      <p:ext uri="{BB962C8B-B14F-4D97-AF65-F5344CB8AC3E}">
        <p14:creationId xmlns:p14="http://schemas.microsoft.com/office/powerpoint/2010/main" val="2430159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687015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361034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37737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195739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712762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GB"/>
          </a:p>
        </p:txBody>
      </p:sp>
      <p:sp>
        <p:nvSpPr>
          <p:cNvPr id="8" name="Footer Placeholder 7"/>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20559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GB"/>
          </a:p>
        </p:txBody>
      </p:sp>
      <p:sp>
        <p:nvSpPr>
          <p:cNvPr id="4" name="Footer Placeholder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789655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GB"/>
          </a:p>
        </p:txBody>
      </p:sp>
      <p:sp>
        <p:nvSpPr>
          <p:cNvPr id="3" name="Footer Placeholder 2"/>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49288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697825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615734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1259632" y="6525344"/>
            <a:ext cx="7884368" cy="332656"/>
          </a:xfrm>
          <a:prstGeom prst="rect">
            <a:avLst/>
          </a:prstGeom>
        </p:spPr>
        <p:txBody>
          <a:bodyPr vert="horz" lIns="91440" tIns="45720" rIns="91440" bIns="45720" rtlCol="0" anchor="ctr"/>
          <a:lstStyle>
            <a:lvl1pPr algn="ctr">
              <a:defRPr sz="1200">
                <a:solidFill>
                  <a:schemeClr val="tx1"/>
                </a:solidFill>
              </a:defRPr>
            </a:lvl1p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endParaRPr lang="en-GB" dirty="0"/>
          </a:p>
        </p:txBody>
      </p:sp>
    </p:spTree>
    <p:extLst>
      <p:ext uri="{BB962C8B-B14F-4D97-AF65-F5344CB8AC3E}">
        <p14:creationId xmlns:p14="http://schemas.microsoft.com/office/powerpoint/2010/main" val="1566463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Franklin Gothic Demi" panose="020B07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Franklin Gothic Demi" panose="020B07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Demi" panose="020B07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Demi" panose="020B07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m.oyevaar@sustainable-globalization.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youtube.com/user/NicosMind"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mailto:m.oyevaar@sustainable-globalization.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5728"/>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8301" y="0"/>
            <a:ext cx="5267397" cy="6858000"/>
          </a:xfrm>
          <a:prstGeom prst="rect">
            <a:avLst/>
          </a:prstGeom>
        </p:spPr>
      </p:pic>
    </p:spTree>
    <p:extLst>
      <p:ext uri="{BB962C8B-B14F-4D97-AF65-F5344CB8AC3E}">
        <p14:creationId xmlns:p14="http://schemas.microsoft.com/office/powerpoint/2010/main" val="3890247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lvl="2" algn="ctr" rtl="0">
              <a:spcBef>
                <a:spcPct val="0"/>
              </a:spcBef>
            </a:pPr>
            <a:r>
              <a:rPr lang="en-GB" sz="4400" dirty="0">
                <a:solidFill>
                  <a:srgbClr val="015728"/>
                </a:solidFill>
                <a:latin typeface="Franklin Gothic Demi" pitchFamily="34" charset="0"/>
              </a:rPr>
              <a:t>The augmented and benevolent Washington  Consensus</a:t>
            </a:r>
            <a:r>
              <a:rPr lang="nl-NL" b="1" dirty="0"/>
              <a:t/>
            </a:r>
            <a:br>
              <a:rPr lang="nl-NL" b="1" dirty="0"/>
            </a:br>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Tijdelijke aanduiding voor inhoud 6"/>
          <p:cNvSpPr>
            <a:spLocks noGrp="1"/>
          </p:cNvSpPr>
          <p:nvPr>
            <p:ph idx="1"/>
          </p:nvPr>
        </p:nvSpPr>
        <p:spPr/>
        <p:txBody>
          <a:bodyPr>
            <a:normAutofit fontScale="55000" lnSpcReduction="20000"/>
          </a:bodyPr>
          <a:lstStyle/>
          <a:p>
            <a:pPr marL="0" indent="0">
              <a:buNone/>
            </a:pPr>
            <a:r>
              <a:rPr lang="en-US" dirty="0">
                <a:solidFill>
                  <a:srgbClr val="107E2D"/>
                </a:solidFill>
              </a:rPr>
              <a:t>The ‘augmented Washington Consensus’ (1996 – 2001)</a:t>
            </a:r>
            <a:endParaRPr lang="nl-NL" dirty="0">
              <a:solidFill>
                <a:srgbClr val="107E2D"/>
              </a:solidFill>
            </a:endParaRPr>
          </a:p>
          <a:p>
            <a:pPr lvl="0"/>
            <a:r>
              <a:rPr lang="en-US" dirty="0">
                <a:solidFill>
                  <a:srgbClr val="107E2D"/>
                </a:solidFill>
              </a:rPr>
              <a:t>Less of a ‘one-size-ﬁts-all’ approach:</a:t>
            </a:r>
            <a:endParaRPr lang="nl-NL" dirty="0">
              <a:solidFill>
                <a:srgbClr val="107E2D"/>
              </a:solidFill>
            </a:endParaRPr>
          </a:p>
          <a:p>
            <a:pPr marL="400050" lvl="1" indent="0">
              <a:buNone/>
            </a:pPr>
            <a:r>
              <a:rPr lang="en-US" dirty="0">
                <a:solidFill>
                  <a:srgbClr val="107E2D"/>
                </a:solidFill>
              </a:rPr>
              <a:t>Maintaining previous neoliberal policies in combination with acknowledging that capital-account opening needs to be “prudent.” </a:t>
            </a:r>
            <a:endParaRPr lang="nl-NL" dirty="0">
              <a:solidFill>
                <a:srgbClr val="107E2D"/>
              </a:solidFill>
            </a:endParaRPr>
          </a:p>
          <a:p>
            <a:pPr lvl="0"/>
            <a:r>
              <a:rPr lang="en-US" dirty="0">
                <a:solidFill>
                  <a:srgbClr val="107E2D"/>
                </a:solidFill>
              </a:rPr>
              <a:t>Promoting</a:t>
            </a:r>
            <a:endParaRPr lang="nl-NL" dirty="0">
              <a:solidFill>
                <a:srgbClr val="107E2D"/>
              </a:solidFill>
            </a:endParaRPr>
          </a:p>
          <a:p>
            <a:pPr lvl="1"/>
            <a:r>
              <a:rPr lang="en-US" dirty="0">
                <a:solidFill>
                  <a:srgbClr val="107E2D"/>
                </a:solidFill>
              </a:rPr>
              <a:t>Environmental awareness</a:t>
            </a:r>
            <a:endParaRPr lang="nl-NL" dirty="0">
              <a:solidFill>
                <a:srgbClr val="107E2D"/>
              </a:solidFill>
            </a:endParaRPr>
          </a:p>
          <a:p>
            <a:pPr lvl="1"/>
            <a:r>
              <a:rPr lang="en-US" dirty="0">
                <a:solidFill>
                  <a:srgbClr val="107E2D"/>
                </a:solidFill>
              </a:rPr>
              <a:t>Corporate governance</a:t>
            </a:r>
            <a:endParaRPr lang="nl-NL" dirty="0">
              <a:solidFill>
                <a:srgbClr val="107E2D"/>
              </a:solidFill>
            </a:endParaRPr>
          </a:p>
          <a:p>
            <a:pPr lvl="1"/>
            <a:r>
              <a:rPr lang="en-US" dirty="0">
                <a:solidFill>
                  <a:srgbClr val="107E2D"/>
                </a:solidFill>
              </a:rPr>
              <a:t>Anti-corruption </a:t>
            </a:r>
            <a:endParaRPr lang="nl-NL" dirty="0">
              <a:solidFill>
                <a:srgbClr val="107E2D"/>
              </a:solidFill>
            </a:endParaRPr>
          </a:p>
          <a:p>
            <a:pPr lvl="1"/>
            <a:r>
              <a:rPr lang="en-US" dirty="0">
                <a:solidFill>
                  <a:srgbClr val="107E2D"/>
                </a:solidFill>
              </a:rPr>
              <a:t>Social-safety nets to protect those unemployed if unemployment is caused by privatization and the disappearance of local industry.</a:t>
            </a:r>
            <a:endParaRPr lang="nl-NL" dirty="0">
              <a:solidFill>
                <a:srgbClr val="107E2D"/>
              </a:solidFill>
            </a:endParaRPr>
          </a:p>
          <a:p>
            <a:pPr marL="0" indent="0">
              <a:buNone/>
            </a:pPr>
            <a:endParaRPr lang="en-US" dirty="0" smtClean="0">
              <a:solidFill>
                <a:srgbClr val="107E2D"/>
              </a:solidFill>
            </a:endParaRPr>
          </a:p>
          <a:p>
            <a:pPr marL="0" indent="0">
              <a:buNone/>
            </a:pPr>
            <a:r>
              <a:rPr lang="en-US" dirty="0" smtClean="0">
                <a:solidFill>
                  <a:srgbClr val="107E2D"/>
                </a:solidFill>
              </a:rPr>
              <a:t>The </a:t>
            </a:r>
            <a:r>
              <a:rPr lang="en-US" dirty="0">
                <a:solidFill>
                  <a:srgbClr val="107E2D"/>
                </a:solidFill>
              </a:rPr>
              <a:t>‘benevolent consensus’ (used by </a:t>
            </a:r>
            <a:r>
              <a:rPr lang="en-US" dirty="0" err="1">
                <a:solidFill>
                  <a:srgbClr val="107E2D"/>
                </a:solidFill>
              </a:rPr>
              <a:t>Peet</a:t>
            </a:r>
            <a:r>
              <a:rPr lang="en-US" dirty="0">
                <a:solidFill>
                  <a:srgbClr val="107E2D"/>
                </a:solidFill>
              </a:rPr>
              <a:t> to describe the post-2002 neoliberal agenda)</a:t>
            </a:r>
            <a:endParaRPr lang="nl-NL" dirty="0">
              <a:solidFill>
                <a:srgbClr val="107E2D"/>
              </a:solidFill>
            </a:endParaRPr>
          </a:p>
          <a:p>
            <a:pPr lvl="0"/>
            <a:r>
              <a:rPr lang="en-US" dirty="0">
                <a:solidFill>
                  <a:srgbClr val="107E2D"/>
                </a:solidFill>
              </a:rPr>
              <a:t>More focus on poverty elimination, debt relief, and external aid to achieve the Millennium Development Goals.</a:t>
            </a:r>
            <a:endParaRPr lang="nl-NL" dirty="0">
              <a:solidFill>
                <a:srgbClr val="107E2D"/>
              </a:solidFill>
            </a:endParaRPr>
          </a:p>
          <a:p>
            <a:pPr lvl="0"/>
            <a:r>
              <a:rPr lang="en-US" dirty="0">
                <a:solidFill>
                  <a:srgbClr val="107E2D"/>
                </a:solidFill>
              </a:rPr>
              <a:t>External capital injection (aid, FDI) is needed to move the economy to a level of capital where ﬁnancial markets work and it does pay to invest</a:t>
            </a:r>
            <a:r>
              <a:rPr lang="en-US" dirty="0" smtClean="0">
                <a:solidFill>
                  <a:srgbClr val="107E2D"/>
                </a:solidFill>
              </a:rPr>
              <a:t>.</a:t>
            </a:r>
            <a:endParaRPr lang="nl-NL" dirty="0">
              <a:solidFill>
                <a:srgbClr val="107E2D"/>
              </a:solidFill>
            </a:endParaRPr>
          </a:p>
        </p:txBody>
      </p:sp>
    </p:spTree>
    <p:extLst>
      <p:ext uri="{BB962C8B-B14F-4D97-AF65-F5344CB8AC3E}">
        <p14:creationId xmlns:p14="http://schemas.microsoft.com/office/powerpoint/2010/main" val="3196597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b="1" dirty="0" smtClean="0"/>
              <a:t> </a:t>
            </a:r>
            <a:r>
              <a:rPr lang="nl-NL" dirty="0" smtClean="0"/>
              <a:t/>
            </a:r>
            <a:br>
              <a:rPr lang="nl-NL" dirty="0" smtClean="0"/>
            </a:br>
            <a:r>
              <a:rPr lang="en-GB" dirty="0" smtClean="0">
                <a:solidFill>
                  <a:srgbClr val="015728"/>
                </a:solidFill>
              </a:rPr>
              <a:t>World Bank Policy</a:t>
            </a:r>
            <a:r>
              <a:rPr lang="nl-NL" b="1" dirty="0" smtClean="0"/>
              <a:t/>
            </a:r>
            <a:br>
              <a:rPr lang="nl-NL" b="1" dirty="0" smtClean="0"/>
            </a:br>
            <a:endParaRPr lang="nl-NL" dirty="0"/>
          </a:p>
        </p:txBody>
      </p:sp>
      <p:sp>
        <p:nvSpPr>
          <p:cNvPr id="3" name="Tijdelijke aanduiding voor inhoud 2"/>
          <p:cNvSpPr>
            <a:spLocks noGrp="1"/>
          </p:cNvSpPr>
          <p:nvPr>
            <p:ph idx="1"/>
          </p:nvPr>
        </p:nvSpPr>
        <p:spPr/>
        <p:txBody>
          <a:bodyPr>
            <a:normAutofit fontScale="55000" lnSpcReduction="20000"/>
          </a:bodyPr>
          <a:lstStyle/>
          <a:p>
            <a:pPr marL="0" indent="0">
              <a:buNone/>
            </a:pPr>
            <a:r>
              <a:rPr lang="en-US" dirty="0">
                <a:solidFill>
                  <a:srgbClr val="107E2D"/>
                </a:solidFill>
              </a:rPr>
              <a:t>1949 - 1968: </a:t>
            </a:r>
            <a:endParaRPr lang="nl-NL" dirty="0">
              <a:solidFill>
                <a:srgbClr val="107E2D"/>
              </a:solidFill>
            </a:endParaRPr>
          </a:p>
          <a:p>
            <a:pPr lvl="0"/>
            <a:r>
              <a:rPr lang="en-US" dirty="0">
                <a:solidFill>
                  <a:srgbClr val="107E2D"/>
                </a:solidFill>
              </a:rPr>
              <a:t>WB supports reconstruction of Europe, which is devastated by WWII</a:t>
            </a:r>
            <a:endParaRPr lang="nl-NL" dirty="0">
              <a:solidFill>
                <a:srgbClr val="107E2D"/>
              </a:solidFill>
            </a:endParaRPr>
          </a:p>
          <a:p>
            <a:pPr marL="0" indent="0">
              <a:buNone/>
            </a:pPr>
            <a:endParaRPr lang="en-US" dirty="0" smtClean="0">
              <a:solidFill>
                <a:srgbClr val="107E2D"/>
              </a:solidFill>
            </a:endParaRPr>
          </a:p>
          <a:p>
            <a:pPr marL="0" indent="0">
              <a:buNone/>
            </a:pPr>
            <a:r>
              <a:rPr lang="en-US" dirty="0" smtClean="0">
                <a:solidFill>
                  <a:srgbClr val="107E2D"/>
                </a:solidFill>
              </a:rPr>
              <a:t>1968 </a:t>
            </a:r>
            <a:r>
              <a:rPr lang="en-US" dirty="0">
                <a:solidFill>
                  <a:srgbClr val="107E2D"/>
                </a:solidFill>
              </a:rPr>
              <a:t>- 1981: </a:t>
            </a:r>
            <a:endParaRPr lang="nl-NL" dirty="0">
              <a:solidFill>
                <a:srgbClr val="107E2D"/>
              </a:solidFill>
            </a:endParaRPr>
          </a:p>
          <a:p>
            <a:pPr lvl="0"/>
            <a:r>
              <a:rPr lang="en-US" dirty="0">
                <a:solidFill>
                  <a:srgbClr val="107E2D"/>
                </a:solidFill>
              </a:rPr>
              <a:t>WB is focused on elimination of poverty in developing countries</a:t>
            </a:r>
            <a:endParaRPr lang="nl-NL" dirty="0">
              <a:solidFill>
                <a:srgbClr val="107E2D"/>
              </a:solidFill>
            </a:endParaRPr>
          </a:p>
          <a:p>
            <a:pPr lvl="0"/>
            <a:r>
              <a:rPr lang="en-US" dirty="0">
                <a:solidFill>
                  <a:srgbClr val="107E2D"/>
                </a:solidFill>
              </a:rPr>
              <a:t>WB provides development loans, and aims for improvement of markets and compensation for market failures</a:t>
            </a:r>
            <a:endParaRPr lang="nl-NL" dirty="0">
              <a:solidFill>
                <a:srgbClr val="107E2D"/>
              </a:solidFill>
            </a:endParaRPr>
          </a:p>
          <a:p>
            <a:pPr lvl="0"/>
            <a:r>
              <a:rPr lang="en-US" dirty="0">
                <a:solidFill>
                  <a:srgbClr val="107E2D"/>
                </a:solidFill>
              </a:rPr>
              <a:t>WB policy gives more possibilities for Keynesian government strategies; life expectancy and Human Development Index improved</a:t>
            </a:r>
            <a:endParaRPr lang="nl-NL" dirty="0">
              <a:solidFill>
                <a:srgbClr val="107E2D"/>
              </a:solidFill>
            </a:endParaRPr>
          </a:p>
          <a:p>
            <a:pPr marL="0" indent="0">
              <a:buNone/>
            </a:pPr>
            <a:endParaRPr lang="en-US" dirty="0" smtClean="0">
              <a:solidFill>
                <a:srgbClr val="107E2D"/>
              </a:solidFill>
            </a:endParaRPr>
          </a:p>
          <a:p>
            <a:pPr marL="0" indent="0">
              <a:buNone/>
            </a:pPr>
            <a:r>
              <a:rPr lang="en-US" dirty="0" smtClean="0">
                <a:solidFill>
                  <a:srgbClr val="107E2D"/>
                </a:solidFill>
              </a:rPr>
              <a:t>1981 </a:t>
            </a:r>
            <a:r>
              <a:rPr lang="en-US" dirty="0">
                <a:solidFill>
                  <a:srgbClr val="107E2D"/>
                </a:solidFill>
              </a:rPr>
              <a:t>-  </a:t>
            </a:r>
            <a:endParaRPr lang="nl-NL" dirty="0">
              <a:solidFill>
                <a:srgbClr val="107E2D"/>
              </a:solidFill>
            </a:endParaRPr>
          </a:p>
          <a:p>
            <a:pPr lvl="0"/>
            <a:r>
              <a:rPr lang="en-US" dirty="0">
                <a:solidFill>
                  <a:srgbClr val="107E2D"/>
                </a:solidFill>
              </a:rPr>
              <a:t>WB requires application of Washington Consensus policies as a condition for loans</a:t>
            </a:r>
            <a:endParaRPr lang="nl-NL" dirty="0">
              <a:solidFill>
                <a:srgbClr val="107E2D"/>
              </a:solidFill>
            </a:endParaRPr>
          </a:p>
          <a:p>
            <a:pPr lvl="0"/>
            <a:r>
              <a:rPr lang="en-US" dirty="0">
                <a:solidFill>
                  <a:srgbClr val="107E2D"/>
                </a:solidFill>
              </a:rPr>
              <a:t>WB loans help implementation of structural adjustment programs aimed at liberalizing developing countries’ economies. </a:t>
            </a:r>
            <a:endParaRPr lang="nl-NL" dirty="0">
              <a:solidFill>
                <a:srgbClr val="107E2D"/>
              </a:solidFill>
            </a:endParaRPr>
          </a:p>
          <a:p>
            <a:pPr lvl="0"/>
            <a:r>
              <a:rPr lang="en-US" dirty="0">
                <a:solidFill>
                  <a:srgbClr val="107E2D"/>
                </a:solidFill>
              </a:rPr>
              <a:t>WB increases its portfolio of works and gives out more risky loans to give positive appraisal of (inadequate) projects.</a:t>
            </a:r>
            <a:endParaRPr lang="nl-NL" dirty="0">
              <a:solidFill>
                <a:srgbClr val="107E2D"/>
              </a:solidFill>
            </a:endParaRPr>
          </a:p>
          <a:p>
            <a:pPr marL="0" indent="0">
              <a:buNone/>
            </a:pPr>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2" algn="ctr" rtl="0">
              <a:spcBef>
                <a:spcPct val="0"/>
              </a:spcBef>
            </a:pPr>
            <a:r>
              <a:rPr lang="en-GB" sz="4400" dirty="0">
                <a:solidFill>
                  <a:srgbClr val="015728"/>
                </a:solidFill>
                <a:latin typeface="Franklin Gothic Demi" pitchFamily="34" charset="0"/>
              </a:rPr>
              <a:t>World Bank </a:t>
            </a:r>
            <a:r>
              <a:rPr lang="en-GB" sz="4400" dirty="0" smtClean="0">
                <a:solidFill>
                  <a:srgbClr val="015728"/>
                </a:solidFill>
                <a:latin typeface="Franklin Gothic Demi" pitchFamily="34" charset="0"/>
              </a:rPr>
              <a:t>Debate</a:t>
            </a:r>
            <a:endParaRPr lang="nl-NL" dirty="0"/>
          </a:p>
        </p:txBody>
      </p:sp>
      <p:sp>
        <p:nvSpPr>
          <p:cNvPr id="3" name="Tijdelijke aanduiding voor inhoud 2"/>
          <p:cNvSpPr>
            <a:spLocks noGrp="1"/>
          </p:cNvSpPr>
          <p:nvPr>
            <p:ph idx="1"/>
          </p:nvPr>
        </p:nvSpPr>
        <p:spPr>
          <a:xfrm>
            <a:off x="467544" y="1268760"/>
            <a:ext cx="8280920" cy="4752528"/>
          </a:xfrm>
        </p:spPr>
        <p:txBody>
          <a:bodyPr>
            <a:normAutofit fontScale="55000" lnSpcReduction="20000"/>
          </a:bodyPr>
          <a:lstStyle/>
          <a:p>
            <a:pPr marL="0" indent="0">
              <a:buNone/>
            </a:pPr>
            <a:r>
              <a:rPr lang="en-US" dirty="0">
                <a:solidFill>
                  <a:srgbClr val="107E2D"/>
                </a:solidFill>
              </a:rPr>
              <a:t>Critical issues:</a:t>
            </a:r>
            <a:endParaRPr lang="nl-NL" dirty="0">
              <a:solidFill>
                <a:srgbClr val="107E2D"/>
              </a:solidFill>
            </a:endParaRPr>
          </a:p>
          <a:p>
            <a:pPr lvl="0"/>
            <a:r>
              <a:rPr lang="en-US" dirty="0">
                <a:solidFill>
                  <a:srgbClr val="107E2D"/>
                </a:solidFill>
              </a:rPr>
              <a:t>WB does not charge interest to the least-developed countries, but still charges a fee of 0.75% per year</a:t>
            </a:r>
            <a:endParaRPr lang="nl-NL" dirty="0">
              <a:solidFill>
                <a:srgbClr val="107E2D"/>
              </a:solidFill>
            </a:endParaRPr>
          </a:p>
          <a:p>
            <a:pPr lvl="0"/>
            <a:r>
              <a:rPr lang="en-US" dirty="0">
                <a:solidFill>
                  <a:srgbClr val="107E2D"/>
                </a:solidFill>
              </a:rPr>
              <a:t>Loans are often used to buy goods and services from developed countries, and more than 70% of the capital lent (Rich, 1994) flows directly into developed countries</a:t>
            </a:r>
            <a:endParaRPr lang="nl-NL" dirty="0">
              <a:solidFill>
                <a:srgbClr val="107E2D"/>
              </a:solidFill>
            </a:endParaRPr>
          </a:p>
          <a:p>
            <a:pPr lvl="0"/>
            <a:r>
              <a:rPr lang="en-US" dirty="0">
                <a:solidFill>
                  <a:srgbClr val="107E2D"/>
                </a:solidFill>
              </a:rPr>
              <a:t>Many projects designed and supported by the World Bank were inappropriate for the context and failed to achieve results (A World Bank internal report of 1992)</a:t>
            </a:r>
            <a:endParaRPr lang="nl-NL" dirty="0">
              <a:solidFill>
                <a:srgbClr val="107E2D"/>
              </a:solidFill>
            </a:endParaRPr>
          </a:p>
          <a:p>
            <a:pPr lvl="0"/>
            <a:r>
              <a:rPr lang="en-US" dirty="0">
                <a:solidFill>
                  <a:srgbClr val="107E2D"/>
                </a:solidFill>
              </a:rPr>
              <a:t>Loans had to be repaid in dollars, even if devaluation of the currency was the result of the implementation of structural reforms demanded by IMF and WB </a:t>
            </a:r>
            <a:endParaRPr lang="nl-NL" dirty="0">
              <a:solidFill>
                <a:srgbClr val="107E2D"/>
              </a:solidFill>
            </a:endParaRPr>
          </a:p>
          <a:p>
            <a:pPr marL="0" indent="0">
              <a:buNone/>
            </a:pPr>
            <a:endParaRPr lang="en-US" dirty="0" smtClean="0">
              <a:solidFill>
                <a:srgbClr val="107E2D"/>
              </a:solidFill>
            </a:endParaRPr>
          </a:p>
          <a:p>
            <a:pPr marL="0" indent="0">
              <a:buNone/>
            </a:pPr>
            <a:r>
              <a:rPr lang="en-US" dirty="0" smtClean="0">
                <a:solidFill>
                  <a:srgbClr val="107E2D"/>
                </a:solidFill>
              </a:rPr>
              <a:t>Answer </a:t>
            </a:r>
            <a:r>
              <a:rPr lang="en-US" dirty="0">
                <a:solidFill>
                  <a:srgbClr val="107E2D"/>
                </a:solidFill>
              </a:rPr>
              <a:t>to critical issues:</a:t>
            </a:r>
            <a:endParaRPr lang="nl-NL" dirty="0">
              <a:solidFill>
                <a:srgbClr val="107E2D"/>
              </a:solidFill>
            </a:endParaRPr>
          </a:p>
          <a:p>
            <a:pPr lvl="0"/>
            <a:r>
              <a:rPr lang="en-US" dirty="0">
                <a:solidFill>
                  <a:srgbClr val="107E2D"/>
                </a:solidFill>
              </a:rPr>
              <a:t>The last two decades, the World Bank has shifted its economic mantra to the promotion of good governance, environmental sustainability, and entrepreneurship as pre-requisites for well-being and poverty elimination</a:t>
            </a:r>
            <a:r>
              <a:rPr lang="en-US" dirty="0" smtClean="0">
                <a:solidFill>
                  <a:srgbClr val="107E2D"/>
                </a:solidFill>
              </a:rPr>
              <a:t>.</a:t>
            </a:r>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lvl="2" algn="ctr" rtl="0">
              <a:spcBef>
                <a:spcPct val="0"/>
              </a:spcBef>
            </a:pPr>
            <a:r>
              <a:rPr lang="en-GB" sz="4000" dirty="0" smtClean="0">
                <a:latin typeface="Franklin Gothic Demi" pitchFamily="34" charset="0"/>
              </a:rPr>
              <a:t/>
            </a:r>
            <a:br>
              <a:rPr lang="en-GB" sz="4000" dirty="0" smtClean="0">
                <a:latin typeface="Franklin Gothic Demi" pitchFamily="34" charset="0"/>
              </a:rPr>
            </a:br>
            <a:r>
              <a:rPr lang="en-GB" sz="4000" dirty="0" smtClean="0">
                <a:solidFill>
                  <a:srgbClr val="015728"/>
                </a:solidFill>
                <a:latin typeface="Franklin Gothic Demi" pitchFamily="34" charset="0"/>
              </a:rPr>
              <a:t>World </a:t>
            </a:r>
            <a:r>
              <a:rPr lang="en-GB" sz="4000" dirty="0">
                <a:solidFill>
                  <a:srgbClr val="015728"/>
                </a:solidFill>
                <a:latin typeface="Franklin Gothic Demi" pitchFamily="34" charset="0"/>
              </a:rPr>
              <a:t>Trade </a:t>
            </a:r>
            <a:r>
              <a:rPr lang="en-GB" sz="4000" dirty="0" smtClean="0">
                <a:solidFill>
                  <a:srgbClr val="015728"/>
                </a:solidFill>
                <a:latin typeface="Franklin Gothic Demi" pitchFamily="34" charset="0"/>
              </a:rPr>
              <a:t>Organization (Debate)</a:t>
            </a:r>
            <a:r>
              <a:rPr lang="nl-NL" sz="4000" dirty="0">
                <a:latin typeface="Franklin Gothic Demi" pitchFamily="34" charset="0"/>
              </a:rPr>
              <a:t/>
            </a:r>
            <a:br>
              <a:rPr lang="nl-NL" sz="4000" dirty="0">
                <a:latin typeface="Franklin Gothic Demi" pitchFamily="34" charset="0"/>
              </a:rPr>
            </a:br>
            <a:endParaRPr lang="nl-NL" sz="4000" dirty="0">
              <a:latin typeface="Franklin Gothic Demi" pitchFamily="34" charset="0"/>
            </a:endParaRPr>
          </a:p>
        </p:txBody>
      </p:sp>
      <p:sp>
        <p:nvSpPr>
          <p:cNvPr id="3" name="Tijdelijke aanduiding voor inhoud 2"/>
          <p:cNvSpPr>
            <a:spLocks noGrp="1"/>
          </p:cNvSpPr>
          <p:nvPr>
            <p:ph idx="1"/>
          </p:nvPr>
        </p:nvSpPr>
        <p:spPr/>
        <p:txBody>
          <a:bodyPr>
            <a:normAutofit fontScale="70000" lnSpcReduction="20000"/>
          </a:bodyPr>
          <a:lstStyle/>
          <a:p>
            <a:pPr marL="0" indent="0">
              <a:buNone/>
            </a:pPr>
            <a:r>
              <a:rPr lang="en-US" dirty="0">
                <a:solidFill>
                  <a:srgbClr val="107E2D"/>
                </a:solidFill>
              </a:rPr>
              <a:t>WTO is accused of unfair bias toward multinationals and developed countries</a:t>
            </a:r>
            <a:r>
              <a:rPr lang="en-US" dirty="0" smtClean="0">
                <a:solidFill>
                  <a:srgbClr val="107E2D"/>
                </a:solidFill>
              </a:rPr>
              <a:t>:</a:t>
            </a:r>
          </a:p>
          <a:p>
            <a:pPr marL="0" indent="0">
              <a:buNone/>
            </a:pPr>
            <a:endParaRPr lang="nl-NL" dirty="0">
              <a:solidFill>
                <a:srgbClr val="107E2D"/>
              </a:solidFill>
            </a:endParaRPr>
          </a:p>
          <a:p>
            <a:pPr lvl="0"/>
            <a:r>
              <a:rPr lang="en-US" dirty="0">
                <a:solidFill>
                  <a:srgbClr val="107E2D"/>
                </a:solidFill>
              </a:rPr>
              <a:t>WTO tolerates protectionist agricultural policies of wealthy countries</a:t>
            </a:r>
            <a:endParaRPr lang="nl-NL" dirty="0">
              <a:solidFill>
                <a:srgbClr val="107E2D"/>
              </a:solidFill>
            </a:endParaRPr>
          </a:p>
          <a:p>
            <a:pPr lvl="0"/>
            <a:r>
              <a:rPr lang="en-US" dirty="0">
                <a:solidFill>
                  <a:srgbClr val="107E2D"/>
                </a:solidFill>
              </a:rPr>
              <a:t>Membership of WTO is not a choice anymore when a country wishes to trade internationally with developing countries, but membership implies full acceptance of all WTO rules, even if they are detrimental to the weak economy</a:t>
            </a:r>
            <a:endParaRPr lang="nl-NL" dirty="0">
              <a:solidFill>
                <a:srgbClr val="107E2D"/>
              </a:solidFill>
            </a:endParaRPr>
          </a:p>
          <a:p>
            <a:pPr lvl="0"/>
            <a:r>
              <a:rPr lang="en-US" dirty="0">
                <a:solidFill>
                  <a:srgbClr val="107E2D"/>
                </a:solidFill>
              </a:rPr>
              <a:t>The Intellectual Property Rights (TRIPS) that are part of the agreement puts the interest of multinationals over users and affects the welfare of developing countries by raising the prices of medicine, agricultural products, and </a:t>
            </a:r>
            <a:r>
              <a:rPr lang="en-US" dirty="0" smtClean="0">
                <a:solidFill>
                  <a:srgbClr val="107E2D"/>
                </a:solidFill>
              </a:rPr>
              <a:t>technology</a:t>
            </a:r>
            <a:r>
              <a:rPr lang="en-GB" dirty="0">
                <a:solidFill>
                  <a:srgbClr val="107E2D"/>
                </a:solidFill>
              </a:rPr>
              <a:t>.</a:t>
            </a:r>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The Doha round (Still in progress)</a:t>
            </a:r>
            <a:endParaRPr lang="nl-NL" dirty="0"/>
          </a:p>
        </p:txBody>
      </p:sp>
      <p:sp>
        <p:nvSpPr>
          <p:cNvPr id="3" name="Tijdelijke aanduiding voor inhoud 2"/>
          <p:cNvSpPr>
            <a:spLocks noGrp="1"/>
          </p:cNvSpPr>
          <p:nvPr>
            <p:ph idx="1"/>
          </p:nvPr>
        </p:nvSpPr>
        <p:spPr/>
        <p:txBody>
          <a:bodyPr>
            <a:normAutofit fontScale="47500" lnSpcReduction="20000"/>
          </a:bodyPr>
          <a:lstStyle/>
          <a:p>
            <a:pPr marL="0" indent="0">
              <a:buNone/>
            </a:pPr>
            <a:r>
              <a:rPr lang="en-US" dirty="0">
                <a:solidFill>
                  <a:srgbClr val="107E2D"/>
                </a:solidFill>
              </a:rPr>
              <a:t>In response to criticisms, the WTO opened a new round of trade negotiations in Doha in 2004 in consonance with developing countries’ concerns. However, there is still no new agreement. </a:t>
            </a:r>
            <a:endParaRPr lang="nl-NL" dirty="0">
              <a:solidFill>
                <a:srgbClr val="107E2D"/>
              </a:solidFill>
            </a:endParaRPr>
          </a:p>
          <a:p>
            <a:pPr marL="0" indent="0">
              <a:buNone/>
            </a:pPr>
            <a:endParaRPr lang="en-US" dirty="0" smtClean="0">
              <a:solidFill>
                <a:srgbClr val="107E2D"/>
              </a:solidFill>
            </a:endParaRPr>
          </a:p>
          <a:p>
            <a:pPr marL="0" indent="0">
              <a:buNone/>
            </a:pPr>
            <a:r>
              <a:rPr lang="en-US" dirty="0" smtClean="0">
                <a:solidFill>
                  <a:srgbClr val="107E2D"/>
                </a:solidFill>
              </a:rPr>
              <a:t>Aspects </a:t>
            </a:r>
            <a:r>
              <a:rPr lang="en-US" dirty="0">
                <a:solidFill>
                  <a:srgbClr val="107E2D"/>
                </a:solidFill>
              </a:rPr>
              <a:t>discussion:</a:t>
            </a:r>
            <a:endParaRPr lang="nl-NL" dirty="0">
              <a:solidFill>
                <a:srgbClr val="107E2D"/>
              </a:solidFill>
            </a:endParaRPr>
          </a:p>
          <a:p>
            <a:pPr lvl="0"/>
            <a:r>
              <a:rPr lang="en-US" dirty="0">
                <a:solidFill>
                  <a:srgbClr val="107E2D"/>
                </a:solidFill>
              </a:rPr>
              <a:t>Enforcement of intellectual property rights (TRIPS) is important for the encouragement of innovation</a:t>
            </a:r>
            <a:endParaRPr lang="nl-NL" dirty="0">
              <a:solidFill>
                <a:srgbClr val="107E2D"/>
              </a:solidFill>
            </a:endParaRPr>
          </a:p>
          <a:p>
            <a:pPr lvl="0"/>
            <a:r>
              <a:rPr lang="en-US" dirty="0">
                <a:solidFill>
                  <a:srgbClr val="107E2D"/>
                </a:solidFill>
              </a:rPr>
              <a:t>Industrialized countries have to stop subsidies and import restrictions on agricultural goods</a:t>
            </a:r>
            <a:endParaRPr lang="nl-NL" dirty="0">
              <a:solidFill>
                <a:srgbClr val="107E2D"/>
              </a:solidFill>
            </a:endParaRPr>
          </a:p>
          <a:p>
            <a:pPr lvl="0"/>
            <a:r>
              <a:rPr lang="en-US" dirty="0">
                <a:solidFill>
                  <a:srgbClr val="107E2D"/>
                </a:solidFill>
              </a:rPr>
              <a:t>The “one-size-fits-all” TRIPS regime needs exceptions for national emergencies (e.g.: expensive medicines for developing countries) </a:t>
            </a:r>
            <a:endParaRPr lang="nl-NL" dirty="0">
              <a:solidFill>
                <a:srgbClr val="107E2D"/>
              </a:solidFill>
            </a:endParaRPr>
          </a:p>
          <a:p>
            <a:pPr lvl="0"/>
            <a:r>
              <a:rPr lang="en-US" dirty="0">
                <a:solidFill>
                  <a:srgbClr val="107E2D"/>
                </a:solidFill>
              </a:rPr>
              <a:t>Failure to acknowledge inequalities in income and wealth between countries</a:t>
            </a:r>
            <a:endParaRPr lang="nl-NL" dirty="0">
              <a:solidFill>
                <a:srgbClr val="107E2D"/>
              </a:solidFill>
            </a:endParaRPr>
          </a:p>
          <a:p>
            <a:pPr lvl="0"/>
            <a:r>
              <a:rPr lang="en-US" dirty="0">
                <a:solidFill>
                  <a:srgbClr val="107E2D"/>
                </a:solidFill>
              </a:rPr>
              <a:t>TRIPS damps competitiveness and enforces unfair monopolistic advantages</a:t>
            </a:r>
            <a:endParaRPr lang="nl-NL" dirty="0">
              <a:solidFill>
                <a:srgbClr val="107E2D"/>
              </a:solidFill>
            </a:endParaRPr>
          </a:p>
          <a:p>
            <a:pPr lvl="0"/>
            <a:r>
              <a:rPr lang="en-US" dirty="0">
                <a:solidFill>
                  <a:srgbClr val="107E2D"/>
                </a:solidFill>
              </a:rPr>
              <a:t>TRIPS hinders development with restrictions on the diffusion of knowledge</a:t>
            </a:r>
            <a:endParaRPr lang="nl-NL" dirty="0">
              <a:solidFill>
                <a:srgbClr val="107E2D"/>
              </a:solidFill>
            </a:endParaRPr>
          </a:p>
          <a:p>
            <a:pPr lvl="0"/>
            <a:r>
              <a:rPr lang="en-US" dirty="0">
                <a:solidFill>
                  <a:srgbClr val="107E2D"/>
                </a:solidFill>
              </a:rPr>
              <a:t>WTO is about freeing trade rather than being the organization in charge of enforcing property rights (‘fair trade’)</a:t>
            </a:r>
            <a:endParaRPr lang="nl-NL" dirty="0">
              <a:solidFill>
                <a:srgbClr val="107E2D"/>
              </a:solidFill>
            </a:endParaRPr>
          </a:p>
          <a:p>
            <a:pPr marL="0" indent="0">
              <a:buNone/>
            </a:pPr>
            <a:endParaRPr lang="en-US" dirty="0" smtClean="0">
              <a:solidFill>
                <a:srgbClr val="107E2D"/>
              </a:solidFill>
            </a:endParaRPr>
          </a:p>
          <a:p>
            <a:pPr marL="0" indent="0">
              <a:buNone/>
            </a:pPr>
            <a:r>
              <a:rPr lang="en-US" dirty="0" smtClean="0">
                <a:solidFill>
                  <a:srgbClr val="107E2D"/>
                </a:solidFill>
              </a:rPr>
              <a:t>Aspects </a:t>
            </a:r>
            <a:r>
              <a:rPr lang="en-US" dirty="0">
                <a:solidFill>
                  <a:srgbClr val="107E2D"/>
                </a:solidFill>
              </a:rPr>
              <a:t>not included in discussion:</a:t>
            </a:r>
            <a:endParaRPr lang="nl-NL" dirty="0">
              <a:solidFill>
                <a:srgbClr val="107E2D"/>
              </a:solidFill>
            </a:endParaRPr>
          </a:p>
          <a:p>
            <a:pPr lvl="0"/>
            <a:r>
              <a:rPr lang="en-US" dirty="0">
                <a:solidFill>
                  <a:srgbClr val="107E2D"/>
                </a:solidFill>
              </a:rPr>
              <a:t>WTO scope of negotiations is limited. It needs to be extended to matters such as worldwide environmental and labor </a:t>
            </a:r>
            <a:r>
              <a:rPr lang="en-US" dirty="0" smtClean="0">
                <a:solidFill>
                  <a:srgbClr val="107E2D"/>
                </a:solidFill>
              </a:rPr>
              <a:t>standards</a:t>
            </a:r>
            <a:r>
              <a:rPr lang="en-US" dirty="0">
                <a:solidFill>
                  <a:srgbClr val="107E2D"/>
                </a:solidFill>
              </a:rPr>
              <a:t>.</a:t>
            </a:r>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GB" sz="3800" dirty="0" smtClean="0">
                <a:solidFill>
                  <a:srgbClr val="015728"/>
                </a:solidFill>
              </a:rPr>
              <a:t>The gap in supranational governance: </a:t>
            </a:r>
            <a:r>
              <a:rPr lang="en-GB" sz="3800" dirty="0">
                <a:solidFill>
                  <a:srgbClr val="015728"/>
                </a:solidFill>
              </a:rPr>
              <a:t>Direct </a:t>
            </a:r>
            <a:r>
              <a:rPr lang="en-GB" sz="3800" dirty="0" smtClean="0">
                <a:solidFill>
                  <a:srgbClr val="015728"/>
                </a:solidFill>
              </a:rPr>
              <a:t>Foreign Investment Regulation</a:t>
            </a:r>
            <a:endParaRPr lang="nl-NL" sz="3800" dirty="0"/>
          </a:p>
        </p:txBody>
      </p:sp>
      <p:sp>
        <p:nvSpPr>
          <p:cNvPr id="3" name="Tijdelijke aanduiding voor inhoud 2"/>
          <p:cNvSpPr>
            <a:spLocks noGrp="1"/>
          </p:cNvSpPr>
          <p:nvPr>
            <p:ph idx="1"/>
          </p:nvPr>
        </p:nvSpPr>
        <p:spPr/>
        <p:txBody>
          <a:bodyPr>
            <a:normAutofit fontScale="70000" lnSpcReduction="20000"/>
          </a:bodyPr>
          <a:lstStyle/>
          <a:p>
            <a:pPr marL="0" indent="0">
              <a:buNone/>
            </a:pPr>
            <a:r>
              <a:rPr lang="en-US" dirty="0">
                <a:solidFill>
                  <a:srgbClr val="107E2D"/>
                </a:solidFill>
              </a:rPr>
              <a:t>There is no supranational organization regulating foreign direct investment, because developing and developed countries cannot reach an agreement. </a:t>
            </a:r>
            <a:endParaRPr lang="nl-NL" dirty="0">
              <a:solidFill>
                <a:srgbClr val="107E2D"/>
              </a:solidFill>
            </a:endParaRPr>
          </a:p>
          <a:p>
            <a:pPr marL="0" indent="0">
              <a:buNone/>
            </a:pPr>
            <a:endParaRPr lang="en-US" dirty="0" smtClean="0">
              <a:solidFill>
                <a:srgbClr val="107E2D"/>
              </a:solidFill>
            </a:endParaRPr>
          </a:p>
          <a:p>
            <a:pPr marL="0" indent="0">
              <a:buNone/>
            </a:pPr>
            <a:r>
              <a:rPr lang="en-US" dirty="0" smtClean="0">
                <a:solidFill>
                  <a:srgbClr val="107E2D"/>
                </a:solidFill>
              </a:rPr>
              <a:t>Pragmatists </a:t>
            </a:r>
            <a:r>
              <a:rPr lang="en-US" dirty="0">
                <a:solidFill>
                  <a:srgbClr val="107E2D"/>
                </a:solidFill>
              </a:rPr>
              <a:t>acknowledge:</a:t>
            </a:r>
            <a:endParaRPr lang="nl-NL" dirty="0">
              <a:solidFill>
                <a:srgbClr val="107E2D"/>
              </a:solidFill>
            </a:endParaRPr>
          </a:p>
          <a:p>
            <a:r>
              <a:rPr lang="en-US" dirty="0">
                <a:solidFill>
                  <a:srgbClr val="107E2D"/>
                </a:solidFill>
              </a:rPr>
              <a:t>FDI can foster or distort economic development, create jobs or destroy them, etc. Therefore, countries should encourage FDI, but actively intervene to minimize any negative aspects.</a:t>
            </a:r>
            <a:endParaRPr lang="nl-NL" dirty="0">
              <a:solidFill>
                <a:srgbClr val="107E2D"/>
              </a:solidFill>
            </a:endParaRPr>
          </a:p>
          <a:p>
            <a:pPr marL="0" indent="0">
              <a:buNone/>
            </a:pPr>
            <a:endParaRPr lang="en-US" dirty="0" smtClean="0">
              <a:solidFill>
                <a:srgbClr val="107E2D"/>
              </a:solidFill>
            </a:endParaRPr>
          </a:p>
          <a:p>
            <a:pPr marL="0" indent="0">
              <a:buNone/>
            </a:pPr>
            <a:r>
              <a:rPr lang="en-US" dirty="0" smtClean="0">
                <a:solidFill>
                  <a:srgbClr val="107E2D"/>
                </a:solidFill>
              </a:rPr>
              <a:t>Dicken </a:t>
            </a:r>
            <a:r>
              <a:rPr lang="en-US" dirty="0">
                <a:solidFill>
                  <a:srgbClr val="107E2D"/>
                </a:solidFill>
              </a:rPr>
              <a:t>(2011):</a:t>
            </a:r>
            <a:endParaRPr lang="nl-NL" dirty="0">
              <a:solidFill>
                <a:srgbClr val="107E2D"/>
              </a:solidFill>
            </a:endParaRPr>
          </a:p>
          <a:p>
            <a:r>
              <a:rPr lang="en-US" dirty="0">
                <a:solidFill>
                  <a:srgbClr val="107E2D"/>
                </a:solidFill>
              </a:rPr>
              <a:t>National states and multinational companies (MNCs) need each other, but the fundamental goals of the states and MNCs differ considerably: MNCs aim to maximize proﬁt and shareholders’ value, while the states aim to maximize growth of the gross domestic product (GDP) and people’s well-being. </a:t>
            </a:r>
            <a:endParaRPr lang="nl-NL" dirty="0">
              <a:solidFill>
                <a:srgbClr val="107E2D"/>
              </a:solidFill>
            </a:endParaRPr>
          </a:p>
          <a:p>
            <a:pPr marL="0" indent="0">
              <a:buNone/>
            </a:pPr>
            <a:endParaRPr lang="nl-NL"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2111074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sz="4200" dirty="0" smtClean="0">
                <a:solidFill>
                  <a:srgbClr val="015728"/>
                </a:solidFill>
              </a:rPr>
              <a:t/>
            </a:r>
            <a:br>
              <a:rPr lang="en-GB" sz="4200" dirty="0" smtClean="0">
                <a:solidFill>
                  <a:srgbClr val="015728"/>
                </a:solidFill>
              </a:rPr>
            </a:br>
            <a:r>
              <a:rPr lang="en-GB" sz="4200" dirty="0" smtClean="0">
                <a:solidFill>
                  <a:srgbClr val="015728"/>
                </a:solidFill>
              </a:rPr>
              <a:t>Discussion </a:t>
            </a:r>
            <a:r>
              <a:rPr lang="en-GB" dirty="0">
                <a:solidFill>
                  <a:srgbClr val="015728"/>
                </a:solidFill>
              </a:rPr>
              <a:t>FDI </a:t>
            </a:r>
            <a:r>
              <a:rPr lang="en-GB" dirty="0" smtClean="0">
                <a:solidFill>
                  <a:srgbClr val="015728"/>
                </a:solidFill>
              </a:rPr>
              <a:t>regulation</a:t>
            </a:r>
            <a:r>
              <a:rPr lang="nl-NL" b="1" i="1" dirty="0" smtClean="0"/>
              <a:t/>
            </a:r>
            <a:br>
              <a:rPr lang="nl-NL" b="1" i="1" dirty="0" smtClean="0"/>
            </a:br>
            <a:endParaRPr lang="nl-NL" dirty="0"/>
          </a:p>
        </p:txBody>
      </p:sp>
      <p:sp>
        <p:nvSpPr>
          <p:cNvPr id="3" name="Tijdelijke aanduiding voor inhoud 2"/>
          <p:cNvSpPr>
            <a:spLocks noGrp="1"/>
          </p:cNvSpPr>
          <p:nvPr>
            <p:ph idx="1"/>
          </p:nvPr>
        </p:nvSpPr>
        <p:spPr/>
        <p:txBody>
          <a:bodyPr>
            <a:normAutofit fontScale="55000" lnSpcReduction="20000"/>
          </a:bodyPr>
          <a:lstStyle/>
          <a:p>
            <a:pPr marL="0" indent="0">
              <a:buNone/>
            </a:pPr>
            <a:r>
              <a:rPr lang="en-US" dirty="0">
                <a:solidFill>
                  <a:srgbClr val="107E2D"/>
                </a:solidFill>
              </a:rPr>
              <a:t>Arguments FDI regulation:</a:t>
            </a:r>
            <a:endParaRPr lang="nl-NL" dirty="0">
              <a:solidFill>
                <a:srgbClr val="107E2D"/>
              </a:solidFill>
            </a:endParaRPr>
          </a:p>
          <a:p>
            <a:pPr lvl="0"/>
            <a:r>
              <a:rPr lang="en-US" dirty="0">
                <a:solidFill>
                  <a:srgbClr val="107E2D"/>
                </a:solidFill>
              </a:rPr>
              <a:t>Developing countries should have the ability to restrict or forbid FDI, constraining the excesses of proﬁt-driven multinationals</a:t>
            </a:r>
            <a:endParaRPr lang="nl-NL" dirty="0">
              <a:solidFill>
                <a:srgbClr val="107E2D"/>
              </a:solidFill>
            </a:endParaRPr>
          </a:p>
          <a:p>
            <a:pPr lvl="0"/>
            <a:r>
              <a:rPr lang="en-US" dirty="0">
                <a:solidFill>
                  <a:srgbClr val="107E2D"/>
                </a:solidFill>
              </a:rPr>
              <a:t>Foreign companies threaten to leave the country (blackmail) </a:t>
            </a:r>
            <a:endParaRPr lang="nl-NL" dirty="0">
              <a:solidFill>
                <a:srgbClr val="107E2D"/>
              </a:solidFill>
            </a:endParaRPr>
          </a:p>
          <a:p>
            <a:pPr lvl="0"/>
            <a:r>
              <a:rPr lang="en-US" dirty="0">
                <a:solidFill>
                  <a:srgbClr val="107E2D"/>
                </a:solidFill>
              </a:rPr>
              <a:t>Foreign companies use developing countries as “pollution havens,” producing in a dirty way due to the lack of environmental regulations</a:t>
            </a:r>
            <a:endParaRPr lang="nl-NL" dirty="0">
              <a:solidFill>
                <a:srgbClr val="107E2D"/>
              </a:solidFill>
            </a:endParaRPr>
          </a:p>
          <a:p>
            <a:pPr lvl="0"/>
            <a:r>
              <a:rPr lang="en-US" dirty="0">
                <a:solidFill>
                  <a:srgbClr val="107E2D"/>
                </a:solidFill>
              </a:rPr>
              <a:t>Foreign companies outcompete local industry and unemployment </a:t>
            </a:r>
            <a:r>
              <a:rPr lang="en-US" dirty="0" smtClean="0">
                <a:solidFill>
                  <a:srgbClr val="107E2D"/>
                </a:solidFill>
              </a:rPr>
              <a:t>increases.</a:t>
            </a:r>
            <a:endParaRPr lang="nl-NL" dirty="0">
              <a:solidFill>
                <a:srgbClr val="107E2D"/>
              </a:solidFill>
            </a:endParaRPr>
          </a:p>
          <a:p>
            <a:pPr marL="0" indent="0">
              <a:buNone/>
            </a:pPr>
            <a:endParaRPr lang="en-US" dirty="0" smtClean="0">
              <a:solidFill>
                <a:srgbClr val="107E2D"/>
              </a:solidFill>
            </a:endParaRPr>
          </a:p>
          <a:p>
            <a:pPr marL="0" indent="0">
              <a:buNone/>
            </a:pPr>
            <a:r>
              <a:rPr lang="en-US" dirty="0" smtClean="0">
                <a:solidFill>
                  <a:srgbClr val="107E2D"/>
                </a:solidFill>
              </a:rPr>
              <a:t>Arguments </a:t>
            </a:r>
            <a:r>
              <a:rPr lang="en-US" dirty="0">
                <a:solidFill>
                  <a:srgbClr val="107E2D"/>
                </a:solidFill>
              </a:rPr>
              <a:t>free FDI:</a:t>
            </a:r>
            <a:endParaRPr lang="nl-NL" dirty="0">
              <a:solidFill>
                <a:srgbClr val="107E2D"/>
              </a:solidFill>
            </a:endParaRPr>
          </a:p>
          <a:p>
            <a:pPr lvl="0"/>
            <a:r>
              <a:rPr lang="en-US" dirty="0">
                <a:solidFill>
                  <a:srgbClr val="107E2D"/>
                </a:solidFill>
              </a:rPr>
              <a:t>New capital for poor countries</a:t>
            </a:r>
            <a:endParaRPr lang="nl-NL" dirty="0">
              <a:solidFill>
                <a:srgbClr val="107E2D"/>
              </a:solidFill>
            </a:endParaRPr>
          </a:p>
          <a:p>
            <a:pPr lvl="0"/>
            <a:r>
              <a:rPr lang="en-US" dirty="0">
                <a:solidFill>
                  <a:srgbClr val="107E2D"/>
                </a:solidFill>
              </a:rPr>
              <a:t>Local companies learn best practices and new technologies from foreign companies</a:t>
            </a:r>
            <a:endParaRPr lang="nl-NL" dirty="0">
              <a:solidFill>
                <a:srgbClr val="107E2D"/>
              </a:solidFill>
            </a:endParaRPr>
          </a:p>
          <a:p>
            <a:pPr lvl="0"/>
            <a:r>
              <a:rPr lang="en-US" dirty="0">
                <a:solidFill>
                  <a:srgbClr val="107E2D"/>
                </a:solidFill>
              </a:rPr>
              <a:t>Previously imported goods are now made domestically</a:t>
            </a:r>
            <a:endParaRPr lang="nl-NL" dirty="0">
              <a:solidFill>
                <a:srgbClr val="107E2D"/>
              </a:solidFill>
            </a:endParaRPr>
          </a:p>
          <a:p>
            <a:pPr lvl="0"/>
            <a:r>
              <a:rPr lang="en-US" dirty="0">
                <a:solidFill>
                  <a:srgbClr val="107E2D"/>
                </a:solidFill>
              </a:rPr>
              <a:t>Foreign companies bring advanced environmental standards and ‘cascade’ them in their supply </a:t>
            </a:r>
            <a:r>
              <a:rPr lang="en-US" dirty="0" smtClean="0">
                <a:solidFill>
                  <a:srgbClr val="107E2D"/>
                </a:solidFill>
              </a:rPr>
              <a:t>chains</a:t>
            </a:r>
            <a:r>
              <a:rPr lang="nl-NL" dirty="0">
                <a:solidFill>
                  <a:srgbClr val="107E2D"/>
                </a:solidFill>
              </a:rPr>
              <a:t>.</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200" y="1600200"/>
            <a:ext cx="8229600" cy="4709120"/>
          </a:xfrm>
        </p:spPr>
        <p:txBody>
          <a:bodyPr>
            <a:normAutofit fontScale="47500" lnSpcReduction="20000"/>
          </a:bodyPr>
          <a:lstStyle/>
          <a:p>
            <a:pPr marL="0" indent="0">
              <a:buNone/>
            </a:pPr>
            <a:r>
              <a:rPr lang="en-US" dirty="0">
                <a:solidFill>
                  <a:srgbClr val="107E2D"/>
                </a:solidFill>
              </a:rPr>
              <a:t>Dicken (2011):</a:t>
            </a:r>
            <a:endParaRPr lang="nl-NL" dirty="0">
              <a:solidFill>
                <a:srgbClr val="107E2D"/>
              </a:solidFill>
            </a:endParaRPr>
          </a:p>
          <a:p>
            <a:pPr lvl="0"/>
            <a:r>
              <a:rPr lang="en-US" dirty="0">
                <a:solidFill>
                  <a:srgbClr val="107E2D"/>
                </a:solidFill>
              </a:rPr>
              <a:t>Moving low-skilled labor to low-income countries leads to unemployment in the poorest sectors in developed countries and growing inequality in rich </a:t>
            </a:r>
            <a:r>
              <a:rPr lang="en-US" dirty="0" smtClean="0">
                <a:solidFill>
                  <a:srgbClr val="107E2D"/>
                </a:solidFill>
              </a:rPr>
              <a:t>countries.</a:t>
            </a:r>
            <a:endParaRPr lang="nl-NL" dirty="0">
              <a:solidFill>
                <a:srgbClr val="107E2D"/>
              </a:solidFill>
            </a:endParaRPr>
          </a:p>
          <a:p>
            <a:pPr marL="0" indent="0">
              <a:buNone/>
            </a:pPr>
            <a:endParaRPr lang="en-US" dirty="0" smtClean="0">
              <a:solidFill>
                <a:srgbClr val="107E2D"/>
              </a:solidFill>
            </a:endParaRPr>
          </a:p>
          <a:p>
            <a:pPr marL="0" indent="0">
              <a:buNone/>
            </a:pPr>
            <a:r>
              <a:rPr lang="en-US" dirty="0" smtClean="0">
                <a:solidFill>
                  <a:srgbClr val="107E2D"/>
                </a:solidFill>
              </a:rPr>
              <a:t>Stiglitz </a:t>
            </a:r>
            <a:r>
              <a:rPr lang="en-US" dirty="0">
                <a:solidFill>
                  <a:srgbClr val="107E2D"/>
                </a:solidFill>
              </a:rPr>
              <a:t>(2012):</a:t>
            </a:r>
            <a:endParaRPr lang="nl-NL" dirty="0">
              <a:solidFill>
                <a:srgbClr val="107E2D"/>
              </a:solidFill>
            </a:endParaRPr>
          </a:p>
          <a:p>
            <a:pPr lvl="0"/>
            <a:r>
              <a:rPr lang="en-US" dirty="0">
                <a:solidFill>
                  <a:srgbClr val="107E2D"/>
                </a:solidFill>
              </a:rPr>
              <a:t>The current level of inequalities within most countries will lead to social polarization and the fracture of social cohesion</a:t>
            </a:r>
            <a:endParaRPr lang="nl-NL" dirty="0">
              <a:solidFill>
                <a:srgbClr val="107E2D"/>
              </a:solidFill>
            </a:endParaRPr>
          </a:p>
          <a:p>
            <a:pPr lvl="0"/>
            <a:r>
              <a:rPr lang="en-US" dirty="0">
                <a:solidFill>
                  <a:srgbClr val="107E2D"/>
                </a:solidFill>
              </a:rPr>
              <a:t>A market economy with internationalization, and without corrective mechanisms and state regulation (i.e. neoliberalism) will increase differences between countries</a:t>
            </a:r>
            <a:endParaRPr lang="nl-NL" dirty="0">
              <a:solidFill>
                <a:srgbClr val="107E2D"/>
              </a:solidFill>
            </a:endParaRPr>
          </a:p>
          <a:p>
            <a:pPr lvl="0"/>
            <a:r>
              <a:rPr lang="en-US" dirty="0">
                <a:solidFill>
                  <a:srgbClr val="107E2D"/>
                </a:solidFill>
              </a:rPr>
              <a:t>Globalization (FDI, global supply chains) will increase differences within countries.</a:t>
            </a:r>
            <a:endParaRPr lang="nl-NL" dirty="0">
              <a:solidFill>
                <a:srgbClr val="107E2D"/>
              </a:solidFill>
            </a:endParaRPr>
          </a:p>
          <a:p>
            <a:pPr lvl="0"/>
            <a:r>
              <a:rPr lang="en-US" dirty="0">
                <a:solidFill>
                  <a:srgbClr val="107E2D"/>
                </a:solidFill>
              </a:rPr>
              <a:t>The problem is not globalization (</a:t>
            </a:r>
            <a:r>
              <a:rPr lang="en-US" dirty="0" err="1">
                <a:solidFill>
                  <a:srgbClr val="107E2D"/>
                </a:solidFill>
              </a:rPr>
              <a:t>transplanetary</a:t>
            </a:r>
            <a:r>
              <a:rPr lang="en-US" dirty="0">
                <a:solidFill>
                  <a:srgbClr val="107E2D"/>
                </a:solidFill>
              </a:rPr>
              <a:t> integration) but internationalization (free trade) paired with neoliberalism (weak state)</a:t>
            </a:r>
            <a:endParaRPr lang="nl-NL" dirty="0">
              <a:solidFill>
                <a:srgbClr val="107E2D"/>
              </a:solidFill>
            </a:endParaRPr>
          </a:p>
          <a:p>
            <a:pPr lvl="0"/>
            <a:r>
              <a:rPr lang="en-US" dirty="0">
                <a:solidFill>
                  <a:srgbClr val="107E2D"/>
                </a:solidFill>
              </a:rPr>
              <a:t>A capitalist system without excessive inequality is a Keynesian </a:t>
            </a:r>
            <a:r>
              <a:rPr lang="en-US" dirty="0" smtClean="0">
                <a:solidFill>
                  <a:srgbClr val="107E2D"/>
                </a:solidFill>
              </a:rPr>
              <a:t>system.</a:t>
            </a:r>
            <a:endParaRPr lang="nl-NL" dirty="0">
              <a:solidFill>
                <a:srgbClr val="107E2D"/>
              </a:solidFill>
            </a:endParaRPr>
          </a:p>
          <a:p>
            <a:pPr marL="0" indent="0">
              <a:buNone/>
            </a:pPr>
            <a:endParaRPr lang="en-US" dirty="0" smtClean="0">
              <a:solidFill>
                <a:srgbClr val="107E2D"/>
              </a:solidFill>
            </a:endParaRPr>
          </a:p>
          <a:p>
            <a:pPr marL="0" indent="0">
              <a:buNone/>
            </a:pPr>
            <a:r>
              <a:rPr lang="en-US" dirty="0" smtClean="0">
                <a:solidFill>
                  <a:srgbClr val="107E2D"/>
                </a:solidFill>
              </a:rPr>
              <a:t>Piketty </a:t>
            </a:r>
            <a:r>
              <a:rPr lang="en-US" dirty="0">
                <a:solidFill>
                  <a:srgbClr val="107E2D"/>
                </a:solidFill>
              </a:rPr>
              <a:t>(2014):</a:t>
            </a:r>
            <a:endParaRPr lang="nl-NL" dirty="0">
              <a:solidFill>
                <a:srgbClr val="107E2D"/>
              </a:solidFill>
            </a:endParaRPr>
          </a:p>
          <a:p>
            <a:pPr lvl="0"/>
            <a:r>
              <a:rPr lang="en-US" dirty="0">
                <a:solidFill>
                  <a:srgbClr val="107E2D"/>
                </a:solidFill>
              </a:rPr>
              <a:t>Neither internationalization nor globalization are the root of inequality; capitalism is</a:t>
            </a:r>
            <a:endParaRPr lang="nl-NL" dirty="0">
              <a:solidFill>
                <a:srgbClr val="107E2D"/>
              </a:solidFill>
            </a:endParaRPr>
          </a:p>
          <a:p>
            <a:pPr lvl="0"/>
            <a:r>
              <a:rPr lang="en-US" dirty="0">
                <a:solidFill>
                  <a:srgbClr val="107E2D"/>
                </a:solidFill>
              </a:rPr>
              <a:t>The degree of “perfection” of the market is equal to the degree of its inequality </a:t>
            </a:r>
            <a:endParaRPr lang="nl-NL" dirty="0">
              <a:solidFill>
                <a:srgbClr val="107E2D"/>
              </a:solidFill>
            </a:endParaRPr>
          </a:p>
          <a:p>
            <a:pPr lvl="0"/>
            <a:r>
              <a:rPr lang="en-US" dirty="0">
                <a:solidFill>
                  <a:srgbClr val="107E2D"/>
                </a:solidFill>
              </a:rPr>
              <a:t>The degree of concentration of capital is equal to the degree of inequality of the distribution of personal </a:t>
            </a:r>
            <a:r>
              <a:rPr lang="en-US" dirty="0" smtClean="0">
                <a:solidFill>
                  <a:srgbClr val="107E2D"/>
                </a:solidFill>
              </a:rPr>
              <a:t>income</a:t>
            </a:r>
            <a:r>
              <a:rPr lang="en-GB" dirty="0">
                <a:solidFill>
                  <a:srgbClr val="107E2D"/>
                </a:solidFill>
              </a:rPr>
              <a:t>.</a:t>
            </a:r>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Titel 1"/>
          <p:cNvSpPr>
            <a:spLocks noGrp="1"/>
          </p:cNvSpPr>
          <p:nvPr>
            <p:ph type="title"/>
          </p:nvPr>
        </p:nvSpPr>
        <p:spPr>
          <a:xfrm>
            <a:off x="457200" y="274638"/>
            <a:ext cx="8363272" cy="1143000"/>
          </a:xfrm>
        </p:spPr>
        <p:txBody>
          <a:bodyPr>
            <a:normAutofit fontScale="90000"/>
          </a:bodyPr>
          <a:lstStyle/>
          <a:p>
            <a:r>
              <a:rPr lang="en-GB" dirty="0" smtClean="0">
                <a:solidFill>
                  <a:srgbClr val="015728"/>
                </a:solidFill>
              </a:rPr>
              <a:t>Consequences of globalization (1)</a:t>
            </a:r>
            <a:endParaRPr lang="nl-NL" dirty="0">
              <a:solidFill>
                <a:srgbClr val="015728"/>
              </a:solidFill>
            </a:endParaRPr>
          </a:p>
        </p:txBody>
      </p:sp>
    </p:spTree>
    <p:extLst>
      <p:ext uri="{BB962C8B-B14F-4D97-AF65-F5344CB8AC3E}">
        <p14:creationId xmlns:p14="http://schemas.microsoft.com/office/powerpoint/2010/main" val="33036327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Consequences of globalization (2)</a:t>
            </a:r>
            <a:endParaRPr lang="nl-NL" dirty="0">
              <a:solidFill>
                <a:srgbClr val="015728"/>
              </a:solidFill>
            </a:endParaRPr>
          </a:p>
        </p:txBody>
      </p:sp>
      <p:sp>
        <p:nvSpPr>
          <p:cNvPr id="3" name="Tijdelijke aanduiding voor inhoud 2"/>
          <p:cNvSpPr>
            <a:spLocks noGrp="1"/>
          </p:cNvSpPr>
          <p:nvPr>
            <p:ph idx="1"/>
          </p:nvPr>
        </p:nvSpPr>
        <p:spPr/>
        <p:txBody>
          <a:bodyPr>
            <a:normAutofit fontScale="92500" lnSpcReduction="20000"/>
          </a:bodyPr>
          <a:lstStyle/>
          <a:p>
            <a:pPr lvl="0"/>
            <a:r>
              <a:rPr lang="en-US" dirty="0" smtClean="0">
                <a:solidFill>
                  <a:srgbClr val="107E2D"/>
                </a:solidFill>
              </a:rPr>
              <a:t>Increased </a:t>
            </a:r>
            <a:r>
              <a:rPr lang="en-US" dirty="0">
                <a:solidFill>
                  <a:srgbClr val="107E2D"/>
                </a:solidFill>
              </a:rPr>
              <a:t>dependency between countries may lead to less war and more welfare</a:t>
            </a:r>
            <a:endParaRPr lang="nl-NL" dirty="0">
              <a:solidFill>
                <a:srgbClr val="107E2D"/>
              </a:solidFill>
            </a:endParaRPr>
          </a:p>
          <a:p>
            <a:pPr lvl="0"/>
            <a:r>
              <a:rPr lang="en-US" dirty="0">
                <a:solidFill>
                  <a:srgbClr val="107E2D"/>
                </a:solidFill>
              </a:rPr>
              <a:t>Know-how in areas of food production, mass production, hygiene, and health care continues to evolve</a:t>
            </a:r>
            <a:endParaRPr lang="nl-NL" dirty="0">
              <a:solidFill>
                <a:srgbClr val="107E2D"/>
              </a:solidFill>
            </a:endParaRPr>
          </a:p>
          <a:p>
            <a:pPr lvl="0"/>
            <a:r>
              <a:rPr lang="en-US" dirty="0">
                <a:solidFill>
                  <a:srgbClr val="107E2D"/>
                </a:solidFill>
              </a:rPr>
              <a:t>Increase of environmental damage</a:t>
            </a:r>
            <a:endParaRPr lang="nl-NL" dirty="0">
              <a:solidFill>
                <a:srgbClr val="107E2D"/>
              </a:solidFill>
            </a:endParaRPr>
          </a:p>
          <a:p>
            <a:pPr lvl="0"/>
            <a:r>
              <a:rPr lang="en-US" dirty="0">
                <a:solidFill>
                  <a:srgbClr val="107E2D"/>
                </a:solidFill>
              </a:rPr>
              <a:t>Dissatisfaction about new society demands high ﬂexibility and individualism</a:t>
            </a:r>
            <a:endParaRPr lang="nl-NL" dirty="0">
              <a:solidFill>
                <a:srgbClr val="107E2D"/>
              </a:solidFill>
            </a:endParaRPr>
          </a:p>
          <a:p>
            <a:pPr lvl="0"/>
            <a:r>
              <a:rPr lang="en-US" dirty="0">
                <a:solidFill>
                  <a:srgbClr val="107E2D"/>
                </a:solidFill>
              </a:rPr>
              <a:t>Information asymmetries or ambiguities lead to cultural misunderstandings and problems in reconciling conﬂicting value patterns</a:t>
            </a:r>
            <a:endParaRPr lang="nl-NL" dirty="0">
              <a:solidFill>
                <a:srgbClr val="107E2D"/>
              </a:solidFill>
            </a:endParaRPr>
          </a:p>
          <a:p>
            <a:pPr marL="0" indent="0">
              <a:buNone/>
            </a:pPr>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err="1" smtClean="0">
                <a:solidFill>
                  <a:srgbClr val="015728"/>
                </a:solidFill>
              </a:rPr>
              <a:t>Globalization</a:t>
            </a:r>
            <a:r>
              <a:rPr lang="nl-NL" dirty="0" smtClean="0">
                <a:solidFill>
                  <a:srgbClr val="015728"/>
                </a:solidFill>
              </a:rPr>
              <a:t> </a:t>
            </a:r>
            <a:r>
              <a:rPr lang="nl-NL" dirty="0" err="1" smtClean="0">
                <a:solidFill>
                  <a:srgbClr val="015728"/>
                </a:solidFill>
              </a:rPr>
              <a:t>and</a:t>
            </a:r>
            <a:r>
              <a:rPr lang="nl-NL" dirty="0" smtClean="0">
                <a:solidFill>
                  <a:srgbClr val="015728"/>
                </a:solidFill>
              </a:rPr>
              <a:t> financial crises</a:t>
            </a:r>
            <a:endParaRPr lang="nl-NL" dirty="0">
              <a:solidFill>
                <a:srgbClr val="015728"/>
              </a:solidFill>
            </a:endParaRPr>
          </a:p>
        </p:txBody>
      </p:sp>
      <p:sp>
        <p:nvSpPr>
          <p:cNvPr id="3" name="Tijdelijke aanduiding voor inhoud 2"/>
          <p:cNvSpPr>
            <a:spLocks noGrp="1"/>
          </p:cNvSpPr>
          <p:nvPr>
            <p:ph idx="1"/>
          </p:nvPr>
        </p:nvSpPr>
        <p:spPr/>
        <p:txBody>
          <a:bodyPr>
            <a:noAutofit/>
          </a:bodyPr>
          <a:lstStyle/>
          <a:p>
            <a:pPr marL="0" indent="0">
              <a:buNone/>
            </a:pPr>
            <a:r>
              <a:rPr lang="en-US" sz="1600" dirty="0">
                <a:solidFill>
                  <a:srgbClr val="107E2D"/>
                </a:solidFill>
              </a:rPr>
              <a:t>Reasons for increased vulnerability to financial crisis:</a:t>
            </a:r>
            <a:endParaRPr lang="nl-NL" sz="1600" dirty="0">
              <a:solidFill>
                <a:srgbClr val="107E2D"/>
              </a:solidFill>
            </a:endParaRPr>
          </a:p>
          <a:p>
            <a:pPr lvl="0"/>
            <a:r>
              <a:rPr lang="en-US" sz="1600" dirty="0">
                <a:solidFill>
                  <a:srgbClr val="107E2D"/>
                </a:solidFill>
              </a:rPr>
              <a:t>Institutions are overcapitalized due to bubbles </a:t>
            </a:r>
            <a:endParaRPr lang="nl-NL" sz="1600" dirty="0">
              <a:solidFill>
                <a:srgbClr val="107E2D"/>
              </a:solidFill>
            </a:endParaRPr>
          </a:p>
          <a:p>
            <a:pPr lvl="0"/>
            <a:r>
              <a:rPr lang="en-US" sz="1600" dirty="0">
                <a:solidFill>
                  <a:srgbClr val="107E2D"/>
                </a:solidFill>
              </a:rPr>
              <a:t>Increased capital mobility due to investors operating 24 hours a day, 7 days a week in stock markets</a:t>
            </a:r>
            <a:endParaRPr lang="nl-NL" sz="1600" dirty="0">
              <a:solidFill>
                <a:srgbClr val="107E2D"/>
              </a:solidFill>
            </a:endParaRPr>
          </a:p>
          <a:p>
            <a:pPr lvl="0"/>
            <a:r>
              <a:rPr lang="en-US" sz="1600" dirty="0">
                <a:solidFill>
                  <a:srgbClr val="107E2D"/>
                </a:solidFill>
              </a:rPr>
              <a:t>Integrated procedures and </a:t>
            </a:r>
            <a:r>
              <a:rPr lang="en-US" sz="1600" dirty="0" err="1">
                <a:solidFill>
                  <a:srgbClr val="107E2D"/>
                </a:solidFill>
              </a:rPr>
              <a:t>transplanetary</a:t>
            </a:r>
            <a:r>
              <a:rPr lang="en-US" sz="1600" dirty="0">
                <a:solidFill>
                  <a:srgbClr val="107E2D"/>
                </a:solidFill>
              </a:rPr>
              <a:t> connectivity gives real-time transactions across the world</a:t>
            </a:r>
            <a:endParaRPr lang="nl-NL" sz="1600" dirty="0">
              <a:solidFill>
                <a:srgbClr val="107E2D"/>
              </a:solidFill>
            </a:endParaRPr>
          </a:p>
          <a:p>
            <a:pPr lvl="0"/>
            <a:r>
              <a:rPr lang="en-US" sz="1600" dirty="0">
                <a:solidFill>
                  <a:srgbClr val="107E2D"/>
                </a:solidFill>
              </a:rPr>
              <a:t>The Washington Consensus pushed capital account liberalization policies worldwide</a:t>
            </a:r>
            <a:endParaRPr lang="nl-NL" sz="1600" dirty="0">
              <a:solidFill>
                <a:srgbClr val="107E2D"/>
              </a:solidFill>
            </a:endParaRPr>
          </a:p>
          <a:p>
            <a:pPr lvl="0"/>
            <a:r>
              <a:rPr lang="en-US" sz="1600" dirty="0">
                <a:solidFill>
                  <a:srgbClr val="107E2D"/>
                </a:solidFill>
              </a:rPr>
              <a:t>International supply chain, ﬁnancial and trade linkages and interdependencies</a:t>
            </a:r>
            <a:endParaRPr lang="nl-NL" sz="1600" dirty="0">
              <a:solidFill>
                <a:srgbClr val="107E2D"/>
              </a:solidFill>
            </a:endParaRPr>
          </a:p>
          <a:p>
            <a:pPr lvl="0"/>
            <a:r>
              <a:rPr lang="en-US" sz="1600" dirty="0">
                <a:solidFill>
                  <a:srgbClr val="107E2D"/>
                </a:solidFill>
              </a:rPr>
              <a:t>Contagion effects in investment behavior</a:t>
            </a:r>
            <a:endParaRPr lang="nl-NL" sz="1600" dirty="0">
              <a:solidFill>
                <a:srgbClr val="107E2D"/>
              </a:solidFill>
            </a:endParaRPr>
          </a:p>
          <a:p>
            <a:pPr marL="0" indent="0">
              <a:buNone/>
            </a:pPr>
            <a:endParaRPr lang="en-US" sz="1600" dirty="0" smtClean="0">
              <a:solidFill>
                <a:srgbClr val="107E2D"/>
              </a:solidFill>
            </a:endParaRPr>
          </a:p>
          <a:p>
            <a:pPr marL="0" indent="0">
              <a:buNone/>
            </a:pPr>
            <a:r>
              <a:rPr lang="en-US" sz="1600" dirty="0" smtClean="0">
                <a:solidFill>
                  <a:srgbClr val="107E2D"/>
                </a:solidFill>
              </a:rPr>
              <a:t>Conclusion</a:t>
            </a:r>
            <a:r>
              <a:rPr lang="en-US" sz="1600" dirty="0">
                <a:solidFill>
                  <a:srgbClr val="107E2D"/>
                </a:solidFill>
              </a:rPr>
              <a:t>: </a:t>
            </a:r>
            <a:endParaRPr lang="nl-NL" sz="1600" dirty="0">
              <a:solidFill>
                <a:srgbClr val="107E2D"/>
              </a:solidFill>
            </a:endParaRPr>
          </a:p>
          <a:p>
            <a:r>
              <a:rPr lang="en-US" sz="1600" dirty="0">
                <a:solidFill>
                  <a:srgbClr val="107E2D"/>
                </a:solidFill>
              </a:rPr>
              <a:t>Globalization increases the vulnerability to ﬁnancial crisis in those countries more dependent on highly mobile foreign capital – those with high levels of debt in foreign currency and poorly developed local ﬁnancial markets – and in countries that make themselves targets for speculators with ﬁxed exchange rates combined with capital-account </a:t>
            </a:r>
            <a:r>
              <a:rPr lang="en-US" sz="1600" dirty="0" smtClean="0">
                <a:solidFill>
                  <a:srgbClr val="107E2D"/>
                </a:solidFill>
              </a:rPr>
              <a:t>liberalization.</a:t>
            </a:r>
            <a:endParaRPr lang="nl-NL" sz="1600" dirty="0">
              <a:solidFill>
                <a:srgbClr val="107E2D"/>
              </a:solidFill>
            </a:endParaRPr>
          </a:p>
          <a:p>
            <a:pPr>
              <a:buNone/>
            </a:pPr>
            <a:endParaRPr lang="nl-NL" sz="1600"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015728"/>
          </a:solidFill>
        </p:spPr>
        <p:txBody>
          <a:bodyPr/>
          <a:lstStyle/>
          <a:p>
            <a:r>
              <a:rPr lang="en-GB" spc="300" dirty="0" smtClean="0">
                <a:solidFill>
                  <a:schemeClr val="bg1"/>
                </a:solidFill>
                <a:latin typeface="Franklin Gothic Demi Cond" panose="020B0706030402020204" pitchFamily="34" charset="0"/>
              </a:rPr>
              <a:t>CHAPTER</a:t>
            </a:r>
            <a:r>
              <a:rPr lang="en-GB" spc="300" dirty="0" smtClean="0">
                <a:solidFill>
                  <a:schemeClr val="bg1"/>
                </a:solidFill>
              </a:rPr>
              <a:t> 8</a:t>
            </a:r>
            <a:endParaRPr lang="en-GB" spc="300" dirty="0">
              <a:solidFill>
                <a:schemeClr val="bg1"/>
              </a:solidFill>
            </a:endParaRPr>
          </a:p>
        </p:txBody>
      </p:sp>
      <p:sp>
        <p:nvSpPr>
          <p:cNvPr id="3" name="Subtitle 2"/>
          <p:cNvSpPr>
            <a:spLocks noGrp="1"/>
          </p:cNvSpPr>
          <p:nvPr>
            <p:ph type="subTitle" idx="1"/>
          </p:nvPr>
        </p:nvSpPr>
        <p:spPr>
          <a:xfrm>
            <a:off x="1371600" y="3886200"/>
            <a:ext cx="6400800" cy="838944"/>
          </a:xfrm>
          <a:solidFill>
            <a:srgbClr val="107E2D"/>
          </a:solidFill>
        </p:spPr>
        <p:txBody>
          <a:bodyPr>
            <a:normAutofit fontScale="92500" lnSpcReduction="20000"/>
          </a:bodyPr>
          <a:lstStyle/>
          <a:p>
            <a:r>
              <a:rPr lang="en-GB" dirty="0" smtClean="0">
                <a:solidFill>
                  <a:schemeClr val="bg1"/>
                </a:solidFill>
              </a:rPr>
              <a:t>The Impact of Globalization on Sustainable Development</a:t>
            </a:r>
            <a:endParaRPr lang="nl-NL" dirty="0" smtClean="0">
              <a:solidFill>
                <a:schemeClr val="bg1"/>
              </a:solidFill>
            </a:endParaRPr>
          </a:p>
          <a:p>
            <a:endParaRPr lang="en-GB" dirty="0">
              <a:solidFill>
                <a:schemeClr val="bg1">
                  <a:lumMod val="95000"/>
                </a:schemeClr>
              </a:solidFill>
            </a:endParaRPr>
          </a:p>
        </p:txBody>
      </p:sp>
      <p:sp>
        <p:nvSpPr>
          <p:cNvPr id="4" name="Footer Placeholder 3"/>
          <p:cNvSpPr>
            <a:spLocks noGrp="1"/>
          </p:cNvSpPr>
          <p:nvPr>
            <p:ph type="ftr" sz="quarter" idx="11"/>
          </p:nvPr>
        </p:nvSpPr>
        <p:spPr>
          <a:xfrm>
            <a:off x="755576" y="6237312"/>
            <a:ext cx="7884368" cy="548680"/>
          </a:xfrm>
        </p:spPr>
        <p:txBody>
          <a:bodyPr/>
          <a:lstStyle/>
          <a:p>
            <a:r>
              <a:rPr lang="en-GB" dirty="0" smtClean="0"/>
              <a:t>© Martin Oyevaar, Diego Vazquez-</a:t>
            </a:r>
            <a:r>
              <a:rPr lang="en-GB" dirty="0" err="1" smtClean="0"/>
              <a:t>Brust</a:t>
            </a:r>
            <a:r>
              <a:rPr lang="en-GB" dirty="0" smtClean="0"/>
              <a:t> &amp; Harrie van Bommel, </a:t>
            </a:r>
            <a:r>
              <a:rPr lang="en-GB" i="1" dirty="0" smtClean="0"/>
              <a:t>Globalization and Sustainable Development</a:t>
            </a:r>
            <a:r>
              <a:rPr lang="en-GB" dirty="0" smtClean="0"/>
              <a:t>, Palgrave (2016)</a:t>
            </a:r>
          </a:p>
          <a:p>
            <a:r>
              <a:rPr lang="en-GB" dirty="0" smtClean="0"/>
              <a:t>Information about cases, research assignments, videos etc.: </a:t>
            </a:r>
            <a:r>
              <a:rPr lang="en-GB" dirty="0" smtClean="0">
                <a:hlinkClick r:id="rId3"/>
              </a:rPr>
              <a:t>m.oyevaar@sustainable-globalization.com</a:t>
            </a:r>
            <a:endParaRPr lang="en-GB" dirty="0" smtClean="0"/>
          </a:p>
        </p:txBody>
      </p:sp>
    </p:spTree>
    <p:extLst>
      <p:ext uri="{BB962C8B-B14F-4D97-AF65-F5344CB8AC3E}">
        <p14:creationId xmlns:p14="http://schemas.microsoft.com/office/powerpoint/2010/main" val="22096288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a:solidFill>
                  <a:srgbClr val="015728"/>
                </a:solidFill>
              </a:rPr>
              <a:t>Videos for students/lectures </a:t>
            </a:r>
            <a:r>
              <a:rPr lang="en-GB" dirty="0" smtClean="0">
                <a:solidFill>
                  <a:srgbClr val="015728"/>
                </a:solidFill>
              </a:rPr>
              <a:t>(informative)</a:t>
            </a:r>
            <a:endParaRPr lang="en-GB" dirty="0">
              <a:solidFill>
                <a:srgbClr val="015728"/>
              </a:solidFill>
            </a:endParaRPr>
          </a:p>
        </p:txBody>
      </p:sp>
      <p:sp>
        <p:nvSpPr>
          <p:cNvPr id="3" name="Tijdelijke aanduiding voor inhoud 2"/>
          <p:cNvSpPr>
            <a:spLocks noGrp="1"/>
          </p:cNvSpPr>
          <p:nvPr>
            <p:ph idx="1"/>
          </p:nvPr>
        </p:nvSpPr>
        <p:spPr/>
        <p:txBody>
          <a:bodyPr>
            <a:normAutofit fontScale="40000" lnSpcReduction="20000"/>
          </a:bodyPr>
          <a:lstStyle/>
          <a:p>
            <a:pPr marL="0" indent="0" fontAlgn="t">
              <a:buNone/>
            </a:pPr>
            <a:r>
              <a:rPr lang="en-GB" dirty="0">
                <a:solidFill>
                  <a:srgbClr val="107E2D"/>
                </a:solidFill>
              </a:rPr>
              <a:t>Suggestion for a video on YouTube, see search quote between []: </a:t>
            </a:r>
            <a:endParaRPr lang="en-GB" dirty="0" smtClean="0">
              <a:solidFill>
                <a:srgbClr val="107E2D"/>
              </a:solidFill>
            </a:endParaRPr>
          </a:p>
          <a:p>
            <a:pPr marL="0" indent="0" fontAlgn="t">
              <a:buNone/>
            </a:pPr>
            <a:endParaRPr lang="en-GB" dirty="0" smtClean="0">
              <a:solidFill>
                <a:srgbClr val="107E2D"/>
              </a:solidFill>
            </a:endParaRPr>
          </a:p>
          <a:p>
            <a:pPr marL="0" indent="0" fontAlgn="t">
              <a:buNone/>
            </a:pPr>
            <a:r>
              <a:rPr lang="en-GB" dirty="0" smtClean="0">
                <a:solidFill>
                  <a:srgbClr val="107E2D"/>
                </a:solidFill>
              </a:rPr>
              <a:t>Information </a:t>
            </a:r>
            <a:r>
              <a:rPr lang="en-GB" dirty="0">
                <a:solidFill>
                  <a:srgbClr val="107E2D"/>
                </a:solidFill>
              </a:rPr>
              <a:t>about the World Bank: </a:t>
            </a:r>
            <a:r>
              <a:rPr lang="en-GB" dirty="0" smtClean="0">
                <a:solidFill>
                  <a:srgbClr val="107E2D"/>
                </a:solidFill>
              </a:rPr>
              <a:t>[What </a:t>
            </a:r>
            <a:r>
              <a:rPr lang="en-GB" dirty="0">
                <a:solidFill>
                  <a:srgbClr val="107E2D"/>
                </a:solidFill>
              </a:rPr>
              <a:t>is the World Bank</a:t>
            </a:r>
            <a:r>
              <a:rPr lang="en-GB" dirty="0" smtClean="0">
                <a:solidFill>
                  <a:srgbClr val="107E2D"/>
                </a:solidFill>
              </a:rPr>
              <a:t>?] </a:t>
            </a:r>
            <a:r>
              <a:rPr lang="en-GB" dirty="0">
                <a:solidFill>
                  <a:srgbClr val="107E2D"/>
                </a:solidFill>
              </a:rPr>
              <a:t>(Big Think </a:t>
            </a:r>
            <a:r>
              <a:rPr lang="nl-NL" dirty="0">
                <a:solidFill>
                  <a:srgbClr val="107E2D"/>
                </a:solidFill>
              </a:rPr>
              <a:t>/ 4:02 minutes)</a:t>
            </a:r>
            <a:r>
              <a:rPr lang="en-GB" dirty="0">
                <a:solidFill>
                  <a:srgbClr val="107E2D"/>
                </a:solidFill>
              </a:rPr>
              <a:t/>
            </a:r>
            <a:br>
              <a:rPr lang="en-GB" dirty="0">
                <a:solidFill>
                  <a:srgbClr val="107E2D"/>
                </a:solidFill>
              </a:rPr>
            </a:br>
            <a:endParaRPr lang="en-GB" dirty="0" smtClean="0">
              <a:solidFill>
                <a:srgbClr val="107E2D"/>
              </a:solidFill>
            </a:endParaRPr>
          </a:p>
          <a:p>
            <a:pPr marL="0" indent="0" fontAlgn="t">
              <a:buNone/>
            </a:pPr>
            <a:r>
              <a:rPr lang="en-GB" dirty="0" smtClean="0">
                <a:solidFill>
                  <a:srgbClr val="107E2D"/>
                </a:solidFill>
              </a:rPr>
              <a:t>Information about World Bank today: [World </a:t>
            </a:r>
            <a:r>
              <a:rPr lang="en-GB" dirty="0">
                <a:solidFill>
                  <a:srgbClr val="107E2D"/>
                </a:solidFill>
              </a:rPr>
              <a:t>Bank President Jim Yong Kim: The VICE News Interview] (VICE News </a:t>
            </a:r>
            <a:r>
              <a:rPr lang="nl-NL" dirty="0">
                <a:solidFill>
                  <a:srgbClr val="107E2D"/>
                </a:solidFill>
              </a:rPr>
              <a:t>/ </a:t>
            </a:r>
            <a:r>
              <a:rPr lang="nl-NL" dirty="0" smtClean="0">
                <a:solidFill>
                  <a:srgbClr val="107E2D"/>
                </a:solidFill>
              </a:rPr>
              <a:t>8:07 minutes)</a:t>
            </a:r>
          </a:p>
          <a:p>
            <a:pPr marL="0" indent="0" fontAlgn="t">
              <a:buNone/>
            </a:pPr>
            <a:endParaRPr lang="en-GB" dirty="0" smtClean="0">
              <a:solidFill>
                <a:srgbClr val="107E2D"/>
              </a:solidFill>
            </a:endParaRPr>
          </a:p>
          <a:p>
            <a:pPr marL="0" indent="0" fontAlgn="t">
              <a:buNone/>
            </a:pPr>
            <a:r>
              <a:rPr lang="en-GB" dirty="0" smtClean="0">
                <a:solidFill>
                  <a:srgbClr val="107E2D"/>
                </a:solidFill>
              </a:rPr>
              <a:t>Information about </a:t>
            </a:r>
            <a:r>
              <a:rPr lang="en-GB" dirty="0">
                <a:solidFill>
                  <a:srgbClr val="107E2D"/>
                </a:solidFill>
              </a:rPr>
              <a:t>Washington Consensus [4.3 The Washington Consensus] (Noah </a:t>
            </a:r>
            <a:r>
              <a:rPr lang="en-GB" dirty="0" err="1">
                <a:solidFill>
                  <a:srgbClr val="107E2D"/>
                </a:solidFill>
              </a:rPr>
              <a:t>Zerbe</a:t>
            </a:r>
            <a:r>
              <a:rPr lang="en-GB" dirty="0">
                <a:solidFill>
                  <a:srgbClr val="107E2D"/>
                </a:solidFill>
              </a:rPr>
              <a:t> / 12:23 minutes</a:t>
            </a:r>
            <a:r>
              <a:rPr lang="en-GB" dirty="0" smtClean="0">
                <a:solidFill>
                  <a:srgbClr val="107E2D"/>
                </a:solidFill>
              </a:rPr>
              <a:t>)</a:t>
            </a:r>
          </a:p>
          <a:p>
            <a:pPr marL="0" indent="0" fontAlgn="t">
              <a:buNone/>
            </a:pPr>
            <a:endParaRPr lang="en-GB" dirty="0">
              <a:solidFill>
                <a:srgbClr val="107E2D"/>
              </a:solidFill>
            </a:endParaRPr>
          </a:p>
          <a:p>
            <a:pPr marL="0" indent="0" fontAlgn="t">
              <a:buNone/>
            </a:pPr>
            <a:r>
              <a:rPr lang="en-GB" dirty="0" smtClean="0">
                <a:solidFill>
                  <a:srgbClr val="107E2D"/>
                </a:solidFill>
              </a:rPr>
              <a:t>Introduction on Transnational corporations: </a:t>
            </a:r>
            <a:r>
              <a:rPr lang="nl-NL" dirty="0" smtClean="0">
                <a:solidFill>
                  <a:srgbClr val="107E2D"/>
                </a:solidFill>
              </a:rPr>
              <a:t>[</a:t>
            </a:r>
            <a:r>
              <a:rPr lang="nl-NL" dirty="0">
                <a:solidFill>
                  <a:srgbClr val="107E2D"/>
                </a:solidFill>
              </a:rPr>
              <a:t>Multinational </a:t>
            </a:r>
            <a:r>
              <a:rPr lang="nl-NL" dirty="0" err="1" smtClean="0">
                <a:solidFill>
                  <a:srgbClr val="107E2D"/>
                </a:solidFill>
              </a:rPr>
              <a:t>Corporations</a:t>
            </a:r>
            <a:r>
              <a:rPr lang="nl-NL" dirty="0" smtClean="0">
                <a:solidFill>
                  <a:srgbClr val="107E2D"/>
                </a:solidFill>
              </a:rPr>
              <a:t> allensens] </a:t>
            </a:r>
            <a:r>
              <a:rPr lang="nl-NL" dirty="0">
                <a:solidFill>
                  <a:srgbClr val="107E2D"/>
                </a:solidFill>
              </a:rPr>
              <a:t>(allensens / 8:05 minutes)</a:t>
            </a:r>
          </a:p>
          <a:p>
            <a:pPr marL="0" indent="0" fontAlgn="t">
              <a:buNone/>
            </a:pPr>
            <a:endParaRPr lang="nl-NL" dirty="0" smtClean="0">
              <a:solidFill>
                <a:srgbClr val="107E2D"/>
              </a:solidFill>
            </a:endParaRPr>
          </a:p>
          <a:p>
            <a:pPr marL="0" indent="0" fontAlgn="t">
              <a:buNone/>
            </a:pPr>
            <a:r>
              <a:rPr lang="en-GB" dirty="0" smtClean="0">
                <a:solidFill>
                  <a:srgbClr val="107E2D"/>
                </a:solidFill>
              </a:rPr>
              <a:t>Introduction on Globalization: [Globalization</a:t>
            </a:r>
            <a:r>
              <a:rPr lang="nl-NL" b="1" dirty="0" smtClean="0">
                <a:solidFill>
                  <a:srgbClr val="107E2D"/>
                </a:solidFill>
              </a:rPr>
              <a:t> </a:t>
            </a:r>
            <a:r>
              <a:rPr lang="en-GB" dirty="0" err="1">
                <a:solidFill>
                  <a:srgbClr val="107E2D"/>
                </a:solidFill>
              </a:rPr>
              <a:t>edeos</a:t>
            </a:r>
            <a:r>
              <a:rPr lang="en-GB" dirty="0">
                <a:solidFill>
                  <a:srgbClr val="107E2D"/>
                </a:solidFill>
              </a:rPr>
              <a:t>- digital education] (</a:t>
            </a:r>
            <a:r>
              <a:rPr lang="en-GB" dirty="0" err="1">
                <a:solidFill>
                  <a:srgbClr val="107E2D"/>
                </a:solidFill>
              </a:rPr>
              <a:t>edeos</a:t>
            </a:r>
            <a:r>
              <a:rPr lang="en-GB" dirty="0">
                <a:solidFill>
                  <a:srgbClr val="107E2D"/>
                </a:solidFill>
              </a:rPr>
              <a:t>- digital education / 8:11 minutes</a:t>
            </a:r>
            <a:r>
              <a:rPr lang="en-GB" dirty="0" smtClean="0">
                <a:solidFill>
                  <a:srgbClr val="107E2D"/>
                </a:solidFill>
              </a:rPr>
              <a:t>)</a:t>
            </a:r>
          </a:p>
          <a:p>
            <a:pPr marL="0" indent="0" fontAlgn="t">
              <a:buNone/>
            </a:pPr>
            <a:endParaRPr lang="en-GB" b="1" dirty="0">
              <a:solidFill>
                <a:srgbClr val="107E2D"/>
              </a:solidFill>
            </a:endParaRPr>
          </a:p>
          <a:p>
            <a:pPr marL="0" indent="0">
              <a:buNone/>
            </a:pPr>
            <a:r>
              <a:rPr lang="en-GB" dirty="0">
                <a:solidFill>
                  <a:srgbClr val="107E2D"/>
                </a:solidFill>
              </a:rPr>
              <a:t>Globalization and interstate conflicts: [Ukraine-Russia conflict: has globalisation helped or hindered responses? (NATO Review)] (NATO / 4:22 minutes)</a:t>
            </a:r>
            <a:endParaRPr lang="nl-NL" dirty="0">
              <a:solidFill>
                <a:srgbClr val="107E2D"/>
              </a:solidFill>
            </a:endParaRPr>
          </a:p>
          <a:p>
            <a:pPr marL="0" indent="0">
              <a:buNone/>
            </a:pPr>
            <a:r>
              <a:rPr lang="en-GB" dirty="0">
                <a:solidFill>
                  <a:srgbClr val="107E2D"/>
                </a:solidFill>
              </a:rPr>
              <a:t> </a:t>
            </a:r>
            <a:endParaRPr lang="nl-NL" dirty="0">
              <a:solidFill>
                <a:srgbClr val="107E2D"/>
              </a:solidFill>
            </a:endParaRPr>
          </a:p>
          <a:p>
            <a:pPr marL="0" indent="0">
              <a:buNone/>
            </a:pPr>
            <a:r>
              <a:rPr lang="en-GB" dirty="0">
                <a:solidFill>
                  <a:srgbClr val="107E2D"/>
                </a:solidFill>
              </a:rPr>
              <a:t>Globalization and interstate conflicts [International Relations 101 (#25): Militarized Interstate Disputes] (William Spaniel / 7:19 minutes)</a:t>
            </a:r>
            <a:endParaRPr lang="nl-NL" dirty="0">
              <a:solidFill>
                <a:srgbClr val="107E2D"/>
              </a:solidFill>
            </a:endParaRPr>
          </a:p>
          <a:p>
            <a:pPr marL="0" indent="0">
              <a:buNone/>
            </a:pPr>
            <a:endParaRPr lang="nl-NL" dirty="0">
              <a:solidFill>
                <a:srgbClr val="107E2D"/>
              </a:solidFill>
            </a:endParaRPr>
          </a:p>
          <a:p>
            <a:pPr marL="0" indent="0">
              <a:buNone/>
            </a:pPr>
            <a:r>
              <a:rPr lang="en-GB" dirty="0">
                <a:solidFill>
                  <a:srgbClr val="107E2D"/>
                </a:solidFill>
              </a:rPr>
              <a:t>Income inequality within countries [Income inequality within countries - Lecture 2 - Chapter 3</a:t>
            </a:r>
            <a:r>
              <a:rPr lang="nl-NL" dirty="0">
                <a:solidFill>
                  <a:srgbClr val="107E2D"/>
                </a:solidFill>
              </a:rPr>
              <a:t>] </a:t>
            </a:r>
            <a:r>
              <a:rPr lang="en-GB" dirty="0">
                <a:solidFill>
                  <a:srgbClr val="107E2D"/>
                </a:solidFill>
              </a:rPr>
              <a:t>(</a:t>
            </a:r>
            <a:r>
              <a:rPr lang="en-GB" dirty="0" err="1">
                <a:solidFill>
                  <a:srgbClr val="107E2D"/>
                </a:solidFill>
              </a:rPr>
              <a:t>Jasson</a:t>
            </a:r>
            <a:r>
              <a:rPr lang="en-GB" dirty="0">
                <a:solidFill>
                  <a:srgbClr val="107E2D"/>
                </a:solidFill>
              </a:rPr>
              <a:t> </a:t>
            </a:r>
            <a:r>
              <a:rPr lang="en-GB" dirty="0" err="1">
                <a:solidFill>
                  <a:srgbClr val="107E2D"/>
                </a:solidFill>
              </a:rPr>
              <a:t>Cordones</a:t>
            </a:r>
            <a:r>
              <a:rPr lang="en-GB" dirty="0">
                <a:solidFill>
                  <a:srgbClr val="107E2D"/>
                </a:solidFill>
              </a:rPr>
              <a:t> / 13:43 minutes</a:t>
            </a:r>
            <a:r>
              <a:rPr lang="en-GB" dirty="0" smtClean="0">
                <a:solidFill>
                  <a:srgbClr val="107E2D"/>
                </a:solidFill>
              </a:rPr>
              <a:t>)</a:t>
            </a:r>
            <a:endParaRPr lang="nl-NL" dirty="0">
              <a:solidFill>
                <a:srgbClr val="107E2D"/>
              </a:solidFill>
            </a:endParaRPr>
          </a:p>
          <a:p>
            <a:pPr marL="0" indent="0" fontAlgn="t">
              <a:buNone/>
            </a:pPr>
            <a:endParaRPr lang="nl-NL" dirty="0"/>
          </a:p>
          <a:p>
            <a:pPr marL="0" indent="0" fontAlgn="t">
              <a:buNone/>
            </a:pPr>
            <a:endParaRPr lang="nl-NL" dirty="0"/>
          </a:p>
          <a:p>
            <a:pPr marL="0" indent="0" fontAlgn="t">
              <a:buNone/>
            </a:pPr>
            <a:endParaRPr lang="en-GB" dirty="0">
              <a:solidFill>
                <a:srgbClr val="107E2D"/>
              </a:solidFill>
            </a:endParaRPr>
          </a:p>
          <a:p>
            <a:pPr marL="0" indent="0" fontAlgn="t">
              <a:buNone/>
            </a:pPr>
            <a:endParaRPr lang="en-US" dirty="0" smtClean="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35555394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a:solidFill>
                  <a:srgbClr val="015728"/>
                </a:solidFill>
              </a:rPr>
              <a:t>Videos for students/lectures (politically engaged)</a:t>
            </a:r>
          </a:p>
        </p:txBody>
      </p:sp>
      <p:sp>
        <p:nvSpPr>
          <p:cNvPr id="3" name="Tijdelijke aanduiding voor inhoud 2"/>
          <p:cNvSpPr>
            <a:spLocks noGrp="1"/>
          </p:cNvSpPr>
          <p:nvPr>
            <p:ph idx="1"/>
          </p:nvPr>
        </p:nvSpPr>
        <p:spPr/>
        <p:txBody>
          <a:bodyPr>
            <a:normAutofit fontScale="77500" lnSpcReduction="20000"/>
          </a:bodyPr>
          <a:lstStyle/>
          <a:p>
            <a:pPr marL="0" indent="0" fontAlgn="t">
              <a:buNone/>
            </a:pPr>
            <a:r>
              <a:rPr lang="en-GB" dirty="0">
                <a:solidFill>
                  <a:srgbClr val="107E2D"/>
                </a:solidFill>
              </a:rPr>
              <a:t>Suggestion for a video on YouTube, see search quote between []: </a:t>
            </a:r>
            <a:endParaRPr lang="en-GB" dirty="0" smtClean="0">
              <a:solidFill>
                <a:srgbClr val="107E2D"/>
              </a:solidFill>
            </a:endParaRPr>
          </a:p>
          <a:p>
            <a:pPr marL="0" indent="0" fontAlgn="t">
              <a:buNone/>
            </a:pPr>
            <a:r>
              <a:rPr lang="en-GB" dirty="0">
                <a:solidFill>
                  <a:srgbClr val="107E2D"/>
                </a:solidFill>
              </a:rPr>
              <a:t>Debate about Keynesian vs. Austrian </a:t>
            </a:r>
            <a:r>
              <a:rPr lang="en-GB" dirty="0">
                <a:solidFill>
                  <a:srgbClr val="107E2D"/>
                </a:solidFill>
                <a:hlinkClick r:id="rId2"/>
              </a:rPr>
              <a:t>Economics: </a:t>
            </a:r>
            <a:r>
              <a:rPr lang="en-GB" dirty="0">
                <a:solidFill>
                  <a:srgbClr val="107E2D"/>
                </a:solidFill>
              </a:rPr>
              <a:t>[Keynesian Economics vs. Austrian Economics] (</a:t>
            </a:r>
            <a:r>
              <a:rPr lang="en-GB" dirty="0" err="1">
                <a:solidFill>
                  <a:srgbClr val="107E2D"/>
                </a:solidFill>
              </a:rPr>
              <a:t>NicosMind</a:t>
            </a:r>
            <a:r>
              <a:rPr lang="en-GB" dirty="0">
                <a:solidFill>
                  <a:srgbClr val="107E2D"/>
                </a:solidFill>
              </a:rPr>
              <a:t> / 10:04 minutes</a:t>
            </a:r>
            <a:r>
              <a:rPr lang="en-GB" dirty="0" smtClean="0">
                <a:solidFill>
                  <a:srgbClr val="107E2D"/>
                </a:solidFill>
              </a:rPr>
              <a:t>)</a:t>
            </a:r>
          </a:p>
          <a:p>
            <a:pPr marL="0" indent="0" fontAlgn="t">
              <a:buNone/>
            </a:pPr>
            <a:endParaRPr lang="en-GB" dirty="0">
              <a:solidFill>
                <a:srgbClr val="107E2D"/>
              </a:solidFill>
            </a:endParaRPr>
          </a:p>
          <a:p>
            <a:pPr marL="0" indent="0" fontAlgn="t">
              <a:buNone/>
            </a:pPr>
            <a:r>
              <a:rPr lang="en-GB" dirty="0">
                <a:solidFill>
                  <a:srgbClr val="107E2D"/>
                </a:solidFill>
              </a:rPr>
              <a:t>About regulation of financial markets:  {Global financial markets and regulatory change | Christoph </a:t>
            </a:r>
            <a:r>
              <a:rPr lang="en-GB" dirty="0" err="1">
                <a:solidFill>
                  <a:srgbClr val="107E2D"/>
                </a:solidFill>
              </a:rPr>
              <a:t>Ohler</a:t>
            </a:r>
            <a:r>
              <a:rPr lang="en-GB" dirty="0">
                <a:solidFill>
                  <a:srgbClr val="107E2D"/>
                </a:solidFill>
              </a:rPr>
              <a:t> | </a:t>
            </a:r>
            <a:r>
              <a:rPr lang="en-GB" dirty="0" err="1">
                <a:solidFill>
                  <a:srgbClr val="107E2D"/>
                </a:solidFill>
              </a:rPr>
              <a:t>TEDxFSUJena</a:t>
            </a:r>
            <a:r>
              <a:rPr lang="nl-NL" dirty="0">
                <a:solidFill>
                  <a:srgbClr val="107E2D"/>
                </a:solidFill>
              </a:rPr>
              <a:t>] (</a:t>
            </a:r>
            <a:r>
              <a:rPr lang="en-GB" dirty="0" err="1">
                <a:solidFill>
                  <a:srgbClr val="107E2D"/>
                </a:solidFill>
              </a:rPr>
              <a:t>TEDx</a:t>
            </a:r>
            <a:r>
              <a:rPr lang="en-GB" dirty="0">
                <a:solidFill>
                  <a:srgbClr val="107E2D"/>
                </a:solidFill>
              </a:rPr>
              <a:t> Talks / 15:45 minutes</a:t>
            </a:r>
            <a:r>
              <a:rPr lang="en-GB" dirty="0" smtClean="0">
                <a:solidFill>
                  <a:srgbClr val="107E2D"/>
                </a:solidFill>
              </a:rPr>
              <a:t>)</a:t>
            </a:r>
          </a:p>
          <a:p>
            <a:pPr marL="0" indent="0" fontAlgn="t">
              <a:buNone/>
            </a:pPr>
            <a:endParaRPr lang="en-GB" dirty="0">
              <a:solidFill>
                <a:srgbClr val="107E2D"/>
              </a:solidFill>
            </a:endParaRPr>
          </a:p>
          <a:p>
            <a:pPr marL="0" indent="0" fontAlgn="t">
              <a:buNone/>
            </a:pPr>
            <a:r>
              <a:rPr lang="en-GB" dirty="0">
                <a:solidFill>
                  <a:srgbClr val="107E2D"/>
                </a:solidFill>
              </a:rPr>
              <a:t>Will "Beijing consensus" replace “Washington consensus”? [Beijing vs. Washington</a:t>
            </a:r>
            <a:r>
              <a:rPr lang="nl-NL" dirty="0">
                <a:solidFill>
                  <a:srgbClr val="107E2D"/>
                </a:solidFill>
              </a:rPr>
              <a:t>] </a:t>
            </a:r>
            <a:r>
              <a:rPr lang="en-GB" dirty="0">
                <a:solidFill>
                  <a:srgbClr val="107E2D"/>
                </a:solidFill>
              </a:rPr>
              <a:t>(Big Think </a:t>
            </a:r>
            <a:r>
              <a:rPr lang="nl-NL" dirty="0">
                <a:solidFill>
                  <a:srgbClr val="107E2D"/>
                </a:solidFill>
              </a:rPr>
              <a:t>/ 4:07 minutes</a:t>
            </a:r>
            <a:r>
              <a:rPr lang="nl-NL" dirty="0" smtClean="0">
                <a:solidFill>
                  <a:srgbClr val="107E2D"/>
                </a:solidFill>
              </a:rPr>
              <a:t>)</a:t>
            </a:r>
            <a:endParaRPr lang="nl-NL" dirty="0">
              <a:solidFill>
                <a:srgbClr val="107E2D"/>
              </a:solidFill>
            </a:endParaRPr>
          </a:p>
          <a:p>
            <a:pPr marL="0" indent="0" fontAlgn="t">
              <a:buNone/>
            </a:pPr>
            <a:endParaRPr lang="nl-NL" dirty="0"/>
          </a:p>
          <a:p>
            <a:pPr marL="0" indent="0" fontAlgn="t">
              <a:buNone/>
            </a:pPr>
            <a:endParaRPr lang="en-GB" dirty="0">
              <a:solidFill>
                <a:srgbClr val="107E2D"/>
              </a:solidFill>
            </a:endParaRPr>
          </a:p>
          <a:p>
            <a:pPr marL="0" indent="0" fontAlgn="t">
              <a:buNone/>
            </a:pPr>
            <a:endParaRPr lang="en-US" dirty="0" smtClean="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6811667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Footer Placeholder 3"/>
          <p:cNvSpPr>
            <a:spLocks noGrp="1"/>
          </p:cNvSpPr>
          <p:nvPr>
            <p:ph idx="1"/>
          </p:nvPr>
        </p:nvSpPr>
        <p:spPr/>
        <p:txBody>
          <a:bodyPr/>
          <a:lstStyle/>
          <a:p>
            <a:pPr marL="0" indent="0">
              <a:buNone/>
            </a:pPr>
            <a:r>
              <a:rPr lang="en-GB" dirty="0" smtClean="0">
                <a:solidFill>
                  <a:srgbClr val="107E2D"/>
                </a:solidFill>
              </a:rPr>
              <a:t>Information about cases, research assignments, videos etc.: </a:t>
            </a:r>
            <a:r>
              <a:rPr lang="en-GB" dirty="0" smtClean="0">
                <a:solidFill>
                  <a:srgbClr val="107E2D"/>
                </a:solidFill>
                <a:hlinkClick r:id="rId2"/>
              </a:rPr>
              <a:t>m.oyevaar@sustainable-globalization.com</a:t>
            </a:r>
            <a:endParaRPr lang="en-GB" dirty="0" smtClean="0">
              <a:solidFill>
                <a:srgbClr val="107E2D"/>
              </a:solidFill>
            </a:endParaRPr>
          </a:p>
        </p:txBody>
      </p:sp>
      <p:sp>
        <p:nvSpPr>
          <p:cNvPr id="7" name="Titel 1"/>
          <p:cNvSpPr>
            <a:spLocks noGrp="1"/>
          </p:cNvSpPr>
          <p:nvPr>
            <p:ph type="title"/>
          </p:nvPr>
        </p:nvSpPr>
        <p:spPr>
          <a:xfrm>
            <a:off x="457200" y="274638"/>
            <a:ext cx="8229600" cy="1143000"/>
          </a:xfrm>
        </p:spPr>
        <p:txBody>
          <a:bodyPr>
            <a:normAutofit fontScale="90000"/>
          </a:bodyPr>
          <a:lstStyle/>
          <a:p>
            <a:r>
              <a:rPr lang="en-GB" dirty="0" smtClean="0">
                <a:solidFill>
                  <a:srgbClr val="015728"/>
                </a:solidFill>
              </a:rPr>
              <a:t>Information Educational Resources</a:t>
            </a:r>
            <a:endParaRPr lang="en-GB" dirty="0">
              <a:solidFill>
                <a:srgbClr val="015728"/>
              </a:solidFill>
            </a:endParaRPr>
          </a:p>
        </p:txBody>
      </p:sp>
    </p:spTree>
    <p:extLst>
      <p:ext uri="{BB962C8B-B14F-4D97-AF65-F5344CB8AC3E}">
        <p14:creationId xmlns:p14="http://schemas.microsoft.com/office/powerpoint/2010/main" val="1563057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Learning objectives</a:t>
            </a:r>
            <a:endParaRPr lang="en-GB" dirty="0">
              <a:solidFill>
                <a:srgbClr val="015728"/>
              </a:solidFill>
            </a:endParaRPr>
          </a:p>
        </p:txBody>
      </p:sp>
      <p:sp>
        <p:nvSpPr>
          <p:cNvPr id="3" name="Tijdelijke aanduiding voor inhoud 2"/>
          <p:cNvSpPr>
            <a:spLocks noGrp="1"/>
          </p:cNvSpPr>
          <p:nvPr>
            <p:ph idx="1"/>
          </p:nvPr>
        </p:nvSpPr>
        <p:spPr>
          <a:xfrm>
            <a:off x="457200" y="1639341"/>
            <a:ext cx="8229600" cy="4525963"/>
          </a:xfrm>
        </p:spPr>
        <p:txBody>
          <a:bodyPr>
            <a:normAutofit fontScale="85000" lnSpcReduction="20000"/>
          </a:bodyPr>
          <a:lstStyle/>
          <a:p>
            <a:pPr marL="0" indent="0">
              <a:buNone/>
            </a:pPr>
            <a:r>
              <a:rPr lang="en-GB" dirty="0" smtClean="0">
                <a:solidFill>
                  <a:srgbClr val="107E2D"/>
                </a:solidFill>
              </a:rPr>
              <a:t>Develop an understanding / awareness of :</a:t>
            </a:r>
          </a:p>
          <a:p>
            <a:pPr marL="0" indent="0">
              <a:buNone/>
            </a:pPr>
            <a:r>
              <a:rPr lang="en-GB" dirty="0" smtClean="0">
                <a:solidFill>
                  <a:srgbClr val="107E2D"/>
                </a:solidFill>
              </a:rPr>
              <a:t> </a:t>
            </a:r>
          </a:p>
          <a:p>
            <a:r>
              <a:rPr lang="en-GB" dirty="0" smtClean="0">
                <a:solidFill>
                  <a:srgbClr val="107E2D"/>
                </a:solidFill>
              </a:rPr>
              <a:t>Positive and negative impacts of supranational institutions (IMF, World Bank, and WTO)</a:t>
            </a:r>
          </a:p>
          <a:p>
            <a:pPr lvl="0"/>
            <a:r>
              <a:rPr lang="en-GB" dirty="0" smtClean="0">
                <a:solidFill>
                  <a:srgbClr val="107E2D"/>
                </a:solidFill>
              </a:rPr>
              <a:t>Impacts of multinational companies in host countries</a:t>
            </a:r>
          </a:p>
          <a:p>
            <a:pPr lvl="0"/>
            <a:r>
              <a:rPr lang="en-GB" dirty="0" smtClean="0">
                <a:solidFill>
                  <a:srgbClr val="107E2D"/>
                </a:solidFill>
              </a:rPr>
              <a:t>Trends in terms of economic growth, well-being, and inequality</a:t>
            </a:r>
          </a:p>
          <a:p>
            <a:pPr lvl="0"/>
            <a:r>
              <a:rPr lang="en-GB" dirty="0" smtClean="0">
                <a:solidFill>
                  <a:srgbClr val="107E2D"/>
                </a:solidFill>
              </a:rPr>
              <a:t>Inequality and global ﬁnancial crisis</a:t>
            </a:r>
          </a:p>
          <a:p>
            <a:pPr lvl="0"/>
            <a:r>
              <a:rPr lang="en-GB" dirty="0" smtClean="0">
                <a:solidFill>
                  <a:srgbClr val="107E2D"/>
                </a:solidFill>
              </a:rPr>
              <a:t>Globalization, internationalization, and neoliberalism</a:t>
            </a:r>
          </a:p>
          <a:p>
            <a:pPr marL="0" indent="0">
              <a:buNone/>
            </a:pP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Challenge of supranational organizations</a:t>
            </a:r>
            <a:endParaRPr lang="nl-NL" dirty="0">
              <a:solidFill>
                <a:srgbClr val="015728"/>
              </a:solidFill>
            </a:endParaRPr>
          </a:p>
        </p:txBody>
      </p:sp>
      <p:sp>
        <p:nvSpPr>
          <p:cNvPr id="3" name="Tijdelijke aanduiding voor inhoud 2"/>
          <p:cNvSpPr>
            <a:spLocks noGrp="1"/>
          </p:cNvSpPr>
          <p:nvPr>
            <p:ph idx="1"/>
          </p:nvPr>
        </p:nvSpPr>
        <p:spPr/>
        <p:txBody>
          <a:bodyPr>
            <a:normAutofit fontScale="62500" lnSpcReduction="20000"/>
          </a:bodyPr>
          <a:lstStyle/>
          <a:p>
            <a:pPr marL="0" indent="0">
              <a:buNone/>
            </a:pPr>
            <a:r>
              <a:rPr lang="en-US" dirty="0">
                <a:solidFill>
                  <a:srgbClr val="107E2D"/>
                </a:solidFill>
              </a:rPr>
              <a:t>The goal of the Bretton Woods institutions (the ﬁrst globalization institutions) is to provide governance of capital ﬂows (IMF), trade (WTO), and avoiding inequalities in the distribution of welfare (World Bank</a:t>
            </a:r>
            <a:r>
              <a:rPr lang="en-US" dirty="0" smtClean="0">
                <a:solidFill>
                  <a:srgbClr val="107E2D"/>
                </a:solidFill>
              </a:rPr>
              <a:t>).</a:t>
            </a:r>
          </a:p>
          <a:p>
            <a:pPr marL="0" indent="0">
              <a:buNone/>
            </a:pPr>
            <a:endParaRPr lang="nl-NL" dirty="0">
              <a:solidFill>
                <a:srgbClr val="107E2D"/>
              </a:solidFill>
            </a:endParaRPr>
          </a:p>
          <a:p>
            <a:pPr marL="0" indent="0">
              <a:buNone/>
            </a:pPr>
            <a:r>
              <a:rPr lang="en-US" dirty="0">
                <a:solidFill>
                  <a:srgbClr val="107E2D"/>
                </a:solidFill>
              </a:rPr>
              <a:t>Findings concerning globalism:</a:t>
            </a:r>
            <a:endParaRPr lang="nl-NL" dirty="0">
              <a:solidFill>
                <a:srgbClr val="107E2D"/>
              </a:solidFill>
            </a:endParaRPr>
          </a:p>
          <a:p>
            <a:pPr lvl="0"/>
            <a:r>
              <a:rPr lang="en-US" dirty="0">
                <a:solidFill>
                  <a:srgbClr val="107E2D"/>
                </a:solidFill>
              </a:rPr>
              <a:t>Shallow integration of economies through international trade has resulted in competitive devaluations</a:t>
            </a:r>
            <a:endParaRPr lang="nl-NL" dirty="0">
              <a:solidFill>
                <a:srgbClr val="107E2D"/>
              </a:solidFill>
            </a:endParaRPr>
          </a:p>
          <a:p>
            <a:pPr lvl="0"/>
            <a:r>
              <a:rPr lang="en-US" dirty="0">
                <a:solidFill>
                  <a:srgbClr val="107E2D"/>
                </a:solidFill>
              </a:rPr>
              <a:t>World needs more globalization and less internationalization</a:t>
            </a:r>
            <a:endParaRPr lang="nl-NL" dirty="0">
              <a:solidFill>
                <a:srgbClr val="107E2D"/>
              </a:solidFill>
            </a:endParaRPr>
          </a:p>
          <a:p>
            <a:pPr marL="0" indent="0">
              <a:buNone/>
            </a:pPr>
            <a:endParaRPr lang="en-US" dirty="0" smtClean="0">
              <a:solidFill>
                <a:srgbClr val="107E2D"/>
              </a:solidFill>
            </a:endParaRPr>
          </a:p>
          <a:p>
            <a:pPr marL="0" indent="0">
              <a:buNone/>
            </a:pPr>
            <a:r>
              <a:rPr lang="en-US" dirty="0" smtClean="0">
                <a:solidFill>
                  <a:srgbClr val="107E2D"/>
                </a:solidFill>
              </a:rPr>
              <a:t>Conclusion</a:t>
            </a:r>
            <a:r>
              <a:rPr lang="en-US" dirty="0">
                <a:solidFill>
                  <a:srgbClr val="107E2D"/>
                </a:solidFill>
              </a:rPr>
              <a:t>:</a:t>
            </a:r>
            <a:endParaRPr lang="nl-NL" dirty="0">
              <a:solidFill>
                <a:srgbClr val="107E2D"/>
              </a:solidFill>
            </a:endParaRPr>
          </a:p>
          <a:p>
            <a:pPr marL="0" indent="0">
              <a:buNone/>
            </a:pPr>
            <a:r>
              <a:rPr lang="en-US" dirty="0">
                <a:solidFill>
                  <a:srgbClr val="107E2D"/>
                </a:solidFill>
              </a:rPr>
              <a:t>A deeper form of global economic relationships is required in order to prevent global political instability. This type of economic relationship should integrate economic systems and create interdependencies between national systems through institutions that provide global governance.</a:t>
            </a:r>
            <a:endParaRPr lang="nl-NL" dirty="0">
              <a:solidFill>
                <a:srgbClr val="107E2D"/>
              </a:solidFill>
            </a:endParaRPr>
          </a:p>
          <a:p>
            <a:pPr marL="0" indent="0">
              <a:buNone/>
            </a:pPr>
            <a:r>
              <a:rPr lang="en-GB" dirty="0" smtClean="0">
                <a:solidFill>
                  <a:srgbClr val="107E2D"/>
                </a:solidFill>
              </a:rPr>
              <a:t> </a:t>
            </a:r>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lvl="2" algn="ctr" rtl="0">
              <a:spcBef>
                <a:spcPct val="0"/>
              </a:spcBef>
            </a:pPr>
            <a:r>
              <a:rPr lang="en-GB" sz="4400" dirty="0" smtClean="0">
                <a:solidFill>
                  <a:srgbClr val="015728"/>
                </a:solidFill>
                <a:latin typeface="Franklin Gothic Demi" pitchFamily="34" charset="0"/>
              </a:rPr>
              <a:t/>
            </a:r>
            <a:br>
              <a:rPr lang="en-GB" sz="4400" dirty="0" smtClean="0">
                <a:solidFill>
                  <a:srgbClr val="015728"/>
                </a:solidFill>
                <a:latin typeface="Franklin Gothic Demi" pitchFamily="34" charset="0"/>
              </a:rPr>
            </a:br>
            <a:r>
              <a:rPr lang="en-GB" sz="4400" dirty="0" smtClean="0">
                <a:solidFill>
                  <a:srgbClr val="015728"/>
                </a:solidFill>
                <a:latin typeface="Franklin Gothic Demi" pitchFamily="34" charset="0"/>
              </a:rPr>
              <a:t>IMF policy on exchange rates</a:t>
            </a:r>
            <a:r>
              <a:rPr lang="nl-NL" sz="4400" dirty="0">
                <a:solidFill>
                  <a:srgbClr val="015728"/>
                </a:solidFill>
                <a:latin typeface="Franklin Gothic Demi" pitchFamily="34" charset="0"/>
              </a:rPr>
              <a:t/>
            </a:r>
            <a:br>
              <a:rPr lang="nl-NL" sz="4400" dirty="0">
                <a:solidFill>
                  <a:srgbClr val="015728"/>
                </a:solidFill>
                <a:latin typeface="Franklin Gothic Demi" pitchFamily="34" charset="0"/>
              </a:rPr>
            </a:br>
            <a:endParaRPr lang="nl-NL" sz="4400" dirty="0">
              <a:solidFill>
                <a:srgbClr val="015728"/>
              </a:solidFill>
              <a:latin typeface="Franklin Gothic Demi" pitchFamily="34" charset="0"/>
            </a:endParaRPr>
          </a:p>
        </p:txBody>
      </p:sp>
      <p:sp>
        <p:nvSpPr>
          <p:cNvPr id="3" name="Tijdelijke aanduiding voor inhoud 2"/>
          <p:cNvSpPr>
            <a:spLocks noGrp="1"/>
          </p:cNvSpPr>
          <p:nvPr>
            <p:ph idx="1"/>
          </p:nvPr>
        </p:nvSpPr>
        <p:spPr/>
        <p:txBody>
          <a:bodyPr>
            <a:normAutofit fontScale="85000" lnSpcReduction="10000"/>
          </a:bodyPr>
          <a:lstStyle/>
          <a:p>
            <a:pPr marL="0" indent="0">
              <a:buNone/>
            </a:pPr>
            <a:r>
              <a:rPr lang="en-US" dirty="0">
                <a:solidFill>
                  <a:srgbClr val="107E2D"/>
                </a:solidFill>
              </a:rPr>
              <a:t>Historical facts after WWII:</a:t>
            </a:r>
            <a:endParaRPr lang="nl-NL" dirty="0">
              <a:solidFill>
                <a:srgbClr val="107E2D"/>
              </a:solidFill>
            </a:endParaRPr>
          </a:p>
          <a:p>
            <a:pPr lvl="0"/>
            <a:r>
              <a:rPr lang="en-US" dirty="0">
                <a:solidFill>
                  <a:srgbClr val="107E2D"/>
                </a:solidFill>
              </a:rPr>
              <a:t>Till 1973, IMF policed a global system of ﬁxed exchange rates to get global commitment not to use devaluation as a competitive weapon</a:t>
            </a:r>
            <a:endParaRPr lang="nl-NL" dirty="0">
              <a:solidFill>
                <a:srgbClr val="107E2D"/>
              </a:solidFill>
            </a:endParaRPr>
          </a:p>
          <a:p>
            <a:pPr lvl="0"/>
            <a:r>
              <a:rPr lang="en-US" dirty="0">
                <a:solidFill>
                  <a:srgbClr val="107E2D"/>
                </a:solidFill>
              </a:rPr>
              <a:t>In the Bretton Woods System (BWS), all countries ﬁxed the values of their currency in terms of gold. </a:t>
            </a:r>
            <a:endParaRPr lang="nl-NL" dirty="0">
              <a:solidFill>
                <a:srgbClr val="107E2D"/>
              </a:solidFill>
            </a:endParaRPr>
          </a:p>
          <a:p>
            <a:pPr lvl="0"/>
            <a:r>
              <a:rPr lang="en-US" dirty="0">
                <a:solidFill>
                  <a:srgbClr val="107E2D"/>
                </a:solidFill>
              </a:rPr>
              <a:t>The system collapsed due to speculative pressure on the dollar, after an increase in US inﬂation and balance-of-payments deﬁcit. </a:t>
            </a:r>
            <a:endParaRPr lang="nl-NL" dirty="0">
              <a:solidFill>
                <a:srgbClr val="107E2D"/>
              </a:solidFill>
            </a:endParaRPr>
          </a:p>
          <a:p>
            <a:pPr lvl="0"/>
            <a:r>
              <a:rPr lang="en-US" dirty="0">
                <a:solidFill>
                  <a:srgbClr val="107E2D"/>
                </a:solidFill>
              </a:rPr>
              <a:t>After 1973, IMF switched to a system of ﬂexible or ﬂoating exchange rates</a:t>
            </a:r>
            <a:endParaRPr lang="nl-NL" dirty="0">
              <a:solidFill>
                <a:srgbClr val="107E2D"/>
              </a:solidFill>
            </a:endParaRPr>
          </a:p>
          <a:p>
            <a:pPr marL="0" indent="0">
              <a:buNone/>
            </a:pPr>
            <a:endParaRPr lang="en-GB"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410729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274638"/>
            <a:ext cx="8568952" cy="1143000"/>
          </a:xfrm>
        </p:spPr>
        <p:txBody>
          <a:bodyPr>
            <a:noAutofit/>
          </a:bodyPr>
          <a:lstStyle/>
          <a:p>
            <a:pPr lvl="2" algn="ctr" rtl="0">
              <a:spcBef>
                <a:spcPct val="0"/>
              </a:spcBef>
            </a:pPr>
            <a:r>
              <a:rPr lang="en-GB" sz="4400" dirty="0" smtClean="0">
                <a:solidFill>
                  <a:srgbClr val="015728"/>
                </a:solidFill>
                <a:latin typeface="Franklin Gothic Demi" pitchFamily="34" charset="0"/>
              </a:rPr>
              <a:t/>
            </a:r>
            <a:br>
              <a:rPr lang="en-GB" sz="4400" dirty="0" smtClean="0">
                <a:solidFill>
                  <a:srgbClr val="015728"/>
                </a:solidFill>
                <a:latin typeface="Franklin Gothic Demi" pitchFamily="34" charset="0"/>
              </a:rPr>
            </a:br>
            <a:r>
              <a:rPr lang="en-GB" sz="4400" dirty="0" smtClean="0">
                <a:solidFill>
                  <a:srgbClr val="015728"/>
                </a:solidFill>
                <a:latin typeface="Franklin Gothic Demi" pitchFamily="34" charset="0"/>
              </a:rPr>
              <a:t>The Washington Consensus &amp; IMF </a:t>
            </a:r>
            <a:r>
              <a:rPr lang="nl-NL" sz="4400" dirty="0">
                <a:solidFill>
                  <a:srgbClr val="015728"/>
                </a:solidFill>
                <a:latin typeface="Franklin Gothic Demi" pitchFamily="34" charset="0"/>
              </a:rPr>
              <a:t/>
            </a:r>
            <a:br>
              <a:rPr lang="nl-NL" sz="4400" dirty="0">
                <a:solidFill>
                  <a:srgbClr val="015728"/>
                </a:solidFill>
                <a:latin typeface="Franklin Gothic Demi" pitchFamily="34" charset="0"/>
              </a:rPr>
            </a:br>
            <a:endParaRPr lang="nl-NL" sz="4400" dirty="0">
              <a:solidFill>
                <a:srgbClr val="015728"/>
              </a:solidFill>
              <a:latin typeface="Franklin Gothic Demi" pitchFamily="34" charset="0"/>
            </a:endParaRPr>
          </a:p>
        </p:txBody>
      </p:sp>
      <p:sp>
        <p:nvSpPr>
          <p:cNvPr id="3" name="Tijdelijke aanduiding voor inhoud 2"/>
          <p:cNvSpPr>
            <a:spLocks noGrp="1"/>
          </p:cNvSpPr>
          <p:nvPr>
            <p:ph idx="1"/>
          </p:nvPr>
        </p:nvSpPr>
        <p:spPr>
          <a:xfrm>
            <a:off x="457200" y="1600200"/>
            <a:ext cx="5266928" cy="4525963"/>
          </a:xfrm>
        </p:spPr>
        <p:txBody>
          <a:bodyPr>
            <a:normAutofit fontScale="70000" lnSpcReduction="20000"/>
          </a:bodyPr>
          <a:lstStyle/>
          <a:p>
            <a:pPr marL="0" indent="0">
              <a:buNone/>
            </a:pPr>
            <a:r>
              <a:rPr lang="en-GB" dirty="0" smtClean="0">
                <a:solidFill>
                  <a:srgbClr val="107E2D"/>
                </a:solidFill>
              </a:rPr>
              <a:t>An informal agreement (1989) between the World Bank, the IMF, and the US Treasury to promote neoliberal policy globally:</a:t>
            </a:r>
          </a:p>
          <a:p>
            <a:pPr lvl="0"/>
            <a:r>
              <a:rPr lang="en-GB" dirty="0" smtClean="0">
                <a:solidFill>
                  <a:srgbClr val="107E2D"/>
                </a:solidFill>
              </a:rPr>
              <a:t>Structural reforms in developing countries, such as liberalization of capital ﬂows, interest rates, and trade and inﬂation control.</a:t>
            </a:r>
          </a:p>
          <a:p>
            <a:pPr lvl="0"/>
            <a:r>
              <a:rPr lang="en-GB" dirty="0" smtClean="0">
                <a:solidFill>
                  <a:srgbClr val="107E2D"/>
                </a:solidFill>
              </a:rPr>
              <a:t>Policies to correct the problems of inﬂation and debt created by governments that were spending beyond their means and protecting inefficient local industries through state ownership or restriction of imports</a:t>
            </a:r>
          </a:p>
          <a:p>
            <a:pPr marL="0" indent="0">
              <a:buNone/>
            </a:pPr>
            <a:endParaRPr lang="en-GB"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6" name="Picture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1600200"/>
            <a:ext cx="3096344" cy="3340968"/>
          </a:xfrm>
          <a:prstGeom prst="rect">
            <a:avLst/>
          </a:prstGeom>
          <a:noFill/>
        </p:spPr>
      </p:pic>
      <p:sp>
        <p:nvSpPr>
          <p:cNvPr id="7" name="Tekstvak 6"/>
          <p:cNvSpPr txBox="1"/>
          <p:nvPr/>
        </p:nvSpPr>
        <p:spPr>
          <a:xfrm>
            <a:off x="5724128" y="5229200"/>
            <a:ext cx="2952328" cy="646331"/>
          </a:xfrm>
          <a:prstGeom prst="rect">
            <a:avLst/>
          </a:prstGeom>
          <a:noFill/>
        </p:spPr>
        <p:txBody>
          <a:bodyPr wrap="square" rtlCol="0">
            <a:spAutoFit/>
          </a:bodyPr>
          <a:lstStyle/>
          <a:p>
            <a:pPr algn="ctr"/>
            <a:r>
              <a:rPr lang="en-GB" dirty="0" smtClean="0">
                <a:solidFill>
                  <a:srgbClr val="107E2D"/>
                </a:solidFill>
                <a:latin typeface="Franklin Gothic Demi" panose="020B0703020102020204" pitchFamily="34" charset="0"/>
              </a:rPr>
              <a:t>The 3 pillars of the Washington Consensus</a:t>
            </a:r>
          </a:p>
        </p:txBody>
      </p:sp>
    </p:spTree>
    <p:extLst>
      <p:ext uri="{BB962C8B-B14F-4D97-AF65-F5344CB8AC3E}">
        <p14:creationId xmlns:p14="http://schemas.microsoft.com/office/powerpoint/2010/main" val="278046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3" name="Afbeelding 2"/>
          <p:cNvPicPr>
            <a:picLocks noChangeAspect="1"/>
          </p:cNvPicPr>
          <p:nvPr/>
        </p:nvPicPr>
        <p:blipFill>
          <a:blip r:embed="rId2"/>
          <a:stretch>
            <a:fillRect/>
          </a:stretch>
        </p:blipFill>
        <p:spPr>
          <a:xfrm>
            <a:off x="2204445" y="2122978"/>
            <a:ext cx="3485239" cy="3188777"/>
          </a:xfrm>
          <a:prstGeom prst="rect">
            <a:avLst/>
          </a:prstGeom>
        </p:spPr>
      </p:pic>
      <p:sp>
        <p:nvSpPr>
          <p:cNvPr id="4" name="Titel 1"/>
          <p:cNvSpPr txBox="1">
            <a:spLocks/>
          </p:cNvSpPr>
          <p:nvPr/>
        </p:nvSpPr>
        <p:spPr>
          <a:xfrm>
            <a:off x="457200" y="274638"/>
            <a:ext cx="8229600" cy="142617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Franklin Gothic Demi" panose="020B0703020102020204" pitchFamily="34" charset="0"/>
                <a:ea typeface="+mj-ea"/>
                <a:cs typeface="+mj-cs"/>
              </a:defRPr>
            </a:lvl1pPr>
          </a:lstStyle>
          <a:p>
            <a:pPr marL="0" lvl="2" algn="ctr">
              <a:spcBef>
                <a:spcPct val="0"/>
              </a:spcBef>
            </a:pPr>
            <a:r>
              <a:rPr lang="en-US" sz="4400" dirty="0">
                <a:solidFill>
                  <a:srgbClr val="015728"/>
                </a:solidFill>
                <a:latin typeface="Franklin Gothic Demi" panose="020B0703020102020204" pitchFamily="34" charset="0"/>
              </a:rPr>
              <a:t>Why did IMF distance itself from Keynes</a:t>
            </a:r>
            <a:r>
              <a:rPr lang="en-US" sz="4400" dirty="0" smtClean="0">
                <a:solidFill>
                  <a:srgbClr val="015728"/>
                </a:solidFill>
                <a:latin typeface="Franklin Gothic Demi" panose="020B0703020102020204" pitchFamily="34" charset="0"/>
              </a:rPr>
              <a:t>?</a:t>
            </a:r>
            <a:endParaRPr lang="nl-NL" sz="4400" dirty="0">
              <a:solidFill>
                <a:srgbClr val="015728"/>
              </a:solidFill>
              <a:latin typeface="Franklin Gothic Demi" panose="020B0703020102020204" pitchFamily="34" charset="0"/>
            </a:endParaRPr>
          </a:p>
        </p:txBody>
      </p:sp>
      <p:sp>
        <p:nvSpPr>
          <p:cNvPr id="5" name="Tekstvak 4"/>
          <p:cNvSpPr txBox="1"/>
          <p:nvPr/>
        </p:nvSpPr>
        <p:spPr>
          <a:xfrm>
            <a:off x="107504" y="2122978"/>
            <a:ext cx="2088232" cy="3970318"/>
          </a:xfrm>
          <a:prstGeom prst="rect">
            <a:avLst/>
          </a:prstGeom>
          <a:noFill/>
        </p:spPr>
        <p:txBody>
          <a:bodyPr wrap="square" rtlCol="0">
            <a:spAutoFit/>
          </a:bodyPr>
          <a:lstStyle/>
          <a:p>
            <a:r>
              <a:rPr lang="en-US" dirty="0">
                <a:solidFill>
                  <a:srgbClr val="107E2D"/>
                </a:solidFill>
                <a:latin typeface="Franklin Gothic Demi" panose="020B0703020102020204" pitchFamily="34" charset="0"/>
              </a:rPr>
              <a:t>Keynes:</a:t>
            </a:r>
            <a:endParaRPr lang="nl-NL" dirty="0">
              <a:solidFill>
                <a:srgbClr val="107E2D"/>
              </a:solidFill>
              <a:latin typeface="Franklin Gothic Demi" panose="020B0703020102020204" pitchFamily="34" charset="0"/>
            </a:endParaRPr>
          </a:p>
          <a:p>
            <a:endParaRPr lang="en-US" dirty="0" smtClean="0">
              <a:solidFill>
                <a:srgbClr val="107E2D"/>
              </a:solidFill>
              <a:latin typeface="Franklin Gothic Demi" panose="020B0703020102020204" pitchFamily="34" charset="0"/>
            </a:endParaRPr>
          </a:p>
          <a:p>
            <a:r>
              <a:rPr lang="en-US" dirty="0" smtClean="0">
                <a:solidFill>
                  <a:srgbClr val="107E2D"/>
                </a:solidFill>
                <a:latin typeface="Franklin Gothic Demi" panose="020B0703020102020204" pitchFamily="34" charset="0"/>
              </a:rPr>
              <a:t>A </a:t>
            </a:r>
            <a:r>
              <a:rPr lang="en-US" dirty="0">
                <a:solidFill>
                  <a:srgbClr val="107E2D"/>
                </a:solidFill>
                <a:latin typeface="Franklin Gothic Demi" panose="020B0703020102020204" pitchFamily="34" charset="0"/>
              </a:rPr>
              <a:t>poor economy can be stimulated by demand stimulation through </a:t>
            </a:r>
            <a:endParaRPr lang="nl-NL" dirty="0">
              <a:solidFill>
                <a:srgbClr val="107E2D"/>
              </a:solidFill>
              <a:latin typeface="Franklin Gothic Demi" panose="020B0703020102020204" pitchFamily="34" charset="0"/>
            </a:endParaRPr>
          </a:p>
          <a:p>
            <a:pPr marL="285750" lvl="0" indent="-285750">
              <a:buFont typeface="Arial" panose="020B0604020202020204" pitchFamily="34" charset="0"/>
              <a:buChar char="•"/>
            </a:pPr>
            <a:r>
              <a:rPr lang="en-US" dirty="0">
                <a:solidFill>
                  <a:srgbClr val="107E2D"/>
                </a:solidFill>
                <a:latin typeface="Franklin Gothic Demi" panose="020B0703020102020204" pitchFamily="34" charset="0"/>
              </a:rPr>
              <a:t>Government spending</a:t>
            </a:r>
            <a:endParaRPr lang="nl-NL" dirty="0">
              <a:solidFill>
                <a:srgbClr val="107E2D"/>
              </a:solidFill>
              <a:latin typeface="Franklin Gothic Demi" panose="020B0703020102020204" pitchFamily="34" charset="0"/>
            </a:endParaRPr>
          </a:p>
          <a:p>
            <a:pPr marL="285750" lvl="0" indent="-285750">
              <a:buFont typeface="Arial" panose="020B0604020202020204" pitchFamily="34" charset="0"/>
              <a:buChar char="•"/>
            </a:pPr>
            <a:r>
              <a:rPr lang="en-US" dirty="0">
                <a:solidFill>
                  <a:srgbClr val="107E2D"/>
                </a:solidFill>
                <a:latin typeface="Franklin Gothic Demi" panose="020B0703020102020204" pitchFamily="34" charset="0"/>
              </a:rPr>
              <a:t>Much money for businesses from politics, so that they invest</a:t>
            </a:r>
            <a:endParaRPr lang="nl-NL" dirty="0">
              <a:solidFill>
                <a:srgbClr val="107E2D"/>
              </a:solidFill>
              <a:latin typeface="Franklin Gothic Demi" panose="020B0703020102020204" pitchFamily="34" charset="0"/>
            </a:endParaRPr>
          </a:p>
          <a:p>
            <a:endParaRPr lang="nl-NL" dirty="0">
              <a:solidFill>
                <a:srgbClr val="107E2D"/>
              </a:solidFill>
              <a:latin typeface="Franklin Gothic Demi" panose="020B0703020102020204" pitchFamily="34" charset="0"/>
            </a:endParaRPr>
          </a:p>
        </p:txBody>
      </p:sp>
      <p:sp>
        <p:nvSpPr>
          <p:cNvPr id="7" name="Tekstvak 6"/>
          <p:cNvSpPr txBox="1"/>
          <p:nvPr/>
        </p:nvSpPr>
        <p:spPr>
          <a:xfrm>
            <a:off x="5940152" y="2124133"/>
            <a:ext cx="3096344" cy="2862322"/>
          </a:xfrm>
          <a:prstGeom prst="rect">
            <a:avLst/>
          </a:prstGeom>
          <a:noFill/>
        </p:spPr>
        <p:txBody>
          <a:bodyPr wrap="square" rtlCol="0">
            <a:spAutoFit/>
          </a:bodyPr>
          <a:lstStyle/>
          <a:p>
            <a:r>
              <a:rPr lang="en-US" dirty="0">
                <a:solidFill>
                  <a:srgbClr val="107E2D"/>
                </a:solidFill>
                <a:latin typeface="Franklin Gothic Demi" panose="020B0703020102020204" pitchFamily="34" charset="0"/>
              </a:rPr>
              <a:t>Opponents Keynes:</a:t>
            </a:r>
            <a:endParaRPr lang="nl-NL" dirty="0">
              <a:solidFill>
                <a:srgbClr val="107E2D"/>
              </a:solidFill>
              <a:latin typeface="Franklin Gothic Demi" panose="020B0703020102020204" pitchFamily="34" charset="0"/>
            </a:endParaRPr>
          </a:p>
          <a:p>
            <a:pPr lvl="0"/>
            <a:endParaRPr lang="en-US" dirty="0" smtClean="0">
              <a:solidFill>
                <a:srgbClr val="107E2D"/>
              </a:solidFill>
              <a:latin typeface="Franklin Gothic Demi" panose="020B0703020102020204" pitchFamily="34" charset="0"/>
            </a:endParaRPr>
          </a:p>
          <a:p>
            <a:pPr lvl="0"/>
            <a:r>
              <a:rPr lang="en-US" dirty="0" smtClean="0">
                <a:solidFill>
                  <a:srgbClr val="107E2D"/>
                </a:solidFill>
                <a:latin typeface="Franklin Gothic Demi" panose="020B0703020102020204" pitchFamily="34" charset="0"/>
              </a:rPr>
              <a:t>Demand </a:t>
            </a:r>
            <a:r>
              <a:rPr lang="en-US" dirty="0">
                <a:solidFill>
                  <a:srgbClr val="107E2D"/>
                </a:solidFill>
                <a:latin typeface="Franklin Gothic Demi" panose="020B0703020102020204" pitchFamily="34" charset="0"/>
              </a:rPr>
              <a:t>stimulation is often accompanied by an irresponsible government </a:t>
            </a:r>
            <a:endParaRPr lang="nl-NL" dirty="0">
              <a:solidFill>
                <a:srgbClr val="107E2D"/>
              </a:solidFill>
              <a:latin typeface="Franklin Gothic Demi" panose="020B0703020102020204" pitchFamily="34" charset="0"/>
            </a:endParaRPr>
          </a:p>
          <a:p>
            <a:pPr lvl="0"/>
            <a:endParaRPr lang="en-US" dirty="0" smtClean="0">
              <a:solidFill>
                <a:srgbClr val="107E2D"/>
              </a:solidFill>
              <a:latin typeface="Franklin Gothic Demi" panose="020B0703020102020204" pitchFamily="34" charset="0"/>
            </a:endParaRPr>
          </a:p>
          <a:p>
            <a:pPr lvl="0"/>
            <a:r>
              <a:rPr lang="en-US" dirty="0" smtClean="0">
                <a:solidFill>
                  <a:srgbClr val="107E2D"/>
                </a:solidFill>
                <a:latin typeface="Franklin Gothic Demi" panose="020B0703020102020204" pitchFamily="34" charset="0"/>
              </a:rPr>
              <a:t>Demand </a:t>
            </a:r>
            <a:r>
              <a:rPr lang="en-US" dirty="0">
                <a:solidFill>
                  <a:srgbClr val="107E2D"/>
                </a:solidFill>
                <a:latin typeface="Franklin Gothic Demi" panose="020B0703020102020204" pitchFamily="34" charset="0"/>
              </a:rPr>
              <a:t>stimulation may lead to short-term growth, but long-term instability</a:t>
            </a:r>
            <a:endParaRPr lang="nl-NL" dirty="0">
              <a:solidFill>
                <a:srgbClr val="107E2D"/>
              </a:solidFill>
              <a:latin typeface="Franklin Gothic Demi" panose="020B0703020102020204" pitchFamily="34" charset="0"/>
            </a:endParaRPr>
          </a:p>
          <a:p>
            <a:endParaRPr lang="en-GB" dirty="0" smtClean="0">
              <a:solidFill>
                <a:srgbClr val="107E2D"/>
              </a:solidFill>
              <a:latin typeface="Franklin Gothic Demi" panose="020B0703020102020204" pitchFamily="34" charset="0"/>
            </a:endParaRPr>
          </a:p>
        </p:txBody>
      </p:sp>
    </p:spTree>
    <p:extLst>
      <p:ext uri="{BB962C8B-B14F-4D97-AF65-F5344CB8AC3E}">
        <p14:creationId xmlns:p14="http://schemas.microsoft.com/office/powerpoint/2010/main" val="2036619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274638"/>
            <a:ext cx="8424936" cy="1143000"/>
          </a:xfrm>
        </p:spPr>
        <p:txBody>
          <a:bodyPr>
            <a:noAutofit/>
          </a:bodyPr>
          <a:lstStyle/>
          <a:p>
            <a:pPr lvl="2" algn="ctr" rtl="0">
              <a:spcBef>
                <a:spcPct val="0"/>
              </a:spcBef>
            </a:pPr>
            <a:r>
              <a:rPr lang="en-GB" sz="3800" dirty="0" smtClean="0">
                <a:solidFill>
                  <a:srgbClr val="015728"/>
                </a:solidFill>
                <a:latin typeface="Franklin Gothic Demi" pitchFamily="34" charset="0"/>
              </a:rPr>
              <a:t/>
            </a:r>
            <a:br>
              <a:rPr lang="en-GB" sz="3800" dirty="0" smtClean="0">
                <a:solidFill>
                  <a:srgbClr val="015728"/>
                </a:solidFill>
                <a:latin typeface="Franklin Gothic Demi" pitchFamily="34" charset="0"/>
              </a:rPr>
            </a:br>
            <a:r>
              <a:rPr lang="en-GB" sz="3800" dirty="0" smtClean="0">
                <a:solidFill>
                  <a:srgbClr val="015728"/>
                </a:solidFill>
                <a:latin typeface="Franklin Gothic Demi" pitchFamily="34" charset="0"/>
              </a:rPr>
              <a:t>IMF in 1980s and 1990s</a:t>
            </a:r>
            <a:r>
              <a:rPr lang="nl-NL" sz="3800" dirty="0">
                <a:solidFill>
                  <a:srgbClr val="015728"/>
                </a:solidFill>
                <a:latin typeface="Franklin Gothic Demi" pitchFamily="34" charset="0"/>
              </a:rPr>
              <a:t/>
            </a:r>
            <a:br>
              <a:rPr lang="nl-NL" sz="3800" dirty="0">
                <a:solidFill>
                  <a:srgbClr val="015728"/>
                </a:solidFill>
                <a:latin typeface="Franklin Gothic Demi" pitchFamily="34" charset="0"/>
              </a:rPr>
            </a:br>
            <a:endParaRPr lang="nl-NL" sz="3800" dirty="0">
              <a:solidFill>
                <a:srgbClr val="015728"/>
              </a:solidFill>
              <a:latin typeface="Franklin Gothic Demi" pitchFamily="34" charset="0"/>
            </a:endParaRPr>
          </a:p>
        </p:txBody>
      </p:sp>
      <p:sp>
        <p:nvSpPr>
          <p:cNvPr id="3" name="Tijdelijke aanduiding voor inhoud 2"/>
          <p:cNvSpPr>
            <a:spLocks noGrp="1"/>
          </p:cNvSpPr>
          <p:nvPr>
            <p:ph idx="1"/>
          </p:nvPr>
        </p:nvSpPr>
        <p:spPr/>
        <p:txBody>
          <a:bodyPr>
            <a:normAutofit fontScale="85000" lnSpcReduction="20000"/>
          </a:bodyPr>
          <a:lstStyle/>
          <a:p>
            <a:pPr lvl="0"/>
            <a:r>
              <a:rPr lang="en-US" dirty="0">
                <a:solidFill>
                  <a:srgbClr val="107E2D"/>
                </a:solidFill>
              </a:rPr>
              <a:t>The IMF abandoned foundational Keynesian objectives and created policy based on neoliberalism (“promoting free markets”)</a:t>
            </a:r>
            <a:endParaRPr lang="nl-NL" dirty="0">
              <a:solidFill>
                <a:srgbClr val="107E2D"/>
              </a:solidFill>
            </a:endParaRPr>
          </a:p>
          <a:p>
            <a:pPr lvl="0"/>
            <a:r>
              <a:rPr lang="en-US" dirty="0">
                <a:solidFill>
                  <a:srgbClr val="107E2D"/>
                </a:solidFill>
              </a:rPr>
              <a:t>Neoliberals in the IMF believed in the Solow hypothesis and countries with poor economies were to tighten their belts (austerity)</a:t>
            </a:r>
            <a:endParaRPr lang="nl-NL" dirty="0">
              <a:solidFill>
                <a:srgbClr val="107E2D"/>
              </a:solidFill>
            </a:endParaRPr>
          </a:p>
          <a:p>
            <a:pPr lvl="0"/>
            <a:r>
              <a:rPr lang="en-US" dirty="0">
                <a:solidFill>
                  <a:srgbClr val="107E2D"/>
                </a:solidFill>
              </a:rPr>
              <a:t>Solow hypothesis: Austerity is needed to encourage savings, and savings are a pre-condition for growth.</a:t>
            </a:r>
            <a:endParaRPr lang="nl-NL" dirty="0">
              <a:solidFill>
                <a:srgbClr val="107E2D"/>
              </a:solidFill>
            </a:endParaRPr>
          </a:p>
          <a:p>
            <a:pPr lvl="0"/>
            <a:r>
              <a:rPr lang="en-US" dirty="0">
                <a:solidFill>
                  <a:srgbClr val="107E2D"/>
                </a:solidFill>
              </a:rPr>
              <a:t>Recent statistical analysis in developing countries suggests that Keynes was right and the IMF was wrong: savings are a consequence of </a:t>
            </a:r>
            <a:r>
              <a:rPr lang="en-US" dirty="0" smtClean="0">
                <a:solidFill>
                  <a:srgbClr val="107E2D"/>
                </a:solidFill>
              </a:rPr>
              <a:t>growth</a:t>
            </a:r>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135093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274638"/>
            <a:ext cx="8568952" cy="1143000"/>
          </a:xfrm>
        </p:spPr>
        <p:txBody>
          <a:bodyPr>
            <a:normAutofit/>
          </a:bodyPr>
          <a:lstStyle/>
          <a:p>
            <a:r>
              <a:rPr lang="en-GB" sz="3600" dirty="0" smtClean="0">
                <a:solidFill>
                  <a:srgbClr val="015728"/>
                </a:solidFill>
              </a:rPr>
              <a:t>How Washington Consensus works out</a:t>
            </a:r>
            <a:endParaRPr lang="nl-NL" sz="3600" dirty="0"/>
          </a:p>
        </p:txBody>
      </p:sp>
      <p:sp>
        <p:nvSpPr>
          <p:cNvPr id="3" name="Tijdelijke aanduiding voor inhoud 2"/>
          <p:cNvSpPr>
            <a:spLocks noGrp="1"/>
          </p:cNvSpPr>
          <p:nvPr>
            <p:ph idx="1"/>
          </p:nvPr>
        </p:nvSpPr>
        <p:spPr>
          <a:xfrm>
            <a:off x="457200" y="1417638"/>
            <a:ext cx="8229600" cy="4963690"/>
          </a:xfrm>
        </p:spPr>
        <p:txBody>
          <a:bodyPr>
            <a:noAutofit/>
          </a:bodyPr>
          <a:lstStyle/>
          <a:p>
            <a:pPr marL="0" indent="0">
              <a:buNone/>
            </a:pPr>
            <a:r>
              <a:rPr lang="en-US" sz="1800" dirty="0">
                <a:solidFill>
                  <a:srgbClr val="107E2D"/>
                </a:solidFill>
              </a:rPr>
              <a:t>Success of the Washington Consensus policies</a:t>
            </a:r>
            <a:endParaRPr lang="nl-NL" sz="1800" dirty="0">
              <a:solidFill>
                <a:srgbClr val="107E2D"/>
              </a:solidFill>
            </a:endParaRPr>
          </a:p>
          <a:p>
            <a:pPr lvl="0"/>
            <a:r>
              <a:rPr lang="en-US" sz="1800" dirty="0">
                <a:solidFill>
                  <a:srgbClr val="107E2D"/>
                </a:solidFill>
              </a:rPr>
              <a:t>Tame spiraling debt and inﬂation in Latin America </a:t>
            </a:r>
            <a:endParaRPr lang="nl-NL" sz="1800" dirty="0">
              <a:solidFill>
                <a:srgbClr val="107E2D"/>
              </a:solidFill>
            </a:endParaRPr>
          </a:p>
          <a:p>
            <a:pPr marL="0" indent="0">
              <a:buNone/>
            </a:pPr>
            <a:endParaRPr lang="en-US" sz="1800" dirty="0" smtClean="0">
              <a:solidFill>
                <a:srgbClr val="107E2D"/>
              </a:solidFill>
            </a:endParaRPr>
          </a:p>
          <a:p>
            <a:pPr marL="0" indent="0">
              <a:buNone/>
            </a:pPr>
            <a:r>
              <a:rPr lang="en-US" sz="1800" dirty="0" smtClean="0">
                <a:solidFill>
                  <a:srgbClr val="107E2D"/>
                </a:solidFill>
              </a:rPr>
              <a:t>The </a:t>
            </a:r>
            <a:r>
              <a:rPr lang="en-US" sz="1800" dirty="0">
                <a:solidFill>
                  <a:srgbClr val="107E2D"/>
                </a:solidFill>
              </a:rPr>
              <a:t>reasons behind Washington Consensus failures </a:t>
            </a:r>
            <a:endParaRPr lang="nl-NL" sz="1800" dirty="0">
              <a:solidFill>
                <a:srgbClr val="107E2D"/>
              </a:solidFill>
            </a:endParaRPr>
          </a:p>
          <a:p>
            <a:pPr lvl="0"/>
            <a:r>
              <a:rPr lang="en-US" sz="1800" dirty="0">
                <a:solidFill>
                  <a:srgbClr val="107E2D"/>
                </a:solidFill>
              </a:rPr>
              <a:t>Policy is applied as a ‘one-size-ﬁts-all’ policy and it disregards differences between countries</a:t>
            </a:r>
            <a:endParaRPr lang="nl-NL" sz="1800" dirty="0">
              <a:solidFill>
                <a:srgbClr val="107E2D"/>
              </a:solidFill>
            </a:endParaRPr>
          </a:p>
          <a:p>
            <a:pPr lvl="0"/>
            <a:r>
              <a:rPr lang="en-US" sz="1800" dirty="0">
                <a:solidFill>
                  <a:srgbClr val="107E2D"/>
                </a:solidFill>
              </a:rPr>
              <a:t>Ideological blindness to potential market failures specially for developing countries:</a:t>
            </a:r>
            <a:endParaRPr lang="nl-NL" sz="1800" dirty="0">
              <a:solidFill>
                <a:srgbClr val="107E2D"/>
              </a:solidFill>
            </a:endParaRPr>
          </a:p>
          <a:p>
            <a:pPr lvl="1"/>
            <a:r>
              <a:rPr lang="en-US" sz="1800" dirty="0">
                <a:solidFill>
                  <a:srgbClr val="107E2D"/>
                </a:solidFill>
              </a:rPr>
              <a:t>Absent government led to environmental damage.</a:t>
            </a:r>
            <a:endParaRPr lang="nl-NL" sz="1800" dirty="0">
              <a:solidFill>
                <a:srgbClr val="107E2D"/>
              </a:solidFill>
            </a:endParaRPr>
          </a:p>
          <a:p>
            <a:pPr lvl="1"/>
            <a:r>
              <a:rPr lang="en-US" sz="1800" dirty="0">
                <a:solidFill>
                  <a:srgbClr val="107E2D"/>
                </a:solidFill>
              </a:rPr>
              <a:t>Privatizations failed to provide more efficient services and failed to fight unemployment</a:t>
            </a:r>
            <a:endParaRPr lang="nl-NL" sz="1800" dirty="0">
              <a:solidFill>
                <a:srgbClr val="107E2D"/>
              </a:solidFill>
            </a:endParaRPr>
          </a:p>
          <a:p>
            <a:pPr lvl="1"/>
            <a:r>
              <a:rPr lang="en-US" sz="1800" dirty="0">
                <a:solidFill>
                  <a:srgbClr val="107E2D"/>
                </a:solidFill>
              </a:rPr>
              <a:t>Liberalization led to destruction of local control over ﬁnancial systems and restricted the access of small entrepreneurs to capital </a:t>
            </a:r>
            <a:endParaRPr lang="nl-NL" sz="1800" dirty="0">
              <a:solidFill>
                <a:srgbClr val="107E2D"/>
              </a:solidFill>
            </a:endParaRPr>
          </a:p>
          <a:p>
            <a:pPr lvl="1"/>
            <a:r>
              <a:rPr lang="en-US" sz="1800" dirty="0">
                <a:solidFill>
                  <a:srgbClr val="107E2D"/>
                </a:solidFill>
              </a:rPr>
              <a:t>Trade liberalization destroyed local industry and led to unemployment</a:t>
            </a:r>
            <a:endParaRPr lang="nl-NL" sz="1800" dirty="0">
              <a:solidFill>
                <a:srgbClr val="107E2D"/>
              </a:solidFill>
            </a:endParaRPr>
          </a:p>
          <a:p>
            <a:pPr lvl="1"/>
            <a:r>
              <a:rPr lang="en-US" sz="1800" dirty="0">
                <a:solidFill>
                  <a:srgbClr val="107E2D"/>
                </a:solidFill>
              </a:rPr>
              <a:t>Fiscal austerity was the only option left to the government, which still needed to pay its debt to the IMF and other creditors. </a:t>
            </a:r>
            <a:endParaRPr lang="nl-NL" sz="1800" dirty="0">
              <a:solidFill>
                <a:srgbClr val="107E2D"/>
              </a:solidFill>
            </a:endParaRPr>
          </a:p>
          <a:p>
            <a:pPr marL="0" indent="0">
              <a:buNone/>
            </a:pPr>
            <a:endParaRPr lang="en-GB" sz="1800"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4753750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2772</TotalTime>
  <Words>2427</Words>
  <Application>Microsoft Office PowerPoint</Application>
  <PresentationFormat>On-screen Show (4:3)</PresentationFormat>
  <Paragraphs>218</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CHAPTER 8</vt:lpstr>
      <vt:lpstr>Learning objectives</vt:lpstr>
      <vt:lpstr>Challenge of supranational organizations</vt:lpstr>
      <vt:lpstr> IMF policy on exchange rates </vt:lpstr>
      <vt:lpstr> The Washington Consensus &amp; IMF  </vt:lpstr>
      <vt:lpstr>PowerPoint Presentation</vt:lpstr>
      <vt:lpstr> IMF in 1980s and 1990s </vt:lpstr>
      <vt:lpstr>How Washington Consensus works out</vt:lpstr>
      <vt:lpstr>The augmented and benevolent Washington  Consensus </vt:lpstr>
      <vt:lpstr>  World Bank Policy </vt:lpstr>
      <vt:lpstr>World Bank Debate</vt:lpstr>
      <vt:lpstr> World Trade Organization (Debate) </vt:lpstr>
      <vt:lpstr>The Doha round (Still in progress)</vt:lpstr>
      <vt:lpstr>The gap in supranational governance: Direct Foreign Investment Regulation</vt:lpstr>
      <vt:lpstr> Discussion FDI regulation </vt:lpstr>
      <vt:lpstr>Consequences of globalization (1)</vt:lpstr>
      <vt:lpstr>Consequences of globalization (2)</vt:lpstr>
      <vt:lpstr>Globalization and financial crises</vt:lpstr>
      <vt:lpstr>Videos for students/lectures (informative)</vt:lpstr>
      <vt:lpstr>Videos for students/lectures (politically engaged)</vt:lpstr>
      <vt:lpstr>Information Educational Resources</vt:lpstr>
    </vt:vector>
  </TitlesOfParts>
  <Company>Macmillan Publishing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Rutter, Holly</dc:creator>
  <cp:lastModifiedBy>Ball, Edward</cp:lastModifiedBy>
  <cp:revision>175</cp:revision>
  <dcterms:created xsi:type="dcterms:W3CDTF">2016-01-28T10:17:53Z</dcterms:created>
  <dcterms:modified xsi:type="dcterms:W3CDTF">2016-08-04T08:49:12Z</dcterms:modified>
</cp:coreProperties>
</file>