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258" r:id="rId3"/>
    <p:sldId id="261" r:id="rId4"/>
    <p:sldId id="304" r:id="rId5"/>
    <p:sldId id="262" r:id="rId6"/>
    <p:sldId id="278" r:id="rId7"/>
    <p:sldId id="280" r:id="rId8"/>
    <p:sldId id="281" r:id="rId9"/>
    <p:sldId id="282" r:id="rId10"/>
    <p:sldId id="283" r:id="rId11"/>
    <p:sldId id="284" r:id="rId12"/>
    <p:sldId id="285" r:id="rId13"/>
    <p:sldId id="297" r:id="rId14"/>
    <p:sldId id="292" r:id="rId15"/>
    <p:sldId id="298" r:id="rId16"/>
    <p:sldId id="264" r:id="rId17"/>
    <p:sldId id="265" r:id="rId18"/>
    <p:sldId id="293" r:id="rId19"/>
    <p:sldId id="294" r:id="rId20"/>
    <p:sldId id="286" r:id="rId21"/>
    <p:sldId id="287" r:id="rId22"/>
    <p:sldId id="288" r:id="rId23"/>
    <p:sldId id="296" r:id="rId24"/>
    <p:sldId id="302" r:id="rId25"/>
    <p:sldId id="295" r:id="rId26"/>
    <p:sldId id="299" r:id="rId27"/>
    <p:sldId id="300" r:id="rId28"/>
    <p:sldId id="30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728"/>
    <a:srgbClr val="107E2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5230A-96A6-4DC4-BB22-E2B01397B834}" type="datetimeFigureOut">
              <a:rPr lang="en-GB" smtClean="0"/>
              <a:pPr/>
              <a:t>15/09/2016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AACF-7448-44C7-8DDE-ED83E857363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</a:p>
        </p:txBody>
      </p:sp>
    </p:spTree>
    <p:extLst>
      <p:ext uri="{BB962C8B-B14F-4D97-AF65-F5344CB8AC3E}">
        <p14:creationId xmlns:p14="http://schemas.microsoft.com/office/powerpoint/2010/main" val="243015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01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3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73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76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5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6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8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82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3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32" y="6525344"/>
            <a:ext cx="7884368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46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01" y="0"/>
            <a:ext cx="5267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0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Balance of forces in dynamic supply networks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In the network, a focal company is inﬂuencing the whole supply network because of its position and related power.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In the network, ‘multiple’ focal companies and their individual strategies can strengthen a speciﬁc development but they can also conﬂict with and frustrate each other’s strategies.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957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000" dirty="0" smtClean="0">
                <a:solidFill>
                  <a:srgbClr val="015728"/>
                </a:solidFill>
              </a:rPr>
              <a:t>Drivers for improving supply networks</a:t>
            </a:r>
            <a:endParaRPr lang="en-GB" sz="6000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310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Applying principles of the circular economy</a:t>
            </a:r>
            <a:endParaRPr lang="en-GB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 circular economy is an industrial economy that is, by design or intention, restorative. 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107E2D"/>
                </a:solidFill>
              </a:rPr>
              <a:t>For a transition to a circular economy, it is important that the parties in the supply chain have an interest in the products that are designed:</a:t>
            </a:r>
            <a:endParaRPr lang="en-GB" dirty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to </a:t>
            </a:r>
            <a:r>
              <a:rPr lang="en-GB" dirty="0">
                <a:solidFill>
                  <a:srgbClr val="107E2D"/>
                </a:solidFill>
              </a:rPr>
              <a:t>re-enter the biosphere </a:t>
            </a:r>
            <a:r>
              <a:rPr lang="en-GB" dirty="0" smtClean="0">
                <a:solidFill>
                  <a:srgbClr val="107E2D"/>
                </a:solidFill>
              </a:rPr>
              <a:t>safely;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for disassembly and reuse – in their entirety, or on a material/component level.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Aspects of the design of the circular economy:</a:t>
            </a:r>
          </a:p>
          <a:p>
            <a:r>
              <a:rPr lang="en-US" dirty="0" smtClean="0">
                <a:solidFill>
                  <a:srgbClr val="107E2D"/>
                </a:solidFill>
              </a:rPr>
              <a:t>Companies have an interest in hiring products rather than selling  them which requires a shift towards licensing 'performance' over selling 'products‘;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Logistics is focused on forward and backward streams of products between suppliers and customers.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434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Cradle to Cradle (C2C)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Michael </a:t>
            </a:r>
            <a:r>
              <a:rPr lang="en-GB" sz="2000" dirty="0" err="1" smtClean="0">
                <a:solidFill>
                  <a:srgbClr val="107E2D"/>
                </a:solidFill>
              </a:rPr>
              <a:t>Braungart</a:t>
            </a:r>
            <a:r>
              <a:rPr lang="en-GB" sz="2000" dirty="0" smtClean="0">
                <a:solidFill>
                  <a:srgbClr val="107E2D"/>
                </a:solidFill>
              </a:rPr>
              <a:t> and William McDonough wrote a book and started a movement called ‘Cradle to Cradle’.</a:t>
            </a:r>
          </a:p>
          <a:p>
            <a:pPr marL="0" indent="0">
              <a:buNone/>
            </a:pPr>
            <a:endParaRPr lang="en-GB" sz="8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Principles to work on: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Closing material circles, using renewable energy and creating diversity;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Waste does not exist and waste equals food;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Create different loops for all the biodegradable and technical materials;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Design and manufacturing is focused on 100% reuse of the parts or materials </a:t>
            </a:r>
            <a:r>
              <a:rPr lang="en-GB" sz="2000" i="1" dirty="0" smtClean="0">
                <a:solidFill>
                  <a:srgbClr val="107E2D"/>
                </a:solidFill>
              </a:rPr>
              <a:t>can </a:t>
            </a:r>
            <a:r>
              <a:rPr lang="en-GB" sz="2000" dirty="0" smtClean="0">
                <a:solidFill>
                  <a:srgbClr val="107E2D"/>
                </a:solidFill>
              </a:rPr>
              <a:t>go back into one of the circles;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Avoid ‘</a:t>
            </a:r>
            <a:r>
              <a:rPr lang="en-GB" sz="2000" dirty="0" err="1" smtClean="0">
                <a:solidFill>
                  <a:srgbClr val="107E2D"/>
                </a:solidFill>
              </a:rPr>
              <a:t>downcycling</a:t>
            </a:r>
            <a:r>
              <a:rPr lang="en-GB" sz="2000" dirty="0" smtClean="0">
                <a:solidFill>
                  <a:srgbClr val="107E2D"/>
                </a:solidFill>
              </a:rPr>
              <a:t>’, because in that case materials lose value;</a:t>
            </a:r>
          </a:p>
          <a:p>
            <a:r>
              <a:rPr lang="en-GB" sz="2000" dirty="0" smtClean="0">
                <a:solidFill>
                  <a:srgbClr val="107E2D"/>
                </a:solidFill>
              </a:rPr>
              <a:t>Strengthen position of natural sources instead of the damage control approach (= ‘eco-effectiveness’).</a:t>
            </a:r>
            <a:endParaRPr lang="en-GB" sz="20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899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Cradle to Cradle (C2C)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2821" y="1628798"/>
            <a:ext cx="3756291" cy="404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28799"/>
            <a:ext cx="3168352" cy="404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3421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Criticism on Cradle to Cradle as a total solution movement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Cradle to Cradle is based on disputable premises: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Unlimited growth of consumption;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Endless material recycling, which is impossible because materials disperse;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Environmental friendly transport for material ﬂows all over the world;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A paradigm shift at consumer side, because they have a relevant role in closing the loops for the different materials;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The industry is able to connect industrial material ﬂows with each other (industrial ecology).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Limited scope of Cradle to Cradle: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No focus on social sustainability in developing countries;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No focus on a solution to our energy problem.</a:t>
            </a:r>
            <a:endParaRPr lang="en-GB" sz="4400" dirty="0" smtClean="0">
              <a:solidFill>
                <a:srgbClr val="107E2D"/>
              </a:solidFill>
            </a:endParaRPr>
          </a:p>
          <a:p>
            <a:pPr lvl="1"/>
            <a:endParaRPr lang="en-GB" sz="3600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664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Material management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Definition: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Material management is an approach to provide an unbroken flow of material in a supply chain.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Developments: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Up until now, material management was described as a method to move materials forward in the supply network (forward logistics);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The waste phase of the life cycle of products is becoming part of material management strategies;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Reverse logistics and redesign of the supply chain is recognized as one of the important ‘drivers’ for change towards the implementation of Cradle to Cradle in business.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Reverse logistics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Reverse logistics concerns:</a:t>
            </a:r>
          </a:p>
          <a:p>
            <a:r>
              <a:rPr lang="en-GB" sz="1600" dirty="0" smtClean="0">
                <a:solidFill>
                  <a:srgbClr val="107E2D"/>
                </a:solidFill>
              </a:rPr>
              <a:t>Closing the loop;</a:t>
            </a:r>
          </a:p>
          <a:p>
            <a:r>
              <a:rPr lang="en-GB" sz="1600" dirty="0" smtClean="0">
                <a:solidFill>
                  <a:srgbClr val="107E2D"/>
                </a:solidFill>
              </a:rPr>
              <a:t>All operations related to the reuse of products and materials for the purpose of capturing value or proper disposal;</a:t>
            </a:r>
          </a:p>
          <a:p>
            <a:r>
              <a:rPr lang="en-GB" sz="1600" dirty="0" smtClean="0">
                <a:solidFill>
                  <a:srgbClr val="107E2D"/>
                </a:solidFill>
              </a:rPr>
              <a:t>Any logistic process or management after the sale;</a:t>
            </a:r>
          </a:p>
          <a:p>
            <a:r>
              <a:rPr lang="en-GB" sz="1600" dirty="0" smtClean="0">
                <a:solidFill>
                  <a:srgbClr val="107E2D"/>
                </a:solidFill>
              </a:rPr>
              <a:t>New business models for the circular economy to unburden the customer.</a:t>
            </a:r>
            <a:endParaRPr lang="en-GB" sz="16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73016"/>
            <a:ext cx="5248235" cy="2662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3700" dirty="0" smtClean="0">
                <a:solidFill>
                  <a:srgbClr val="015728"/>
                </a:solidFill>
                <a:latin typeface="Franklin Gothic Demi" pitchFamily="34" charset="0"/>
              </a:rPr>
              <a:t>New business models for sustainability</a:t>
            </a:r>
            <a:endParaRPr lang="en-GB" sz="37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Supply networks innovations, which make use of new concepts of material management and Cradle to Cradle, often make use of new business models 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Characteristics of new business models for sustainability: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Cooperative teamwork;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Entrepreneurship is the driver for new ways of collaboration;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Time, energy, and care are deployed are exchangeable assets besides the use of money;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Economy is focused on needs and utilization;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Having access to products is preferred over owning;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Expressing long-term commitment;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Contributing to a circular and sharing economy.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07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3700" dirty="0" smtClean="0">
                <a:solidFill>
                  <a:srgbClr val="015728"/>
                </a:solidFill>
                <a:latin typeface="Franklin Gothic Demi" pitchFamily="34" charset="0"/>
              </a:rPr>
              <a:t>Some barriers and drivers for new sustainable business models</a:t>
            </a:r>
            <a:endParaRPr lang="en-GB" sz="37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Barriers: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Societal systems (infrastructure, tax systems, labour market legal systems) are not set up for a circular economy, but for a linear economy;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The necessary paradigm shift;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Vested interests.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Drivers: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Grassroots innovation movements (community-led solutions for sustainability);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Technology.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162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15728"/>
          </a:solidFill>
        </p:spPr>
        <p:txBody>
          <a:bodyPr/>
          <a:lstStyle/>
          <a:p>
            <a:r>
              <a:rPr lang="en-GB" spc="3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CHAPTER</a:t>
            </a:r>
            <a:r>
              <a:rPr lang="en-GB" spc="300" dirty="0" smtClean="0">
                <a:solidFill>
                  <a:schemeClr val="bg1"/>
                </a:solidFill>
              </a:rPr>
              <a:t> 9</a:t>
            </a:r>
            <a:endParaRPr lang="en-GB" spc="3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  <a:solidFill>
            <a:srgbClr val="107E2D"/>
          </a:solidFill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Innovations in Global Supply Networks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59632" y="6381328"/>
            <a:ext cx="7884368" cy="476672"/>
          </a:xfrm>
        </p:spPr>
        <p:txBody>
          <a:bodyPr/>
          <a:lstStyle/>
          <a:p>
            <a:r>
              <a:rPr lang="en-GB" dirty="0" smtClean="0"/>
              <a:t>© Martin Oyevaar,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Harrie van Bommel,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</a:t>
            </a:r>
          </a:p>
          <a:p>
            <a:r>
              <a:rPr lang="en-GB" dirty="0"/>
              <a:t>Information about cases, research assignments, videos etc.: </a:t>
            </a:r>
            <a:r>
              <a:rPr lang="en-GB" dirty="0">
                <a:hlinkClick r:id="rId2"/>
              </a:rPr>
              <a:t>m.oyevaar@sustainable-globalization.com</a:t>
            </a:r>
            <a:r>
              <a:rPr lang="en-GB" dirty="0"/>
              <a:t> 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628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dirty="0" smtClean="0">
              <a:solidFill>
                <a:srgbClr val="015728"/>
              </a:solidFill>
            </a:endParaRPr>
          </a:p>
          <a:p>
            <a:pPr marL="0" indent="0" algn="ctr">
              <a:buNone/>
            </a:pPr>
            <a:r>
              <a:rPr lang="en-GB" sz="6000" dirty="0" smtClean="0">
                <a:solidFill>
                  <a:srgbClr val="015728"/>
                </a:solidFill>
              </a:rPr>
              <a:t>Assessing sustainability of products</a:t>
            </a:r>
            <a:endParaRPr lang="en-GB" sz="6000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74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Assessment of product life cycles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427984" y="1412776"/>
            <a:ext cx="4258816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>
                <a:solidFill>
                  <a:srgbClr val="107E2D"/>
                </a:solidFill>
              </a:rPr>
              <a:t>The environmental performance of products should evaluate all environmental aspects during all the phases.</a:t>
            </a:r>
          </a:p>
          <a:p>
            <a:pPr marL="0" indent="0">
              <a:buNone/>
            </a:pPr>
            <a:endParaRPr lang="en-GB" sz="14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2600" dirty="0" smtClean="0">
                <a:solidFill>
                  <a:srgbClr val="107E2D"/>
                </a:solidFill>
              </a:rPr>
              <a:t>Analysis of trade-offs. </a:t>
            </a:r>
          </a:p>
          <a:p>
            <a:pPr marL="0" indent="0">
              <a:buNone/>
            </a:pPr>
            <a:r>
              <a:rPr lang="en-GB" sz="2600" dirty="0" smtClean="0">
                <a:solidFill>
                  <a:srgbClr val="107E2D"/>
                </a:solidFill>
              </a:rPr>
              <a:t>E.g.: A product uses less energy during the user phase, but the environmental impact during the manufacturing phase is worse.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772816"/>
            <a:ext cx="379023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135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Life cycle assessment (LCA)</a:t>
            </a:r>
            <a:endParaRPr lang="en-GB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The analysis looks at items during the entire life cycle: </a:t>
            </a:r>
          </a:p>
          <a:p>
            <a:pPr lvl="1">
              <a:buFont typeface="Franklin Gothic Demi" pitchFamily="34" charset="0"/>
              <a:buChar char="―"/>
            </a:pPr>
            <a:r>
              <a:rPr lang="en-GB" sz="2000" dirty="0" smtClean="0">
                <a:solidFill>
                  <a:srgbClr val="107E2D"/>
                </a:solidFill>
              </a:rPr>
              <a:t>scarcity of raw materials  and  their  extraction  plus  the  accompanying  environmental  impacts;</a:t>
            </a:r>
          </a:p>
          <a:p>
            <a:pPr lvl="1">
              <a:buFont typeface="Franklin Gothic Demi" pitchFamily="34" charset="0"/>
              <a:buChar char="―"/>
            </a:pPr>
            <a:r>
              <a:rPr lang="en-GB" sz="2000" dirty="0" smtClean="0">
                <a:solidFill>
                  <a:srgbClr val="107E2D"/>
                </a:solidFill>
              </a:rPr>
              <a:t>transport;</a:t>
            </a:r>
          </a:p>
          <a:p>
            <a:pPr lvl="1">
              <a:buFont typeface="Franklin Gothic Demi" pitchFamily="34" charset="0"/>
              <a:buChar char="―"/>
            </a:pPr>
            <a:r>
              <a:rPr lang="en-GB" sz="2000" dirty="0" smtClean="0">
                <a:solidFill>
                  <a:srgbClr val="107E2D"/>
                </a:solidFill>
              </a:rPr>
              <a:t>production methods;</a:t>
            </a:r>
          </a:p>
          <a:p>
            <a:pPr lvl="1">
              <a:buFont typeface="Franklin Gothic Demi" pitchFamily="34" charset="0"/>
              <a:buChar char="―"/>
            </a:pPr>
            <a:r>
              <a:rPr lang="en-GB" sz="2000" dirty="0" smtClean="0">
                <a:solidFill>
                  <a:srgbClr val="107E2D"/>
                </a:solidFill>
              </a:rPr>
              <a:t>harmful emissions;</a:t>
            </a:r>
          </a:p>
          <a:p>
            <a:pPr lvl="1">
              <a:buFont typeface="Franklin Gothic Demi" pitchFamily="34" charset="0"/>
              <a:buChar char="―"/>
            </a:pPr>
            <a:r>
              <a:rPr lang="en-GB" sz="2000" dirty="0" smtClean="0">
                <a:solidFill>
                  <a:srgbClr val="107E2D"/>
                </a:solidFill>
              </a:rPr>
              <a:t>waste disposal;</a:t>
            </a:r>
          </a:p>
          <a:p>
            <a:pPr lvl="1">
              <a:buFont typeface="Franklin Gothic Demi" pitchFamily="34" charset="0"/>
              <a:buChar char="―"/>
            </a:pPr>
            <a:r>
              <a:rPr lang="en-GB" sz="2000" dirty="0" smtClean="0">
                <a:solidFill>
                  <a:srgbClr val="107E2D"/>
                </a:solidFill>
              </a:rPr>
              <a:t>environmental consequences during the product’s </a:t>
            </a:r>
          </a:p>
          <a:p>
            <a:pPr lvl="1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	active life and disposal phase. </a:t>
            </a:r>
          </a:p>
          <a:p>
            <a:pPr marL="0" indent="0">
              <a:buNone/>
            </a:pPr>
            <a:endParaRPr lang="en-GB" sz="20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LCA is a useful tool for government and certifying organizations who create policy to 	determine which products are most suitable.</a:t>
            </a: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900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/>
            </a:r>
            <a:b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</a:b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Social assessment of a product life cycle</a:t>
            </a:r>
            <a:b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</a:br>
            <a:endParaRPr lang="en-GB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Assesses which social impact a product has on workers, consumers and local community during the life cycle stages: sourcing, manufacturing, use phase and end-of-life.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Objectives of a social impact assessment :</a:t>
            </a:r>
          </a:p>
          <a:p>
            <a:pPr>
              <a:buFont typeface="Franklin Gothic Demi" pitchFamily="34" charset="0"/>
              <a:buChar char="―"/>
            </a:pPr>
            <a:r>
              <a:rPr lang="en-GB" dirty="0" smtClean="0">
                <a:solidFill>
                  <a:srgbClr val="107E2D"/>
                </a:solidFill>
              </a:rPr>
              <a:t>Measurable and visible positive and negative impacts;</a:t>
            </a:r>
          </a:p>
          <a:p>
            <a:pPr>
              <a:buFont typeface="Franklin Gothic Demi" pitchFamily="34" charset="0"/>
              <a:buChar char="―"/>
            </a:pPr>
            <a:r>
              <a:rPr lang="en-GB" dirty="0" smtClean="0">
                <a:solidFill>
                  <a:srgbClr val="107E2D"/>
                </a:solidFill>
              </a:rPr>
              <a:t>Support decision-making and communication at product level;</a:t>
            </a:r>
          </a:p>
          <a:p>
            <a:pPr>
              <a:buFont typeface="Franklin Gothic Demi" pitchFamily="34" charset="0"/>
              <a:buChar char="―"/>
            </a:pPr>
            <a:r>
              <a:rPr lang="en-GB" dirty="0" smtClean="0">
                <a:solidFill>
                  <a:srgbClr val="107E2D"/>
                </a:solidFill>
              </a:rPr>
              <a:t>Contribute to overall sustainability assessment.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821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Socially Responsible Supply Chain Management: [Module 8: Socially Responsible Supply Chain Management] (W. P. Carey School of Business / 4:33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in Supply chain: [Sustainability of supply chains in the age of information | Tom </a:t>
            </a:r>
            <a:r>
              <a:rPr lang="en-GB" dirty="0" err="1" smtClean="0">
                <a:solidFill>
                  <a:srgbClr val="107E2D"/>
                </a:solidFill>
              </a:rPr>
              <a:t>Pathuis</a:t>
            </a:r>
            <a:r>
              <a:rPr lang="en-GB" dirty="0" smtClean="0">
                <a:solidFill>
                  <a:srgbClr val="107E2D"/>
                </a:solidFill>
              </a:rPr>
              <a:t> | </a:t>
            </a:r>
            <a:r>
              <a:rPr lang="en-GB" dirty="0" err="1" smtClean="0">
                <a:solidFill>
                  <a:srgbClr val="107E2D"/>
                </a:solidFill>
              </a:rPr>
              <a:t>TEDxYouth@Maastricht</a:t>
            </a:r>
            <a:r>
              <a:rPr lang="en-GB" dirty="0" smtClean="0">
                <a:solidFill>
                  <a:srgbClr val="107E2D"/>
                </a:solidFill>
              </a:rPr>
              <a:t>] (</a:t>
            </a:r>
            <a:r>
              <a:rPr lang="en-GB" dirty="0" err="1" smtClean="0">
                <a:solidFill>
                  <a:srgbClr val="107E2D"/>
                </a:solidFill>
              </a:rPr>
              <a:t>TEDx</a:t>
            </a:r>
            <a:r>
              <a:rPr lang="en-GB" dirty="0" smtClean="0">
                <a:solidFill>
                  <a:srgbClr val="107E2D"/>
                </a:solidFill>
              </a:rPr>
              <a:t> Talks / 15:36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Company information of Unilever about sustainability: [Sustainability at Unilever - The Value Chain] (Unilever / 2:26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about Cradle to Cradle and upcycling: [William McDonough author of Cradle to Cradle] (</a:t>
            </a:r>
            <a:r>
              <a:rPr lang="en-GB" dirty="0" err="1" smtClean="0">
                <a:solidFill>
                  <a:srgbClr val="107E2D"/>
                </a:solidFill>
              </a:rPr>
              <a:t>chrisaotearoa</a:t>
            </a:r>
            <a:r>
              <a:rPr lang="en-GB" dirty="0" smtClean="0">
                <a:solidFill>
                  <a:srgbClr val="107E2D"/>
                </a:solidFill>
              </a:rPr>
              <a:t> / 7:18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CEO Paul </a:t>
            </a:r>
            <a:r>
              <a:rPr lang="en-GB" dirty="0" err="1" smtClean="0">
                <a:solidFill>
                  <a:srgbClr val="107E2D"/>
                </a:solidFill>
              </a:rPr>
              <a:t>Polman</a:t>
            </a:r>
            <a:r>
              <a:rPr lang="en-GB" dirty="0" smtClean="0">
                <a:solidFill>
                  <a:srgbClr val="107E2D"/>
                </a:solidFill>
              </a:rPr>
              <a:t> of Unilever about their strategy: [A Sustainable Business Model - Business for Peace speech, Paul </a:t>
            </a:r>
            <a:r>
              <a:rPr lang="en-GB" dirty="0" err="1" smtClean="0">
                <a:solidFill>
                  <a:srgbClr val="107E2D"/>
                </a:solidFill>
              </a:rPr>
              <a:t>Polman</a:t>
            </a:r>
            <a:r>
              <a:rPr lang="en-GB" dirty="0" smtClean="0">
                <a:solidFill>
                  <a:srgbClr val="107E2D"/>
                </a:solidFill>
              </a:rPr>
              <a:t>] (Unilever / 6:11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 statement about Five Circular Economy Business Models: [WEF 2016: Five Circular Economy Business Models – Product as a Service (Accenture / 1:24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</a:t>
            </a:r>
            <a:r>
              <a:rPr lang="en-GB">
                <a:solidFill>
                  <a:srgbClr val="015728"/>
                </a:solidFill>
              </a:rPr>
              <a:t>for </a:t>
            </a:r>
            <a:r>
              <a:rPr lang="en-GB" smtClean="0">
                <a:solidFill>
                  <a:srgbClr val="015728"/>
                </a:solidFill>
              </a:rPr>
              <a:t>students and lecturers </a:t>
            </a:r>
            <a:r>
              <a:rPr lang="en-GB" dirty="0" smtClean="0">
                <a:solidFill>
                  <a:srgbClr val="015728"/>
                </a:solidFill>
              </a:rPr>
              <a:t>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8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concept leasing to realise a circular economy: [The circular economy: from consumer to user] (Ellen MacArthur Foundation / 3:12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about a sustainable alternative for Business Model Canvas: [3 Minute Introduction to Strongly Sustainable Business Model Canvas] (</a:t>
            </a:r>
            <a:r>
              <a:rPr lang="en-GB" dirty="0" err="1" smtClean="0">
                <a:solidFill>
                  <a:srgbClr val="107E2D"/>
                </a:solidFill>
              </a:rPr>
              <a:t>ssbusinessmodeltv</a:t>
            </a:r>
            <a:r>
              <a:rPr lang="en-GB" dirty="0" smtClean="0">
                <a:solidFill>
                  <a:srgbClr val="107E2D"/>
                </a:solidFill>
              </a:rPr>
              <a:t> / 4:51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Philips Lighting about a new business concept for the product lighting: [Lighting towards a circular economy (Nick Kelso)] (</a:t>
            </a:r>
            <a:r>
              <a:rPr lang="en-GB" dirty="0" err="1" smtClean="0">
                <a:solidFill>
                  <a:srgbClr val="107E2D"/>
                </a:solidFill>
              </a:rPr>
              <a:t>PhilipsLighting</a:t>
            </a:r>
            <a:r>
              <a:rPr lang="en-GB" dirty="0" smtClean="0">
                <a:solidFill>
                  <a:srgbClr val="107E2D"/>
                </a:solidFill>
              </a:rPr>
              <a:t> / 8:58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 more extensive introduction on circular economy: [Clarissa </a:t>
            </a:r>
            <a:r>
              <a:rPr lang="en-GB" dirty="0" err="1" smtClean="0">
                <a:solidFill>
                  <a:srgbClr val="107E2D"/>
                </a:solidFill>
              </a:rPr>
              <a:t>Morawski</a:t>
            </a:r>
            <a:r>
              <a:rPr lang="en-GB" dirty="0" smtClean="0">
                <a:solidFill>
                  <a:srgbClr val="107E2D"/>
                </a:solidFill>
              </a:rPr>
              <a:t>: The Circular Economy] (The Agenda with Steve </a:t>
            </a:r>
            <a:r>
              <a:rPr lang="en-GB" dirty="0" err="1" smtClean="0">
                <a:solidFill>
                  <a:srgbClr val="107E2D"/>
                </a:solidFill>
              </a:rPr>
              <a:t>Paikin</a:t>
            </a:r>
            <a:r>
              <a:rPr lang="en-GB" dirty="0" smtClean="0">
                <a:solidFill>
                  <a:srgbClr val="107E2D"/>
                </a:solidFill>
              </a:rPr>
              <a:t> / 15:25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about Life cycle assessment: [Life Cycle Assessment as part of Strategic Sustainability for Product Design] (Autodesk / 3:04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5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about the LCA of Gore </a:t>
            </a:r>
            <a:r>
              <a:rPr lang="en-GB" dirty="0" err="1" smtClean="0">
                <a:solidFill>
                  <a:srgbClr val="107E2D"/>
                </a:solidFill>
              </a:rPr>
              <a:t>Tex</a:t>
            </a:r>
            <a:r>
              <a:rPr lang="en-GB" dirty="0" smtClean="0">
                <a:solidFill>
                  <a:srgbClr val="107E2D"/>
                </a:solidFill>
              </a:rPr>
              <a:t> Hiking boots: [Life Cycle Assessment: GORE-TEX® Footwear] (GORE-TEX® Products / 5:20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Technical instructions making a LCA: [Life cycle assessment (LCA) example of hand dryer options, </a:t>
            </a:r>
            <a:r>
              <a:rPr lang="en-GB" dirty="0" err="1" smtClean="0">
                <a:solidFill>
                  <a:srgbClr val="107E2D"/>
                </a:solidFill>
              </a:rPr>
              <a:t>PRé</a:t>
            </a:r>
            <a:r>
              <a:rPr lang="en-GB" dirty="0" smtClean="0">
                <a:solidFill>
                  <a:srgbClr val="107E2D"/>
                </a:solidFill>
              </a:rPr>
              <a:t> Consultants by Marisa Vieira] (</a:t>
            </a:r>
            <a:r>
              <a:rPr lang="en-GB" dirty="0" err="1" smtClean="0">
                <a:solidFill>
                  <a:srgbClr val="107E2D"/>
                </a:solidFill>
              </a:rPr>
              <a:t>PRé</a:t>
            </a:r>
            <a:r>
              <a:rPr lang="en-GB" dirty="0" smtClean="0">
                <a:solidFill>
                  <a:srgbClr val="107E2D"/>
                </a:solidFill>
              </a:rPr>
              <a:t> Sustainability / 5:12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Statements about Social Impact Assessment: [An overview of IAIA's Social Impact Assessment "What is Social Impact Assessment?"] (</a:t>
            </a:r>
            <a:r>
              <a:rPr lang="en-GB" dirty="0" err="1" smtClean="0">
                <a:solidFill>
                  <a:srgbClr val="107E2D"/>
                </a:solidFill>
              </a:rPr>
              <a:t>iaiachannel</a:t>
            </a:r>
            <a:r>
              <a:rPr lang="en-GB" dirty="0" smtClean="0">
                <a:solidFill>
                  <a:srgbClr val="107E2D"/>
                </a:solidFill>
              </a:rPr>
              <a:t> / 2:26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 brief introduction about a Social Impact Measurement: [Social Impact Measurement (SIM) Assessment Overview]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An extensive introduction about a Social Impact Measurement: [Barbara Scheck: Social Impact Assessment] (SCE - </a:t>
            </a:r>
            <a:r>
              <a:rPr lang="en-GB" dirty="0" err="1" smtClean="0">
                <a:solidFill>
                  <a:srgbClr val="107E2D"/>
                </a:solidFill>
              </a:rPr>
              <a:t>Strascheg</a:t>
            </a:r>
            <a:r>
              <a:rPr lang="en-GB" dirty="0" smtClean="0">
                <a:solidFill>
                  <a:srgbClr val="107E2D"/>
                </a:solidFill>
              </a:rPr>
              <a:t> </a:t>
            </a:r>
            <a:r>
              <a:rPr lang="en-GB" dirty="0" err="1" smtClean="0">
                <a:solidFill>
                  <a:srgbClr val="107E2D"/>
                </a:solidFill>
              </a:rPr>
              <a:t>Center</a:t>
            </a:r>
            <a:r>
              <a:rPr lang="en-GB" dirty="0" smtClean="0">
                <a:solidFill>
                  <a:srgbClr val="107E2D"/>
                </a:solidFill>
              </a:rPr>
              <a:t> for Entrepreneurship / 15:34 minutes)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47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Wake up call for a circular economy: [The Circular Economy | World Economic Forum] (World Economic Forum / 1:52 minutes)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role of grassroots initiatives within the economy: [Grassroots Economy </a:t>
            </a:r>
            <a:r>
              <a:rPr lang="en-GB" dirty="0" err="1" smtClean="0">
                <a:solidFill>
                  <a:srgbClr val="107E2D"/>
                </a:solidFill>
              </a:rPr>
              <a:t>KnowledgeWorks</a:t>
            </a:r>
            <a:r>
              <a:rPr lang="en-GB" dirty="0" smtClean="0">
                <a:solidFill>
                  <a:srgbClr val="107E2D"/>
                </a:solidFill>
              </a:rPr>
              <a:t>] (</a:t>
            </a:r>
            <a:r>
              <a:rPr lang="en-GB" dirty="0" err="1" smtClean="0">
                <a:solidFill>
                  <a:srgbClr val="107E2D"/>
                </a:solidFill>
              </a:rPr>
              <a:t>KnowledgeWorks</a:t>
            </a:r>
            <a:r>
              <a:rPr lang="en-GB" dirty="0" smtClean="0">
                <a:solidFill>
                  <a:srgbClr val="107E2D"/>
                </a:solidFill>
              </a:rPr>
              <a:t> / 3:15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</a:t>
            </a:r>
            <a:br>
              <a:rPr lang="en-GB" dirty="0" smtClean="0">
                <a:solidFill>
                  <a:srgbClr val="015728"/>
                </a:solidFill>
              </a:rPr>
            </a:br>
            <a:r>
              <a:rPr lang="en-GB" dirty="0" smtClean="0">
                <a:solidFill>
                  <a:srgbClr val="015728"/>
                </a:solidFill>
              </a:rPr>
              <a:t>(</a:t>
            </a:r>
            <a:r>
              <a:rPr lang="en-GB" dirty="0">
                <a:solidFill>
                  <a:srgbClr val="015728"/>
                </a:solidFill>
              </a:rPr>
              <a:t>politically engaged)</a:t>
            </a:r>
          </a:p>
        </p:txBody>
      </p:sp>
    </p:spTree>
    <p:extLst>
      <p:ext uri="{BB962C8B-B14F-4D97-AF65-F5344CB8AC3E}">
        <p14:creationId xmlns:p14="http://schemas.microsoft.com/office/powerpoint/2010/main" val="410648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For more information about cases, research assignments or videos, please contact: </a:t>
            </a:r>
            <a:r>
              <a:rPr lang="en-GB" dirty="0" smtClean="0">
                <a:solidFill>
                  <a:srgbClr val="107E2D"/>
                </a:solidFill>
                <a:hlinkClick r:id="rId2"/>
              </a:rPr>
              <a:t>m.oyevaar@sustainable-globalization.com</a:t>
            </a: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Information Educational Resources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99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Learning objectives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GB" dirty="0" smtClean="0">
                <a:solidFill>
                  <a:srgbClr val="107E2D"/>
                </a:solidFill>
              </a:rPr>
              <a:t>Understand the impact of globalization on international cooperation between businesses;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Understand the dynamics in the international supply chain and industrial network management;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Know that companies are increasingly being held responsible for the social and environmental impacts in the whole supply chain;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Know how resources and materials are managed and why and how recycling is increasing;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Understand the environmental impacts of products during their life cycle.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4600" dirty="0" smtClean="0">
              <a:solidFill>
                <a:srgbClr val="015728"/>
              </a:solidFill>
            </a:endParaRPr>
          </a:p>
          <a:p>
            <a:pPr marL="0" indent="0" algn="ctr">
              <a:buNone/>
            </a:pPr>
            <a:r>
              <a:rPr lang="en-GB" sz="4600" dirty="0" smtClean="0">
                <a:solidFill>
                  <a:srgbClr val="015728"/>
                </a:solidFill>
              </a:rPr>
              <a:t>International </a:t>
            </a:r>
            <a:r>
              <a:rPr lang="en-GB" sz="4600" dirty="0">
                <a:solidFill>
                  <a:srgbClr val="015728"/>
                </a:solidFill>
              </a:rPr>
              <a:t>supply </a:t>
            </a:r>
            <a:r>
              <a:rPr lang="en-GB" sz="4600" dirty="0" smtClean="0">
                <a:solidFill>
                  <a:srgbClr val="015728"/>
                </a:solidFill>
              </a:rPr>
              <a:t>chains </a:t>
            </a:r>
          </a:p>
          <a:p>
            <a:pPr marL="0" indent="0" algn="ctr">
              <a:buNone/>
            </a:pPr>
            <a:r>
              <a:rPr lang="en-GB" sz="4600" dirty="0" smtClean="0">
                <a:solidFill>
                  <a:srgbClr val="015728"/>
                </a:solidFill>
              </a:rPr>
              <a:t>and </a:t>
            </a:r>
          </a:p>
          <a:p>
            <a:pPr marL="0" indent="0" algn="ctr">
              <a:buNone/>
            </a:pPr>
            <a:r>
              <a:rPr lang="en-GB" sz="4600" dirty="0" smtClean="0">
                <a:solidFill>
                  <a:srgbClr val="015728"/>
                </a:solidFill>
              </a:rPr>
              <a:t>industrial </a:t>
            </a:r>
            <a:r>
              <a:rPr lang="en-GB" sz="4600" dirty="0">
                <a:solidFill>
                  <a:srgbClr val="015728"/>
                </a:solidFill>
              </a:rPr>
              <a:t>network management</a:t>
            </a:r>
            <a:endParaRPr lang="en-GB" sz="4600" dirty="0" smtClean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952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Increasing number of international supply chains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There is an increasing number of stretching international supply chains due to less trade restrictions and better transport and communications:</a:t>
            </a:r>
          </a:p>
          <a:p>
            <a:pPr>
              <a:buFont typeface="Franklin Gothic Demi" pitchFamily="34" charset="0"/>
              <a:buChar char="—"/>
            </a:pPr>
            <a:r>
              <a:rPr lang="en-GB" dirty="0" smtClean="0">
                <a:solidFill>
                  <a:srgbClr val="107E2D"/>
                </a:solidFill>
              </a:rPr>
              <a:t>Optimization of </a:t>
            </a:r>
            <a:r>
              <a:rPr lang="en-GB" u="sng" dirty="0" smtClean="0">
                <a:solidFill>
                  <a:srgbClr val="107E2D"/>
                </a:solidFill>
              </a:rPr>
              <a:t>source-linked business activities</a:t>
            </a:r>
            <a:r>
              <a:rPr lang="en-GB" dirty="0" smtClean="0">
                <a:solidFill>
                  <a:srgbClr val="107E2D"/>
                </a:solidFill>
              </a:rPr>
              <a:t>: </a:t>
            </a:r>
          </a:p>
          <a:p>
            <a:pPr lvl="1">
              <a:buFont typeface="Franklin Gothic Demi" pitchFamily="34" charset="0"/>
              <a:buChar char="—"/>
            </a:pPr>
            <a:r>
              <a:rPr lang="en-GB" dirty="0" smtClean="0">
                <a:solidFill>
                  <a:srgbClr val="107E2D"/>
                </a:solidFill>
              </a:rPr>
              <a:t>Materials are required from the most optimal place (e.g.: coal from South Africa, bananas from Caribbean)</a:t>
            </a:r>
          </a:p>
          <a:p>
            <a:pPr>
              <a:buFont typeface="Franklin Gothic Demi" pitchFamily="34" charset="0"/>
              <a:buChar char="—"/>
            </a:pPr>
            <a:r>
              <a:rPr lang="en-GB" dirty="0" smtClean="0">
                <a:solidFill>
                  <a:srgbClr val="107E2D"/>
                </a:solidFill>
              </a:rPr>
              <a:t>Optimization of </a:t>
            </a:r>
            <a:r>
              <a:rPr lang="en-GB" u="sng" dirty="0" smtClean="0">
                <a:solidFill>
                  <a:srgbClr val="107E2D"/>
                </a:solidFill>
              </a:rPr>
              <a:t>footloose business activities</a:t>
            </a:r>
            <a:r>
              <a:rPr lang="en-GB" dirty="0" smtClean="0">
                <a:solidFill>
                  <a:srgbClr val="107E2D"/>
                </a:solidFill>
              </a:rPr>
              <a:t>: </a:t>
            </a:r>
          </a:p>
          <a:p>
            <a:pPr lvl="1">
              <a:buFont typeface="Franklin Gothic Demi" pitchFamily="34" charset="0"/>
              <a:buChar char="—"/>
            </a:pPr>
            <a:r>
              <a:rPr lang="en-GB" dirty="0" smtClean="0">
                <a:solidFill>
                  <a:srgbClr val="107E2D"/>
                </a:solidFill>
              </a:rPr>
              <a:t>Manufacturers and services are required from the lowest cost location (e.g.: mass production in China, services such as call centres in India)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 particular, </a:t>
            </a:r>
            <a:r>
              <a:rPr lang="en-GB" u="sng" dirty="0" smtClean="0">
                <a:solidFill>
                  <a:srgbClr val="107E2D"/>
                </a:solidFill>
              </a:rPr>
              <a:t>market-linked business activities</a:t>
            </a:r>
            <a:r>
              <a:rPr lang="en-GB" dirty="0" smtClean="0">
                <a:solidFill>
                  <a:srgbClr val="107E2D"/>
                </a:solidFill>
              </a:rPr>
              <a:t> (manufacturing and services which are directly related to the customer) do not easy form part of international supply chains (e.g.: health care, restaurants, sales, construction of buildings).</a:t>
            </a:r>
          </a:p>
          <a:p>
            <a:pPr lvl="1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>
              <a:buNone/>
            </a:pP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Globalization and Sustainable Development, Palgrave (2016) 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/>
            </a:r>
            <a:b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</a:b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Supply network dynamics</a:t>
            </a:r>
            <a:b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</a:br>
            <a:endParaRPr lang="en-GB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Supply chains are networks with many linkages between the different actors and due  to globalization they become extremely complex and diverse.</a:t>
            </a:r>
          </a:p>
          <a:p>
            <a:pPr marL="0" indent="0">
              <a:buNone/>
            </a:pPr>
            <a:endParaRPr lang="en-GB" sz="10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Three different approaches for analysing the industrial supply networks: </a:t>
            </a:r>
          </a:p>
          <a:p>
            <a:pPr marL="0" indent="0">
              <a:buNone/>
            </a:pPr>
            <a:endParaRPr lang="en-GB" sz="10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1. Technological/economical approach: </a:t>
            </a:r>
          </a:p>
          <a:p>
            <a:pPr marL="400050" lvl="1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A rational approach which focuses on using materials, information and money to manage the supply chain processes in an effective way.</a:t>
            </a:r>
          </a:p>
          <a:p>
            <a:pPr marL="0" indent="0">
              <a:buNone/>
            </a:pPr>
            <a:endParaRPr lang="en-GB" sz="10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2. Inter-organizational approach: </a:t>
            </a:r>
          </a:p>
          <a:p>
            <a:pPr marL="400050" lvl="1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The supply network is seen as a social system and it focuses on the relation between actors (organizations and individuals) in the supply network and the way they cooperate with, stimulate and inﬂuence each other.</a:t>
            </a:r>
          </a:p>
          <a:p>
            <a:pPr marL="0" indent="0">
              <a:buNone/>
            </a:pPr>
            <a:endParaRPr lang="en-GB" sz="10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3. Complex systems approach: </a:t>
            </a:r>
          </a:p>
          <a:p>
            <a:pPr marL="400050" lvl="1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Supply networks emerge rather than being a result of purposeful design and in order to become successful the emergent patterns should be managed by freedom and stimulation.</a:t>
            </a:r>
            <a:endParaRPr lang="en-GB" sz="16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58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Supply network responsibility</a:t>
            </a:r>
            <a:endParaRPr lang="en-GB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Companies are increasingly being held responsible for the social and environmental impacts of their supply network, upstream and downstream.</a:t>
            </a:r>
          </a:p>
          <a:p>
            <a:pPr marL="0" indent="0">
              <a:buNone/>
            </a:pPr>
            <a:endParaRPr lang="en-GB" sz="1900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‘Up-stream’ responsibility: 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responsibility that an organization has for the links in early stages of the supply network.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‘Down-stream’ responsibility: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responsibility that an organization has for those links occurring later on.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355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Factors for supply network responsibility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Factors which inﬂuence supply network responsibility:</a:t>
            </a:r>
          </a:p>
          <a:p>
            <a:pPr marL="0" indent="0">
              <a:buNone/>
            </a:pPr>
            <a:endParaRPr lang="en-GB" sz="8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1. Dominance: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Corporations with a dominant market position are increasingly held accountable for responsible behaviour; </a:t>
            </a:r>
            <a:endParaRPr lang="en-GB" sz="1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8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2. Higher production complexity and diversity: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Companies with a product that requires a large array of raw materials and parts supplied by many different manufacturers cannot provide a smooth uniformity and they must set limits on its supply network responsibility;</a:t>
            </a:r>
          </a:p>
          <a:p>
            <a:pPr marL="0" indent="0">
              <a:buNone/>
            </a:pPr>
            <a:endParaRPr lang="en-GB" sz="8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3. Lower production complexity and diversity: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Companies that rely on a single or limited amount of raw materials have an easier time inﬂuencing links in the production network;</a:t>
            </a:r>
          </a:p>
          <a:p>
            <a:pPr marL="0" indent="0">
              <a:buNone/>
            </a:pPr>
            <a:endParaRPr lang="en-GB" sz="8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4. Mainstream: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Enterprises operating in a mainstream market must keep in mind that by applying CSR principles, behavioural changes must be realized for large groups of suppliers, clients and consumers;</a:t>
            </a:r>
          </a:p>
          <a:p>
            <a:pPr marL="0" indent="0">
              <a:buNone/>
            </a:pPr>
            <a:endParaRPr lang="en-GB" sz="8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5. Niche market: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rgbClr val="107E2D"/>
                </a:solidFill>
              </a:rPr>
              <a:t>Enterprises operating in a niche market can use CSR to get distinctive power.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4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/>
            </a:r>
            <a:br>
              <a:rPr lang="en-GB" dirty="0" smtClean="0">
                <a:solidFill>
                  <a:srgbClr val="015728"/>
                </a:solidFill>
              </a:rPr>
            </a:br>
            <a:r>
              <a:rPr lang="en-GB" dirty="0" smtClean="0">
                <a:solidFill>
                  <a:srgbClr val="015728"/>
                </a:solidFill>
              </a:rPr>
              <a:t>Multinationals and supply network responsibility</a:t>
            </a:r>
            <a:br>
              <a:rPr lang="en-GB" dirty="0" smtClean="0">
                <a:solidFill>
                  <a:srgbClr val="015728"/>
                </a:solidFill>
              </a:rPr>
            </a:b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For multinationals, supply network responsibility is: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An important element in developing reputation management;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Often based on a defensive strategy;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Often about developing a CSR strategy based on procurement (e.g.: improving working and environmental conditions in the preliminary production stages).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651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24709</TotalTime>
  <Words>2547</Words>
  <Application>Microsoft Office PowerPoint</Application>
  <PresentationFormat>On-screen Show (4:3)</PresentationFormat>
  <Paragraphs>242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CHAPTER 9</vt:lpstr>
      <vt:lpstr>Learning objectives</vt:lpstr>
      <vt:lpstr>PowerPoint Presentation</vt:lpstr>
      <vt:lpstr>Increasing number of international supply chains</vt:lpstr>
      <vt:lpstr> Supply network dynamics </vt:lpstr>
      <vt:lpstr>Supply network responsibility</vt:lpstr>
      <vt:lpstr>Factors for supply network responsibility</vt:lpstr>
      <vt:lpstr> Multinationals and supply network responsibility </vt:lpstr>
      <vt:lpstr>Balance of forces in dynamic supply networks</vt:lpstr>
      <vt:lpstr>PowerPoint Presentation</vt:lpstr>
      <vt:lpstr>Applying principles of the circular economy</vt:lpstr>
      <vt:lpstr>Cradle to Cradle (C2C)</vt:lpstr>
      <vt:lpstr>Cradle to Cradle (C2C)</vt:lpstr>
      <vt:lpstr>Criticism on Cradle to Cradle as a total solution movement</vt:lpstr>
      <vt:lpstr>Material management</vt:lpstr>
      <vt:lpstr>Reverse logistics</vt:lpstr>
      <vt:lpstr>New business models for sustainability</vt:lpstr>
      <vt:lpstr>Some barriers and drivers for new sustainable business models</vt:lpstr>
      <vt:lpstr>PowerPoint Presentation</vt:lpstr>
      <vt:lpstr>Assessment of product life cycles</vt:lpstr>
      <vt:lpstr>Life cycle assessment (LCA)</vt:lpstr>
      <vt:lpstr> Social assessment of a product life cycle </vt:lpstr>
      <vt:lpstr>Videos for students and lecturers (informative)</vt:lpstr>
      <vt:lpstr>Videos for students and lecturers (informative)</vt:lpstr>
      <vt:lpstr>Videos for students and lecturers (informative)</vt:lpstr>
      <vt:lpstr>Videos for students and lecturers (politically engaged)</vt:lpstr>
      <vt:lpstr>Information Educational Resources</vt:lpstr>
    </vt:vector>
  </TitlesOfParts>
  <Company>Macmillan Publishing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Rutter, Holly</dc:creator>
  <cp:lastModifiedBy>Ball, Edward</cp:lastModifiedBy>
  <cp:revision>166</cp:revision>
  <dcterms:created xsi:type="dcterms:W3CDTF">2016-01-28T10:17:53Z</dcterms:created>
  <dcterms:modified xsi:type="dcterms:W3CDTF">2016-09-15T08:54:38Z</dcterms:modified>
</cp:coreProperties>
</file>