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331" r:id="rId2"/>
    <p:sldId id="258" r:id="rId3"/>
    <p:sldId id="261" r:id="rId4"/>
    <p:sldId id="292" r:id="rId5"/>
    <p:sldId id="262" r:id="rId6"/>
    <p:sldId id="287" r:id="rId7"/>
    <p:sldId id="264" r:id="rId8"/>
    <p:sldId id="265" r:id="rId9"/>
    <p:sldId id="318" r:id="rId10"/>
    <p:sldId id="319" r:id="rId11"/>
    <p:sldId id="320" r:id="rId12"/>
    <p:sldId id="293" r:id="rId13"/>
    <p:sldId id="291" r:id="rId14"/>
    <p:sldId id="271" r:id="rId15"/>
    <p:sldId id="301" r:id="rId16"/>
    <p:sldId id="329" r:id="rId17"/>
    <p:sldId id="302" r:id="rId18"/>
    <p:sldId id="304" r:id="rId19"/>
    <p:sldId id="307" r:id="rId20"/>
    <p:sldId id="308" r:id="rId21"/>
    <p:sldId id="274" r:id="rId22"/>
    <p:sldId id="276" r:id="rId23"/>
    <p:sldId id="277" r:id="rId24"/>
    <p:sldId id="321" r:id="rId25"/>
    <p:sldId id="313" r:id="rId26"/>
    <p:sldId id="328" r:id="rId27"/>
    <p:sldId id="315" r:id="rId28"/>
    <p:sldId id="316" r:id="rId29"/>
    <p:sldId id="317" r:id="rId30"/>
    <p:sldId id="322" r:id="rId31"/>
    <p:sldId id="326" r:id="rId32"/>
    <p:sldId id="327" r:id="rId33"/>
    <p:sldId id="330" r:id="rId34"/>
    <p:sldId id="324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5728"/>
    <a:srgbClr val="006600"/>
    <a:srgbClr val="107E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88345" autoAdjust="0"/>
  </p:normalViewPr>
  <p:slideViewPr>
    <p:cSldViewPr>
      <p:cViewPr varScale="1">
        <p:scale>
          <a:sx n="72" d="100"/>
          <a:sy n="72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-1717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55230A-96A6-4DC4-BB22-E2B01397B834}" type="datetimeFigureOut">
              <a:rPr lang="en-GB" smtClean="0"/>
              <a:pPr/>
              <a:t>15/09/2016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4BAACF-7448-44C7-8DDE-ED83E857363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8792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4BAACF-7448-44C7-8DDE-ED83E8573639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00177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4BAACF-7448-44C7-8DDE-ED83E8573639}" type="slidenum">
              <a:rPr lang="en-GB" smtClean="0"/>
              <a:pPr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94034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4BAACF-7448-44C7-8DDE-ED83E8573639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24266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4BAACF-7448-44C7-8DDE-ED83E8573639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26881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4BAACF-7448-44C7-8DDE-ED83E8573639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55658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 smtClean="0">
              <a:solidFill>
                <a:srgbClr val="107E2D"/>
              </a:solidFill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4BAACF-7448-44C7-8DDE-ED83E8573639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74629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 smtClean="0">
              <a:solidFill>
                <a:srgbClr val="107E2D"/>
              </a:solidFill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4BAACF-7448-44C7-8DDE-ED83E8573639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47300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4BAACF-7448-44C7-8DDE-ED83E8573639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20762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4BAACF-7448-44C7-8DDE-ED83E8573639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95035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4BAACF-7448-44C7-8DDE-ED83E8573639}" type="slidenum">
              <a:rPr lang="en-GB" smtClean="0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72055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dirty="0" smtClean="0"/>
              <a:t>© Martin </a:t>
            </a:r>
            <a:r>
              <a:rPr lang="en-GB" dirty="0" err="1" smtClean="0"/>
              <a:t>Oyevaar</a:t>
            </a:r>
            <a:r>
              <a:rPr lang="en-GB" dirty="0" smtClean="0"/>
              <a:t>, Diego Vazquez-</a:t>
            </a:r>
            <a:r>
              <a:rPr lang="en-GB" dirty="0" err="1" smtClean="0"/>
              <a:t>Brust</a:t>
            </a:r>
            <a:r>
              <a:rPr lang="en-GB" dirty="0" smtClean="0"/>
              <a:t> &amp; </a:t>
            </a:r>
            <a:r>
              <a:rPr lang="en-GB" dirty="0" err="1" smtClean="0"/>
              <a:t>Harrie</a:t>
            </a:r>
            <a:r>
              <a:rPr lang="en-GB" dirty="0" smtClean="0"/>
              <a:t> van </a:t>
            </a:r>
            <a:r>
              <a:rPr lang="en-GB" dirty="0" err="1" smtClean="0"/>
              <a:t>Bommel</a:t>
            </a:r>
            <a:r>
              <a:rPr lang="en-GB" dirty="0" smtClean="0"/>
              <a:t>, </a:t>
            </a:r>
            <a:r>
              <a:rPr lang="en-GB" i="1" dirty="0" smtClean="0"/>
              <a:t>Globalization and Sustainable Development</a:t>
            </a:r>
            <a:r>
              <a:rPr lang="en-GB" dirty="0" smtClean="0"/>
              <a:t>, Palgrave (2016) </a:t>
            </a:r>
          </a:p>
        </p:txBody>
      </p:sp>
    </p:spTree>
    <p:extLst>
      <p:ext uri="{BB962C8B-B14F-4D97-AF65-F5344CB8AC3E}">
        <p14:creationId xmlns:p14="http://schemas.microsoft.com/office/powerpoint/2010/main" val="24301598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9DF353-ED27-4D82-9322-2DBE45E8D0D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7015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9DF353-ED27-4D82-9322-2DBE45E8D0D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1034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9DF353-ED27-4D82-9322-2DBE45E8D0D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77379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9DF353-ED27-4D82-9322-2DBE45E8D0D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5739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9DF353-ED27-4D82-9322-2DBE45E8D0D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27624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9DF353-ED27-4D82-9322-2DBE45E8D0D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05598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9DF353-ED27-4D82-9322-2DBE45E8D0D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9655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9DF353-ED27-4D82-9322-2DBE45E8D0D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2885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9DF353-ED27-4D82-9322-2DBE45E8D0D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78251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39DF353-ED27-4D82-9322-2DBE45E8D0D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7340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59632" y="6525344"/>
            <a:ext cx="7884368" cy="33265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r>
              <a:rPr lang="en-GB" dirty="0" smtClean="0"/>
              <a:t>© Martin </a:t>
            </a:r>
            <a:r>
              <a:rPr lang="en-GB" dirty="0" err="1" smtClean="0"/>
              <a:t>Oyevaar</a:t>
            </a:r>
            <a:r>
              <a:rPr lang="en-GB" dirty="0" smtClean="0"/>
              <a:t>, Diego Vazquez-</a:t>
            </a:r>
            <a:r>
              <a:rPr lang="en-GB" dirty="0" err="1" smtClean="0"/>
              <a:t>Brust</a:t>
            </a:r>
            <a:r>
              <a:rPr lang="en-GB" dirty="0" smtClean="0"/>
              <a:t> &amp; </a:t>
            </a:r>
            <a:r>
              <a:rPr lang="en-GB" dirty="0" err="1" smtClean="0"/>
              <a:t>Harrie</a:t>
            </a:r>
            <a:r>
              <a:rPr lang="en-GB" dirty="0" smtClean="0"/>
              <a:t> van </a:t>
            </a:r>
            <a:r>
              <a:rPr lang="en-GB" dirty="0" err="1" smtClean="0"/>
              <a:t>Bommel</a:t>
            </a:r>
            <a:r>
              <a:rPr lang="en-GB" dirty="0" smtClean="0"/>
              <a:t>, </a:t>
            </a:r>
            <a:r>
              <a:rPr lang="en-GB" i="1" dirty="0" smtClean="0"/>
              <a:t>Globalization and Sustainable Development</a:t>
            </a:r>
            <a:r>
              <a:rPr lang="en-GB" dirty="0" smtClean="0"/>
              <a:t>, Palgrave (2016)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6463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Franklin Gothic Demi" panose="020B070302010202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Franklin Gothic Demi" panose="020B0703020102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Franklin Gothic Demi" panose="020B07030201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Franklin Gothic Demi" panose="020B07030201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Franklin Gothic Demi" panose="020B07030201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Franklin Gothic Demi" panose="020B07030201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mailto:m.oyevaar@sustainable-globalization.com" TargetMode="Externa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user/tobiaswebb76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hyperlink" Target="mailto:m.oyevaar@sustainable-globalization.com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1572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301" y="0"/>
            <a:ext cx="52673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1658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15728"/>
                </a:solidFill>
              </a:rPr>
              <a:t>Corporate social responsibility orientation (CSRO) (2)</a:t>
            </a:r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780928"/>
            <a:ext cx="3495675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jdelijke aanduiding voor inhoud 6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036711"/>
          </a:xfrm>
        </p:spPr>
        <p:txBody>
          <a:bodyPr>
            <a:normAutofit/>
          </a:bodyPr>
          <a:lstStyle/>
          <a:p>
            <a:r>
              <a:rPr lang="en-GB" sz="1300" dirty="0" smtClean="0">
                <a:solidFill>
                  <a:srgbClr val="107E2D"/>
                </a:solidFill>
              </a:rPr>
              <a:t>Pyramid for Western countries of which economic responsibilities are the foundation, followed by legal, ethical, and philanthropic at the top. </a:t>
            </a:r>
            <a:endParaRPr lang="en-GB" sz="1300" dirty="0">
              <a:solidFill>
                <a:srgbClr val="107E2D"/>
              </a:solidFill>
            </a:endParaRPr>
          </a:p>
          <a:p>
            <a:r>
              <a:rPr lang="en-GB" sz="1300" dirty="0" smtClean="0">
                <a:solidFill>
                  <a:srgbClr val="107E2D"/>
                </a:solidFill>
              </a:rPr>
              <a:t>The proposed order for the pyramid components for poor countries is different, because , among others, taxes are </a:t>
            </a:r>
            <a:r>
              <a:rPr lang="en-GB" sz="1300" dirty="0">
                <a:solidFill>
                  <a:srgbClr val="107E2D"/>
                </a:solidFill>
              </a:rPr>
              <a:t>not </a:t>
            </a:r>
            <a:r>
              <a:rPr lang="en-GB" sz="1300" dirty="0" smtClean="0">
                <a:solidFill>
                  <a:srgbClr val="107E2D"/>
                </a:solidFill>
              </a:rPr>
              <a:t>used efficiently due to government failure and </a:t>
            </a:r>
            <a:r>
              <a:rPr lang="en-GB" sz="1300" dirty="0">
                <a:solidFill>
                  <a:srgbClr val="107E2D"/>
                </a:solidFill>
              </a:rPr>
              <a:t>a weak </a:t>
            </a:r>
            <a:r>
              <a:rPr lang="en-GB" sz="1300" dirty="0" smtClean="0">
                <a:solidFill>
                  <a:srgbClr val="107E2D"/>
                </a:solidFill>
              </a:rPr>
              <a:t>rule </a:t>
            </a:r>
            <a:r>
              <a:rPr lang="en-GB" sz="1300" dirty="0">
                <a:solidFill>
                  <a:srgbClr val="107E2D"/>
                </a:solidFill>
              </a:rPr>
              <a:t>of </a:t>
            </a:r>
            <a:r>
              <a:rPr lang="en-GB" sz="1300" dirty="0" smtClean="0">
                <a:solidFill>
                  <a:srgbClr val="107E2D"/>
                </a:solidFill>
              </a:rPr>
              <a:t>law. </a:t>
            </a:r>
            <a:endParaRPr lang="nl-NL" sz="1300" dirty="0">
              <a:solidFill>
                <a:srgbClr val="107E2D"/>
              </a:solidFill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360" y="2636912"/>
            <a:ext cx="5286375" cy="3839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184565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143000"/>
          </a:xfrm>
        </p:spPr>
        <p:txBody>
          <a:bodyPr>
            <a:noAutofit/>
          </a:bodyPr>
          <a:lstStyle/>
          <a:p>
            <a:r>
              <a:rPr lang="en-GB" sz="3600" dirty="0" smtClean="0">
                <a:solidFill>
                  <a:srgbClr val="015728"/>
                </a:solidFill>
              </a:rPr>
              <a:t>6 characteristics </a:t>
            </a:r>
            <a:r>
              <a:rPr lang="en-GB" sz="3600" dirty="0">
                <a:solidFill>
                  <a:srgbClr val="015728"/>
                </a:solidFill>
              </a:rPr>
              <a:t>of CSR </a:t>
            </a:r>
            <a:r>
              <a:rPr lang="en-GB" sz="3600" dirty="0" smtClean="0">
                <a:solidFill>
                  <a:srgbClr val="015728"/>
                </a:solidFill>
              </a:rPr>
              <a:t/>
            </a:r>
            <a:br>
              <a:rPr lang="en-GB" sz="3600" dirty="0" smtClean="0">
                <a:solidFill>
                  <a:srgbClr val="015728"/>
                </a:solidFill>
              </a:rPr>
            </a:br>
            <a:r>
              <a:rPr lang="en-GB" sz="3600" dirty="0" smtClean="0">
                <a:solidFill>
                  <a:srgbClr val="015728"/>
                </a:solidFill>
              </a:rPr>
              <a:t>Crane</a:t>
            </a:r>
            <a:r>
              <a:rPr lang="en-GB" sz="3600" dirty="0">
                <a:solidFill>
                  <a:srgbClr val="015728"/>
                </a:solidFill>
              </a:rPr>
              <a:t>, Matten and Spence (</a:t>
            </a:r>
            <a:r>
              <a:rPr lang="en-GB" sz="3600" dirty="0" smtClean="0">
                <a:solidFill>
                  <a:srgbClr val="015728"/>
                </a:solidFill>
              </a:rPr>
              <a:t>2013)</a:t>
            </a:r>
            <a:endParaRPr lang="nl-NL" sz="3600" dirty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14400" lvl="1" indent="-514350">
              <a:buFont typeface="+mj-lt"/>
              <a:buAutoNum type="arabicPeriod"/>
            </a:pPr>
            <a:r>
              <a:rPr lang="en-GB" dirty="0" smtClean="0">
                <a:solidFill>
                  <a:srgbClr val="107E2D"/>
                </a:solidFill>
              </a:rPr>
              <a:t>Voluntary (not forced by legislation)</a:t>
            </a:r>
            <a:endParaRPr lang="nl-NL" dirty="0" smtClean="0">
              <a:solidFill>
                <a:srgbClr val="107E2D"/>
              </a:solidFill>
            </a:endParaRPr>
          </a:p>
          <a:p>
            <a:pPr marL="914400" lvl="1" indent="-514350">
              <a:buFont typeface="+mj-lt"/>
              <a:buAutoNum type="arabicPeriod"/>
            </a:pPr>
            <a:r>
              <a:rPr lang="en-GB" dirty="0" smtClean="0">
                <a:solidFill>
                  <a:srgbClr val="107E2D"/>
                </a:solidFill>
              </a:rPr>
              <a:t>Internalizing or managing externalities</a:t>
            </a:r>
            <a:endParaRPr lang="nl-NL" sz="4000" dirty="0" smtClean="0">
              <a:solidFill>
                <a:srgbClr val="107E2D"/>
              </a:solidFill>
            </a:endParaRPr>
          </a:p>
          <a:p>
            <a:pPr marL="914400" lvl="1" indent="-514350">
              <a:buFont typeface="+mj-lt"/>
              <a:buAutoNum type="arabicPeriod"/>
            </a:pPr>
            <a:r>
              <a:rPr lang="en-GB" dirty="0" smtClean="0">
                <a:solidFill>
                  <a:srgbClr val="107E2D"/>
                </a:solidFill>
              </a:rPr>
              <a:t>Multiple stakeholder orientation</a:t>
            </a:r>
            <a:endParaRPr lang="nl-NL" sz="4000" dirty="0" smtClean="0">
              <a:solidFill>
                <a:srgbClr val="107E2D"/>
              </a:solidFill>
            </a:endParaRPr>
          </a:p>
          <a:p>
            <a:pPr marL="914400" lvl="1" indent="-514350">
              <a:buFont typeface="+mj-lt"/>
              <a:buAutoNum type="arabicPeriod"/>
            </a:pPr>
            <a:r>
              <a:rPr lang="en-GB" dirty="0" smtClean="0">
                <a:solidFill>
                  <a:srgbClr val="107E2D"/>
                </a:solidFill>
              </a:rPr>
              <a:t>Alignment of social and economic responsibilities</a:t>
            </a:r>
            <a:endParaRPr lang="nl-NL" sz="4000" dirty="0" smtClean="0">
              <a:solidFill>
                <a:srgbClr val="107E2D"/>
              </a:solidFill>
            </a:endParaRPr>
          </a:p>
          <a:p>
            <a:pPr marL="914400" lvl="1" indent="-514350">
              <a:buFont typeface="+mj-lt"/>
              <a:buAutoNum type="arabicPeriod"/>
            </a:pPr>
            <a:r>
              <a:rPr lang="en-GB" dirty="0" smtClean="0">
                <a:solidFill>
                  <a:srgbClr val="107E2D"/>
                </a:solidFill>
              </a:rPr>
              <a:t>Practices and values</a:t>
            </a:r>
            <a:endParaRPr lang="nl-NL" sz="4000" dirty="0" smtClean="0">
              <a:solidFill>
                <a:srgbClr val="107E2D"/>
              </a:solidFill>
            </a:endParaRPr>
          </a:p>
          <a:p>
            <a:pPr marL="914400" lvl="1" indent="-514350">
              <a:buFont typeface="+mj-lt"/>
              <a:buAutoNum type="arabicPeriod"/>
            </a:pPr>
            <a:r>
              <a:rPr lang="en-GB" dirty="0" smtClean="0">
                <a:solidFill>
                  <a:srgbClr val="107E2D"/>
                </a:solidFill>
              </a:rPr>
              <a:t>Beyond philanthropy</a:t>
            </a:r>
            <a:endParaRPr lang="nl-NL" sz="4000" dirty="0" smtClean="0">
              <a:solidFill>
                <a:srgbClr val="107E2D"/>
              </a:solidFill>
            </a:endParaRPr>
          </a:p>
          <a:p>
            <a:pPr>
              <a:buNone/>
            </a:pPr>
            <a:r>
              <a:rPr lang="en-GB" dirty="0" smtClean="0"/>
              <a:t>	</a:t>
            </a:r>
            <a:endParaRPr lang="nl-NL" dirty="0" smtClean="0"/>
          </a:p>
          <a:p>
            <a:pPr marL="914400" lvl="1" indent="-514350">
              <a:buFont typeface="+mj-lt"/>
              <a:buAutoNum type="arabicPeriod"/>
            </a:pPr>
            <a:endParaRPr lang="en-GB" dirty="0" smtClean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1668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 smtClean="0">
              <a:solidFill>
                <a:srgbClr val="015728"/>
              </a:solidFill>
            </a:endParaRPr>
          </a:p>
          <a:p>
            <a:pPr marL="0" indent="0">
              <a:buNone/>
            </a:pPr>
            <a:endParaRPr lang="en-GB" dirty="0">
              <a:solidFill>
                <a:srgbClr val="015728"/>
              </a:solidFill>
            </a:endParaRPr>
          </a:p>
          <a:p>
            <a:pPr marL="0" indent="0" algn="ctr">
              <a:buNone/>
            </a:pPr>
            <a:r>
              <a:rPr lang="en-GB" dirty="0" smtClean="0">
                <a:solidFill>
                  <a:srgbClr val="015728"/>
                </a:solidFill>
              </a:rPr>
              <a:t>Society view on CSR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24072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2" algn="ctr" rtl="0">
              <a:spcBef>
                <a:spcPct val="0"/>
              </a:spcBef>
            </a:pPr>
            <a:r>
              <a:rPr lang="en-GB" sz="4400" dirty="0" smtClean="0">
                <a:solidFill>
                  <a:srgbClr val="015728"/>
                </a:solidFill>
                <a:latin typeface="Franklin Gothic Demi" pitchFamily="34" charset="0"/>
              </a:rPr>
              <a:t>The government tools: values and legislation</a:t>
            </a:r>
            <a:endParaRPr lang="nl-NL" sz="4400" dirty="0">
              <a:solidFill>
                <a:srgbClr val="015728"/>
              </a:solidFill>
              <a:latin typeface="Franklin Gothic Demi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>
                <a:solidFill>
                  <a:srgbClr val="107E2D"/>
                </a:solidFill>
              </a:rPr>
              <a:t>Government must play an active role in spreading </a:t>
            </a:r>
            <a:r>
              <a:rPr lang="en-GB" dirty="0">
                <a:solidFill>
                  <a:srgbClr val="107E2D"/>
                </a:solidFill>
              </a:rPr>
              <a:t>the </a:t>
            </a:r>
            <a:r>
              <a:rPr lang="en-GB" dirty="0" smtClean="0">
                <a:solidFill>
                  <a:srgbClr val="107E2D"/>
                </a:solidFill>
              </a:rPr>
              <a:t>principles of society that enjoy widespread consensus, such as </a:t>
            </a:r>
            <a:r>
              <a:rPr lang="en-GB" dirty="0">
                <a:solidFill>
                  <a:srgbClr val="107E2D"/>
                </a:solidFill>
              </a:rPr>
              <a:t>honesty, solidarity, thrift and </a:t>
            </a:r>
            <a:r>
              <a:rPr lang="en-GB" dirty="0" smtClean="0">
                <a:solidFill>
                  <a:srgbClr val="107E2D"/>
                </a:solidFill>
              </a:rPr>
              <a:t>involvement.</a:t>
            </a:r>
            <a:endParaRPr lang="en-GB" dirty="0">
              <a:solidFill>
                <a:srgbClr val="107E2D"/>
              </a:solidFill>
            </a:endParaRPr>
          </a:p>
          <a:p>
            <a:r>
              <a:rPr lang="en-GB" dirty="0" smtClean="0">
                <a:solidFill>
                  <a:srgbClr val="107E2D"/>
                </a:solidFill>
              </a:rPr>
              <a:t>Regulation of acceptable corporate behaviour via the law does not always work positively.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It is important to involve business with values in order to implement legislation, rules and standards. 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Values have an emotional connotation and they stimulate people/business to involve them in a search for solutions. </a:t>
            </a:r>
            <a:endParaRPr lang="nl-NL" dirty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84591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dirty="0" smtClean="0">
                <a:solidFill>
                  <a:srgbClr val="015728"/>
                </a:solidFill>
              </a:rPr>
              <a:t>Corporate </a:t>
            </a:r>
            <a:r>
              <a:rPr lang="en-GB" sz="3600" dirty="0">
                <a:solidFill>
                  <a:srgbClr val="015728"/>
                </a:solidFill>
              </a:rPr>
              <a:t>S</a:t>
            </a:r>
            <a:r>
              <a:rPr lang="en-GB" sz="3600" dirty="0" smtClean="0">
                <a:solidFill>
                  <a:srgbClr val="015728"/>
                </a:solidFill>
              </a:rPr>
              <a:t>ocial Responsibility: a tool for self regulation</a:t>
            </a:r>
            <a:endParaRPr lang="nl-NL" sz="3600" dirty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The European Commission encourages enterprises to integrate CSR into their business operations and core strategy.</a:t>
            </a:r>
          </a:p>
          <a:p>
            <a:pPr marL="0" indent="0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lvl="0" indent="0">
              <a:buNone/>
            </a:pPr>
            <a:r>
              <a:rPr lang="en-US" dirty="0" smtClean="0">
                <a:solidFill>
                  <a:srgbClr val="107E2D"/>
                </a:solidFill>
              </a:rPr>
              <a:t>CSR implies that companies work voluntarily on the integration of the concern for environmental and social aspects into their</a:t>
            </a:r>
            <a:r>
              <a:rPr lang="nl-NL" dirty="0" smtClean="0">
                <a:solidFill>
                  <a:srgbClr val="107E2D"/>
                </a:solidFill>
              </a:rPr>
              <a:t> </a:t>
            </a:r>
            <a:r>
              <a:rPr lang="en-US" dirty="0" smtClean="0">
                <a:solidFill>
                  <a:srgbClr val="107E2D"/>
                </a:solidFill>
              </a:rPr>
              <a:t>daily operations in interaction with their stakeholders. </a:t>
            </a:r>
            <a:endParaRPr lang="nl-NL" dirty="0" smtClean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15728"/>
                </a:solidFill>
              </a:rPr>
              <a:t>Discussion on self regulation of business (1)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2500" dirty="0" smtClean="0">
                <a:solidFill>
                  <a:srgbClr val="107E2D"/>
                </a:solidFill>
              </a:rPr>
              <a:t>Pro-arguments:</a:t>
            </a:r>
            <a:endParaRPr lang="en-GB" sz="2500" dirty="0">
              <a:solidFill>
                <a:srgbClr val="107E2D"/>
              </a:solidFill>
            </a:endParaRPr>
          </a:p>
          <a:p>
            <a:r>
              <a:rPr lang="en-GB" sz="2500" dirty="0" smtClean="0">
                <a:solidFill>
                  <a:srgbClr val="107E2D"/>
                </a:solidFill>
              </a:rPr>
              <a:t>Companies can be expected to take sufficient responsibility for their actions.</a:t>
            </a:r>
          </a:p>
          <a:p>
            <a:pPr marL="457200" lvl="1" indent="0">
              <a:buNone/>
            </a:pPr>
            <a:r>
              <a:rPr lang="en-GB" sz="2500" u="sng" dirty="0" smtClean="0">
                <a:solidFill>
                  <a:srgbClr val="107E2D"/>
                </a:solidFill>
              </a:rPr>
              <a:t>‘Noblesse </a:t>
            </a:r>
            <a:r>
              <a:rPr lang="en-GB" sz="2500" u="sng" dirty="0">
                <a:solidFill>
                  <a:srgbClr val="107E2D"/>
                </a:solidFill>
              </a:rPr>
              <a:t>oblige’ or ‘mandatory </a:t>
            </a:r>
            <a:r>
              <a:rPr lang="en-GB" sz="2500" u="sng" dirty="0" smtClean="0">
                <a:solidFill>
                  <a:srgbClr val="107E2D"/>
                </a:solidFill>
              </a:rPr>
              <a:t>nobility’</a:t>
            </a:r>
          </a:p>
          <a:p>
            <a:pPr marL="457200" lvl="1" indent="0">
              <a:buNone/>
            </a:pPr>
            <a:r>
              <a:rPr lang="en-GB" sz="2500" dirty="0" smtClean="0">
                <a:solidFill>
                  <a:srgbClr val="107E2D"/>
                </a:solidFill>
              </a:rPr>
              <a:t>It basically serves to make the use </a:t>
            </a:r>
            <a:r>
              <a:rPr lang="en-GB" sz="2500" dirty="0">
                <a:solidFill>
                  <a:srgbClr val="107E2D"/>
                </a:solidFill>
              </a:rPr>
              <a:t>of power </a:t>
            </a:r>
            <a:r>
              <a:rPr lang="en-GB" sz="2500" dirty="0" smtClean="0">
                <a:solidFill>
                  <a:srgbClr val="107E2D"/>
                </a:solidFill>
              </a:rPr>
              <a:t>(e.g. multinationals) legitimate </a:t>
            </a:r>
            <a:r>
              <a:rPr lang="en-GB" sz="2500" dirty="0">
                <a:solidFill>
                  <a:srgbClr val="107E2D"/>
                </a:solidFill>
              </a:rPr>
              <a:t>with the condition that the </a:t>
            </a:r>
            <a:r>
              <a:rPr lang="en-GB" sz="2500" dirty="0" smtClean="0">
                <a:solidFill>
                  <a:srgbClr val="107E2D"/>
                </a:solidFill>
              </a:rPr>
              <a:t>rulers are required </a:t>
            </a:r>
            <a:r>
              <a:rPr lang="en-GB" sz="2500" dirty="0">
                <a:solidFill>
                  <a:srgbClr val="107E2D"/>
                </a:solidFill>
              </a:rPr>
              <a:t>to demonstrate moral fortitude. </a:t>
            </a:r>
          </a:p>
          <a:p>
            <a:r>
              <a:rPr lang="en-GB" sz="2500" dirty="0" smtClean="0">
                <a:solidFill>
                  <a:srgbClr val="107E2D"/>
                </a:solidFill>
              </a:rPr>
              <a:t>Companies, specifically large companies,</a:t>
            </a:r>
            <a:r>
              <a:rPr lang="en-GB" sz="2500" dirty="0" smtClean="0">
                <a:solidFill>
                  <a:srgbClr val="0070C0"/>
                </a:solidFill>
              </a:rPr>
              <a:t> </a:t>
            </a:r>
            <a:r>
              <a:rPr lang="en-GB" sz="2500" dirty="0" smtClean="0">
                <a:solidFill>
                  <a:srgbClr val="107E2D"/>
                </a:solidFill>
              </a:rPr>
              <a:t>are dependent of the ‘license to operate’ and of their reputation.</a:t>
            </a:r>
          </a:p>
          <a:p>
            <a:pPr marL="0" indent="0">
              <a:buNone/>
            </a:pPr>
            <a:endParaRPr lang="en-GB" sz="2500" dirty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37813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15728"/>
                </a:solidFill>
              </a:rPr>
              <a:t>Discussion on self regulation of business (2)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2500" dirty="0" smtClean="0">
                <a:solidFill>
                  <a:srgbClr val="107E2D"/>
                </a:solidFill>
              </a:rPr>
              <a:t>Counterarguments:</a:t>
            </a:r>
          </a:p>
          <a:p>
            <a:r>
              <a:rPr lang="en-GB" sz="2500" dirty="0" smtClean="0">
                <a:solidFill>
                  <a:srgbClr val="107E2D"/>
                </a:solidFill>
              </a:rPr>
              <a:t>Only through (international) legislation, the government can exert influence on companies when it comes to issues like:</a:t>
            </a:r>
          </a:p>
          <a:p>
            <a:pPr lvl="1"/>
            <a:r>
              <a:rPr lang="en-GB" sz="2500" dirty="0" smtClean="0">
                <a:solidFill>
                  <a:srgbClr val="107E2D"/>
                </a:solidFill>
              </a:rPr>
              <a:t>Sale of unwanted products (e.g. fat food, expensive personal credit);</a:t>
            </a:r>
          </a:p>
          <a:p>
            <a:pPr lvl="1"/>
            <a:r>
              <a:rPr lang="en-GB" sz="2500" dirty="0" smtClean="0">
                <a:solidFill>
                  <a:srgbClr val="107E2D"/>
                </a:solidFill>
              </a:rPr>
              <a:t>Manipulation of consumer behaviour (e.g. sugary drinks);</a:t>
            </a:r>
          </a:p>
          <a:p>
            <a:pPr lvl="1"/>
            <a:r>
              <a:rPr lang="en-GB" sz="2500" dirty="0" smtClean="0">
                <a:solidFill>
                  <a:srgbClr val="107E2D"/>
                </a:solidFill>
              </a:rPr>
              <a:t>Tax avoidance via tax heavens;</a:t>
            </a:r>
          </a:p>
          <a:p>
            <a:pPr lvl="1"/>
            <a:r>
              <a:rPr lang="en-GB" sz="2500" dirty="0" smtClean="0">
                <a:solidFill>
                  <a:srgbClr val="107E2D"/>
                </a:solidFill>
              </a:rPr>
              <a:t>Extreme low wages via outsourcing to low income countries. </a:t>
            </a:r>
            <a:endParaRPr lang="nl-NL" sz="2500" dirty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63611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 smtClean="0">
              <a:solidFill>
                <a:srgbClr val="015728"/>
              </a:solidFill>
            </a:endParaRPr>
          </a:p>
          <a:p>
            <a:pPr marL="0" indent="0">
              <a:buNone/>
            </a:pPr>
            <a:endParaRPr lang="en-GB" dirty="0">
              <a:solidFill>
                <a:srgbClr val="015728"/>
              </a:solidFill>
            </a:endParaRPr>
          </a:p>
          <a:p>
            <a:pPr marL="0" indent="0" algn="ctr">
              <a:buNone/>
            </a:pPr>
            <a:r>
              <a:rPr lang="en-GB" dirty="0" smtClean="0">
                <a:solidFill>
                  <a:srgbClr val="015728"/>
                </a:solidFill>
              </a:rPr>
              <a:t>Labels, standards and </a:t>
            </a:r>
            <a:r>
              <a:rPr lang="en-GB" dirty="0">
                <a:solidFill>
                  <a:srgbClr val="015728"/>
                </a:solidFill>
              </a:rPr>
              <a:t>guidelines </a:t>
            </a:r>
            <a:r>
              <a:rPr lang="en-GB" dirty="0" smtClean="0">
                <a:solidFill>
                  <a:srgbClr val="015728"/>
                </a:solidFill>
              </a:rPr>
              <a:t>of CSR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65100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2" algn="ctr" rtl="0">
              <a:spcBef>
                <a:spcPct val="0"/>
              </a:spcBef>
            </a:pPr>
            <a:r>
              <a:rPr lang="en-GB" sz="4000" dirty="0" smtClean="0">
                <a:solidFill>
                  <a:srgbClr val="015728"/>
                </a:solidFill>
                <a:latin typeface="Franklin Gothic Demi" panose="020B0703020102020204" pitchFamily="34" charset="0"/>
              </a:rPr>
              <a:t>CSR labels, standards, guidelines</a:t>
            </a:r>
            <a:r>
              <a:rPr lang="en-GB" sz="3700" dirty="0" smtClean="0">
                <a:solidFill>
                  <a:srgbClr val="015728"/>
                </a:solidFill>
                <a:latin typeface="Franklin Gothic Demi" pitchFamily="34" charset="0"/>
              </a:rPr>
              <a:t> and initiatives (1)</a:t>
            </a:r>
            <a:endParaRPr lang="nl-NL" sz="3700" dirty="0">
              <a:solidFill>
                <a:srgbClr val="015728"/>
              </a:solidFill>
              <a:latin typeface="Franklin Gothic Demi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72208"/>
            <a:ext cx="8229600" cy="4925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Labels, standards, guidelines and initiatives could be categorized into: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Certified versus non-certified;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Environmental versus social;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Product-related versus organizational;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General versus sector speciﬁc.</a:t>
            </a:r>
          </a:p>
          <a:p>
            <a:pPr marL="57150" indent="0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57150" indent="0">
              <a:buNone/>
            </a:pPr>
            <a:r>
              <a:rPr lang="en-GB" sz="2000" dirty="0" smtClean="0">
                <a:solidFill>
                  <a:srgbClr val="107E2D"/>
                </a:solidFill>
              </a:rPr>
              <a:t>For videos about labels, standards and guidelines, please see slide 29-30.</a:t>
            </a:r>
            <a:endParaRPr lang="en-GB" sz="2000" dirty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7594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2" algn="ctr" rtl="0">
              <a:spcBef>
                <a:spcPct val="0"/>
              </a:spcBef>
            </a:pPr>
            <a:r>
              <a:rPr lang="en-GB" sz="4000" dirty="0" smtClean="0">
                <a:solidFill>
                  <a:srgbClr val="015728"/>
                </a:solidFill>
                <a:latin typeface="Franklin Gothic Demi" panose="020B0703020102020204" pitchFamily="34" charset="0"/>
              </a:rPr>
              <a:t>CSR labels, standards, guidelines</a:t>
            </a:r>
            <a:r>
              <a:rPr lang="en-GB" sz="3700" dirty="0" smtClean="0">
                <a:solidFill>
                  <a:srgbClr val="015728"/>
                </a:solidFill>
                <a:latin typeface="Franklin Gothic Demi" pitchFamily="34" charset="0"/>
              </a:rPr>
              <a:t> and initiatives (2)</a:t>
            </a:r>
            <a:endParaRPr lang="nl-NL" sz="3700" dirty="0">
              <a:solidFill>
                <a:srgbClr val="015728"/>
              </a:solidFill>
              <a:latin typeface="Franklin Gothic Demi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49251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Labels 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Certified, sector specific, product-related</a:t>
            </a:r>
          </a:p>
          <a:p>
            <a:pPr marL="400050" lvl="1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E.g.: Energy labels for </a:t>
            </a:r>
            <a:r>
              <a:rPr lang="en-GB" dirty="0">
                <a:solidFill>
                  <a:srgbClr val="107E2D"/>
                </a:solidFill>
              </a:rPr>
              <a:t>washing </a:t>
            </a:r>
            <a:r>
              <a:rPr lang="en-GB" dirty="0" smtClean="0">
                <a:solidFill>
                  <a:srgbClr val="107E2D"/>
                </a:solidFill>
              </a:rPr>
              <a:t>machines.</a:t>
            </a:r>
          </a:p>
          <a:p>
            <a:pPr marL="0" indent="0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Standards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Certified, more general, organizational</a:t>
            </a:r>
          </a:p>
          <a:p>
            <a:pPr marL="400050" lvl="1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E.g.: Social </a:t>
            </a:r>
            <a:r>
              <a:rPr lang="en-GB" dirty="0">
                <a:solidFill>
                  <a:srgbClr val="107E2D"/>
                </a:solidFill>
              </a:rPr>
              <a:t>Accountability </a:t>
            </a:r>
            <a:r>
              <a:rPr lang="en-GB" dirty="0" smtClean="0">
                <a:solidFill>
                  <a:srgbClr val="107E2D"/>
                </a:solidFill>
              </a:rPr>
              <a:t>SA8000 is a standard used for controlling working conditions in companies </a:t>
            </a:r>
            <a:r>
              <a:rPr lang="en-GB" dirty="0">
                <a:solidFill>
                  <a:srgbClr val="107E2D"/>
                </a:solidFill>
              </a:rPr>
              <a:t>at organizational </a:t>
            </a:r>
            <a:r>
              <a:rPr lang="en-GB" dirty="0" smtClean="0">
                <a:solidFill>
                  <a:srgbClr val="107E2D"/>
                </a:solidFill>
              </a:rPr>
              <a:t>level.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434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solidFill>
            <a:srgbClr val="015728"/>
          </a:solidFill>
        </p:spPr>
        <p:txBody>
          <a:bodyPr/>
          <a:lstStyle/>
          <a:p>
            <a:r>
              <a:rPr lang="en-GB" spc="300" dirty="0" smtClean="0">
                <a:solidFill>
                  <a:schemeClr val="bg1"/>
                </a:solidFill>
                <a:latin typeface="Franklin Gothic Demi Cond" panose="020B0706030402020204" pitchFamily="34" charset="0"/>
              </a:rPr>
              <a:t>CHAPTER</a:t>
            </a:r>
            <a:r>
              <a:rPr lang="en-GB" spc="300" dirty="0" smtClean="0">
                <a:solidFill>
                  <a:schemeClr val="bg1"/>
                </a:solidFill>
              </a:rPr>
              <a:t> 10</a:t>
            </a:r>
            <a:endParaRPr lang="en-GB" spc="300" dirty="0">
              <a:solidFill>
                <a:schemeClr val="bg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838944"/>
          </a:xfrm>
          <a:solidFill>
            <a:srgbClr val="107E2D"/>
          </a:solidFill>
        </p:spPr>
        <p:txBody>
          <a:bodyPr/>
          <a:lstStyle/>
          <a:p>
            <a:r>
              <a:rPr lang="en-GB" dirty="0" smtClean="0">
                <a:solidFill>
                  <a:schemeClr val="bg1">
                    <a:lumMod val="95000"/>
                  </a:schemeClr>
                </a:solidFill>
              </a:rPr>
              <a:t>Corporate Social Responsibility</a:t>
            </a:r>
            <a:endParaRPr lang="en-GB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259632" y="6381328"/>
            <a:ext cx="7884368" cy="476672"/>
          </a:xfrm>
        </p:spPr>
        <p:txBody>
          <a:bodyPr/>
          <a:lstStyle/>
          <a:p>
            <a:r>
              <a:rPr lang="en-GB" dirty="0" smtClean="0"/>
              <a:t>© Martin Oyevaar, Diego Vazquez-</a:t>
            </a:r>
            <a:r>
              <a:rPr lang="en-GB" dirty="0" err="1" smtClean="0"/>
              <a:t>Brust</a:t>
            </a:r>
            <a:r>
              <a:rPr lang="en-GB" dirty="0" smtClean="0"/>
              <a:t> &amp; Harrie van Bommel, </a:t>
            </a:r>
            <a:r>
              <a:rPr lang="en-GB" i="1" dirty="0" smtClean="0"/>
              <a:t>Globalization and Sustainable Development</a:t>
            </a:r>
            <a:r>
              <a:rPr lang="en-GB" dirty="0" smtClean="0"/>
              <a:t>, Palgrave (2016)</a:t>
            </a:r>
          </a:p>
          <a:p>
            <a:r>
              <a:rPr lang="en-GB" dirty="0"/>
              <a:t>Information about cases, research assignments, videos etc.: </a:t>
            </a:r>
            <a:r>
              <a:rPr lang="en-GB" dirty="0">
                <a:hlinkClick r:id="rId2"/>
              </a:rPr>
              <a:t>m.oyevaar@sustainable-globalization.com</a:t>
            </a:r>
            <a:r>
              <a:rPr lang="en-GB" dirty="0"/>
              <a:t> </a:t>
            </a:r>
            <a:r>
              <a:rPr lang="en-GB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09628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2" algn="ctr" rtl="0">
              <a:spcBef>
                <a:spcPct val="0"/>
              </a:spcBef>
            </a:pPr>
            <a:r>
              <a:rPr lang="en-GB" sz="4000" dirty="0" smtClean="0">
                <a:solidFill>
                  <a:srgbClr val="015728"/>
                </a:solidFill>
                <a:latin typeface="Franklin Gothic Demi" panose="020B0703020102020204" pitchFamily="34" charset="0"/>
              </a:rPr>
              <a:t>CSR labels, standards, guidelines</a:t>
            </a:r>
            <a:r>
              <a:rPr lang="en-GB" sz="3700" dirty="0" smtClean="0">
                <a:solidFill>
                  <a:srgbClr val="015728"/>
                </a:solidFill>
                <a:latin typeface="Franklin Gothic Demi" pitchFamily="34" charset="0"/>
              </a:rPr>
              <a:t> and initiatives (3)</a:t>
            </a:r>
            <a:endParaRPr lang="nl-NL" sz="3700" dirty="0">
              <a:solidFill>
                <a:srgbClr val="015728"/>
              </a:solidFill>
              <a:latin typeface="Franklin Gothic Demi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92514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Initiatives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Non-certified</a:t>
            </a:r>
            <a:r>
              <a:rPr lang="en-GB" dirty="0">
                <a:solidFill>
                  <a:srgbClr val="107E2D"/>
                </a:solidFill>
              </a:rPr>
              <a:t>, </a:t>
            </a:r>
            <a:r>
              <a:rPr lang="en-GB" dirty="0" smtClean="0">
                <a:solidFill>
                  <a:srgbClr val="107E2D"/>
                </a:solidFill>
              </a:rPr>
              <a:t>organizational</a:t>
            </a:r>
          </a:p>
          <a:p>
            <a:pPr marL="400050" lvl="1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E.g.: Fair Wear Foundation has developed programmes in the fashion industry in order to create better working conditions in the supply chain.</a:t>
            </a:r>
          </a:p>
          <a:p>
            <a:pPr marL="0" indent="0">
              <a:buNone/>
            </a:pPr>
            <a:endParaRPr lang="en-GB" dirty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Guidelines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Non-certified</a:t>
            </a:r>
            <a:r>
              <a:rPr lang="en-GB" dirty="0">
                <a:solidFill>
                  <a:srgbClr val="107E2D"/>
                </a:solidFill>
              </a:rPr>
              <a:t>, authorized document, more general, organizational</a:t>
            </a:r>
          </a:p>
          <a:p>
            <a:pPr marL="400050" lvl="1" indent="0">
              <a:buNone/>
            </a:pPr>
            <a:r>
              <a:rPr lang="en-GB" dirty="0">
                <a:solidFill>
                  <a:srgbClr val="107E2D"/>
                </a:solidFill>
              </a:rPr>
              <a:t>E.g.: </a:t>
            </a:r>
            <a:r>
              <a:rPr lang="en-US" dirty="0">
                <a:solidFill>
                  <a:srgbClr val="107E2D"/>
                </a:solidFill>
              </a:rPr>
              <a:t>ISO </a:t>
            </a:r>
            <a:r>
              <a:rPr lang="en-US" dirty="0" smtClean="0">
                <a:solidFill>
                  <a:srgbClr val="107E2D"/>
                </a:solidFill>
              </a:rPr>
              <a:t>26000 is an international </a:t>
            </a:r>
            <a:r>
              <a:rPr lang="en-US" dirty="0">
                <a:solidFill>
                  <a:srgbClr val="107E2D"/>
                </a:solidFill>
              </a:rPr>
              <a:t>Guideline for </a:t>
            </a:r>
            <a:r>
              <a:rPr lang="en-US" dirty="0" smtClean="0">
                <a:solidFill>
                  <a:srgbClr val="107E2D"/>
                </a:solidFill>
              </a:rPr>
              <a:t>CSR, </a:t>
            </a:r>
            <a:r>
              <a:rPr lang="en-US" dirty="0">
                <a:solidFill>
                  <a:srgbClr val="107E2D"/>
                </a:solidFill>
              </a:rPr>
              <a:t>published by the </a:t>
            </a:r>
            <a:r>
              <a:rPr lang="en-GB" dirty="0">
                <a:solidFill>
                  <a:srgbClr val="107E2D"/>
                </a:solidFill>
              </a:rPr>
              <a:t>International Standard </a:t>
            </a:r>
            <a:r>
              <a:rPr lang="en-GB" dirty="0" smtClean="0">
                <a:solidFill>
                  <a:srgbClr val="107E2D"/>
                </a:solidFill>
              </a:rPr>
              <a:t>Organization.</a:t>
            </a:r>
            <a:endParaRPr lang="en-US" dirty="0">
              <a:solidFill>
                <a:srgbClr val="107E2D"/>
              </a:solidFill>
            </a:endParaRPr>
          </a:p>
          <a:p>
            <a:pPr marL="0" indent="0">
              <a:buNone/>
            </a:pPr>
            <a:endParaRPr lang="en-GB" dirty="0" smtClean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0832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15728"/>
                </a:solidFill>
              </a:rPr>
              <a:t>Schematic overview of ISO 26000</a:t>
            </a:r>
            <a:endParaRPr lang="en-GB" dirty="0">
              <a:solidFill>
                <a:srgbClr val="015728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pic>
        <p:nvPicPr>
          <p:cNvPr id="9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380541"/>
            <a:ext cx="6624736" cy="496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15728"/>
                </a:solidFill>
              </a:rPr>
              <a:t> </a:t>
            </a:r>
            <a:br>
              <a:rPr lang="en-GB" dirty="0" smtClean="0">
                <a:solidFill>
                  <a:srgbClr val="015728"/>
                </a:solidFill>
              </a:rPr>
            </a:br>
            <a:r>
              <a:rPr lang="en-GB" dirty="0" smtClean="0">
                <a:solidFill>
                  <a:srgbClr val="015728"/>
                </a:solidFill>
              </a:rPr>
              <a:t>Guidelines CSR reporting (1)</a:t>
            </a:r>
            <a:br>
              <a:rPr lang="en-GB" dirty="0" smtClean="0">
                <a:solidFill>
                  <a:srgbClr val="015728"/>
                </a:solidFill>
              </a:rPr>
            </a:br>
            <a:endParaRPr lang="en-GB" dirty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The Global Reporting Initiative (GRI) provides an integral Sustainability Reporting Framework that is widely used around the world.</a:t>
            </a:r>
          </a:p>
          <a:p>
            <a:pPr marL="0" indent="0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Criteria to enforce relevant content: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Materiality</a:t>
            </a:r>
          </a:p>
          <a:p>
            <a:pPr marL="400050" lvl="1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Information is about a relevant economic activity and its impact on environment and social territory.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Stakeholder inclusiveness </a:t>
            </a:r>
          </a:p>
          <a:p>
            <a:pPr marL="0" lvl="1" indent="0">
              <a:spcBef>
                <a:spcPts val="0"/>
              </a:spcBef>
              <a:buNone/>
              <a:defRPr/>
            </a:pPr>
            <a:r>
              <a:rPr lang="en-GB" dirty="0" smtClean="0">
                <a:solidFill>
                  <a:srgbClr val="107E2D"/>
                </a:solidFill>
              </a:rPr>
              <a:t>	Stakeholder inclusiveness is determined on the basis 	of their inﬂuence on themes and indicators for which 	information has been provided.</a:t>
            </a:r>
          </a:p>
          <a:p>
            <a:pPr marL="400050" lvl="1" indent="0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endParaRPr lang="en-GB" dirty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rgbClr val="015728"/>
                </a:solidFill>
              </a:rPr>
              <a:t>Guidelines CSR reporting (2)</a:t>
            </a:r>
            <a:endParaRPr lang="nl-NL" dirty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1700" dirty="0" smtClean="0">
                <a:solidFill>
                  <a:srgbClr val="107E2D"/>
                </a:solidFill>
              </a:rPr>
              <a:t>In addition to content, information is also evaluated for quality. GRI guidelines are that they should be:</a:t>
            </a:r>
          </a:p>
          <a:p>
            <a:pPr marL="0" indent="0">
              <a:buNone/>
            </a:pPr>
            <a:endParaRPr lang="en-GB" sz="700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sz="1700" dirty="0" smtClean="0">
                <a:solidFill>
                  <a:srgbClr val="107E2D"/>
                </a:solidFill>
              </a:rPr>
              <a:t>Trustworthy</a:t>
            </a:r>
          </a:p>
          <a:p>
            <a:pPr marL="400050" lvl="1" indent="0">
              <a:buNone/>
            </a:pPr>
            <a:r>
              <a:rPr lang="en-GB" sz="1700" dirty="0" smtClean="0">
                <a:solidFill>
                  <a:srgbClr val="107E2D"/>
                </a:solidFill>
              </a:rPr>
              <a:t>Information includes veriﬁed facts</a:t>
            </a:r>
          </a:p>
          <a:p>
            <a:pPr marL="0" indent="0">
              <a:buNone/>
            </a:pPr>
            <a:r>
              <a:rPr lang="en-GB" sz="1700" dirty="0" smtClean="0">
                <a:solidFill>
                  <a:srgbClr val="107E2D"/>
                </a:solidFill>
              </a:rPr>
              <a:t>Clarity</a:t>
            </a:r>
          </a:p>
          <a:p>
            <a:pPr marL="400050" lvl="1" indent="0">
              <a:buNone/>
            </a:pPr>
            <a:r>
              <a:rPr lang="en-GB" sz="1700" dirty="0" smtClean="0">
                <a:solidFill>
                  <a:srgbClr val="107E2D"/>
                </a:solidFill>
              </a:rPr>
              <a:t>Understandable for all stakeholders</a:t>
            </a:r>
          </a:p>
          <a:p>
            <a:pPr marL="0" indent="0">
              <a:buNone/>
            </a:pPr>
            <a:r>
              <a:rPr lang="en-GB" sz="1700" dirty="0" smtClean="0">
                <a:solidFill>
                  <a:srgbClr val="107E2D"/>
                </a:solidFill>
              </a:rPr>
              <a:t>Balance</a:t>
            </a:r>
          </a:p>
          <a:p>
            <a:pPr marL="400050" lvl="1" indent="0">
              <a:buNone/>
            </a:pPr>
            <a:r>
              <a:rPr lang="en-GB" sz="1700" dirty="0" smtClean="0">
                <a:solidFill>
                  <a:srgbClr val="107E2D"/>
                </a:solidFill>
              </a:rPr>
              <a:t>Well-balanced information with positive and negative elements</a:t>
            </a:r>
          </a:p>
          <a:p>
            <a:pPr marL="0" indent="0">
              <a:buNone/>
            </a:pPr>
            <a:r>
              <a:rPr lang="en-GB" sz="1700" dirty="0" smtClean="0">
                <a:solidFill>
                  <a:srgbClr val="107E2D"/>
                </a:solidFill>
              </a:rPr>
              <a:t>Comparability</a:t>
            </a:r>
          </a:p>
          <a:p>
            <a:pPr marL="400050" lvl="1" indent="0">
              <a:buNone/>
            </a:pPr>
            <a:r>
              <a:rPr lang="en-GB" sz="1700" dirty="0" smtClean="0">
                <a:solidFill>
                  <a:srgbClr val="107E2D"/>
                </a:solidFill>
              </a:rPr>
              <a:t>Easy to compare with information from previous years and similar enterprises</a:t>
            </a:r>
          </a:p>
          <a:p>
            <a:pPr marL="0" indent="0">
              <a:buNone/>
            </a:pPr>
            <a:r>
              <a:rPr lang="en-GB" sz="1700" dirty="0" smtClean="0">
                <a:solidFill>
                  <a:srgbClr val="107E2D"/>
                </a:solidFill>
              </a:rPr>
              <a:t>Accuracy</a:t>
            </a:r>
          </a:p>
          <a:p>
            <a:pPr marL="400050" lvl="1" indent="0">
              <a:buNone/>
            </a:pPr>
            <a:r>
              <a:rPr lang="en-GB" sz="1700" dirty="0" smtClean="0">
                <a:solidFill>
                  <a:srgbClr val="107E2D"/>
                </a:solidFill>
              </a:rPr>
              <a:t>Up to date and detailed</a:t>
            </a:r>
          </a:p>
          <a:p>
            <a:pPr marL="0" indent="0">
              <a:buNone/>
            </a:pPr>
            <a:r>
              <a:rPr lang="en-GB" sz="1700" dirty="0" smtClean="0">
                <a:solidFill>
                  <a:srgbClr val="107E2D"/>
                </a:solidFill>
              </a:rPr>
              <a:t>Timely</a:t>
            </a:r>
          </a:p>
          <a:p>
            <a:pPr marL="400050" lvl="1" indent="0">
              <a:buNone/>
            </a:pPr>
            <a:r>
              <a:rPr lang="en-GB" sz="1700" dirty="0" smtClean="0">
                <a:solidFill>
                  <a:srgbClr val="107E2D"/>
                </a:solidFill>
              </a:rPr>
              <a:t>Available in a reasonable period of time</a:t>
            </a:r>
          </a:p>
          <a:p>
            <a:endParaRPr lang="en-GB" sz="1700" dirty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 smtClean="0">
              <a:solidFill>
                <a:srgbClr val="015728"/>
              </a:solidFill>
            </a:endParaRPr>
          </a:p>
          <a:p>
            <a:pPr marL="0" indent="0">
              <a:buNone/>
            </a:pPr>
            <a:endParaRPr lang="en-GB" dirty="0">
              <a:solidFill>
                <a:srgbClr val="015728"/>
              </a:solidFill>
            </a:endParaRPr>
          </a:p>
          <a:p>
            <a:pPr marL="0" indent="0" algn="ctr">
              <a:buNone/>
            </a:pPr>
            <a:r>
              <a:rPr lang="en-GB" dirty="0" smtClean="0">
                <a:solidFill>
                  <a:srgbClr val="015728"/>
                </a:solidFill>
              </a:rPr>
              <a:t>CSR strategy</a:t>
            </a:r>
          </a:p>
          <a:p>
            <a:pPr marL="0" indent="0" algn="ctr">
              <a:buNone/>
            </a:pPr>
            <a:endParaRPr lang="en-GB" dirty="0" smtClean="0">
              <a:solidFill>
                <a:srgbClr val="015728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33765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en-GB" sz="4000" dirty="0" smtClean="0">
                <a:solidFill>
                  <a:srgbClr val="015728"/>
                </a:solidFill>
                <a:latin typeface="Franklin Gothic Demi" pitchFamily="34" charset="0"/>
              </a:rPr>
              <a:t>Success factors of the CSR strategy (1)</a:t>
            </a:r>
            <a:endParaRPr lang="nl-NL" sz="4000" dirty="0">
              <a:solidFill>
                <a:srgbClr val="015728"/>
              </a:solidFill>
              <a:latin typeface="Franklin Gothic Demi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>
                <a:solidFill>
                  <a:srgbClr val="107E2D"/>
                </a:solidFill>
              </a:rPr>
              <a:t>Mission: Missions encourage people participation;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Community: The management model makes use of </a:t>
            </a:r>
            <a:r>
              <a:rPr lang="en-GB" dirty="0">
                <a:solidFill>
                  <a:srgbClr val="107E2D"/>
                </a:solidFill>
              </a:rPr>
              <a:t>social and societal values </a:t>
            </a:r>
            <a:r>
              <a:rPr lang="en-GB" dirty="0" smtClean="0">
                <a:solidFill>
                  <a:srgbClr val="107E2D"/>
                </a:solidFill>
              </a:rPr>
              <a:t>to create a community that encourages employees;</a:t>
            </a:r>
            <a:endParaRPr lang="nl-NL" dirty="0">
              <a:solidFill>
                <a:srgbClr val="107E2D"/>
              </a:solidFill>
            </a:endParaRPr>
          </a:p>
          <a:p>
            <a:r>
              <a:rPr lang="en-GB" dirty="0" smtClean="0">
                <a:solidFill>
                  <a:srgbClr val="107E2D"/>
                </a:solidFill>
              </a:rPr>
              <a:t>Cooperation: Cooperate with stakeholders such as customers (e.g. product testing), suppliers (innovation) or even with volunteers (e.g. ideas, product design).</a:t>
            </a:r>
            <a:endParaRPr lang="nl-NL" dirty="0" smtClean="0">
              <a:solidFill>
                <a:srgbClr val="107E2D"/>
              </a:solidFill>
            </a:endParaRPr>
          </a:p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7209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15728"/>
                </a:solidFill>
              </a:rPr>
              <a:t>Success factors of the CSR strategy (2)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 smtClean="0">
                <a:solidFill>
                  <a:srgbClr val="107E2D"/>
                </a:solidFill>
              </a:rPr>
              <a:t>Transparant: </a:t>
            </a:r>
            <a:r>
              <a:rPr lang="en-GB" dirty="0" smtClean="0">
                <a:solidFill>
                  <a:srgbClr val="107E2D"/>
                </a:solidFill>
              </a:rPr>
              <a:t>Work on a trust relation with stakeholders. Trust occurs when stakeholders are informed about aspects of a company’s progress and when they are able to take stock of the development at various intervals. </a:t>
            </a:r>
            <a:endParaRPr lang="nl-NL" dirty="0" smtClean="0"/>
          </a:p>
          <a:p>
            <a:r>
              <a:rPr lang="nl-NL" dirty="0" smtClean="0">
                <a:solidFill>
                  <a:srgbClr val="107E2D"/>
                </a:solidFill>
              </a:rPr>
              <a:t>Authentic: </a:t>
            </a:r>
            <a:r>
              <a:rPr lang="en-GB" dirty="0" smtClean="0">
                <a:solidFill>
                  <a:srgbClr val="107E2D"/>
                </a:solidFill>
              </a:rPr>
              <a:t>A company is stated to be authentic</a:t>
            </a:r>
            <a:r>
              <a:rPr lang="en-GB" i="1" dirty="0" smtClean="0">
                <a:solidFill>
                  <a:srgbClr val="107E2D"/>
                </a:solidFill>
              </a:rPr>
              <a:t> </a:t>
            </a:r>
            <a:r>
              <a:rPr lang="en-GB" dirty="0" smtClean="0">
                <a:solidFill>
                  <a:srgbClr val="107E2D"/>
                </a:solidFill>
              </a:rPr>
              <a:t>if its  image correspond to reality.</a:t>
            </a:r>
          </a:p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rgbClr val="015728"/>
                </a:solidFill>
              </a:rPr>
              <a:t>CSR &amp; Public Relations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2880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GB" dirty="0" smtClean="0">
                <a:solidFill>
                  <a:srgbClr val="107E2D"/>
                </a:solidFill>
              </a:rPr>
              <a:t>Publicity about CSR can make a company vulnerable.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Greenwashing and window dressing can cause reputation loss of the company.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For large companies it is particularly important to have a balanced CSR publicity policy, so that there is less risk of being accused of ‘greenwashing’ or ‘window dressing’.</a:t>
            </a:r>
            <a:endParaRPr lang="en-GB" dirty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4390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15728"/>
                </a:solidFill>
              </a:rPr>
              <a:t>CSR and Reputation Management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715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Six factors are important for reputation management: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Corporate Social Responsibility;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Emotional attractiveness;</a:t>
            </a:r>
            <a:endParaRPr lang="nl-NL" dirty="0" smtClean="0">
              <a:solidFill>
                <a:srgbClr val="107E2D"/>
              </a:solidFill>
            </a:endParaRP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Products and services;</a:t>
            </a:r>
            <a:endParaRPr lang="nl-NL" dirty="0" smtClean="0">
              <a:solidFill>
                <a:srgbClr val="107E2D"/>
              </a:solidFill>
            </a:endParaRP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Finances;</a:t>
            </a:r>
            <a:endParaRPr lang="nl-NL" dirty="0" smtClean="0">
              <a:solidFill>
                <a:srgbClr val="107E2D"/>
              </a:solidFill>
            </a:endParaRP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Work climate;</a:t>
            </a:r>
            <a:endParaRPr lang="nl-NL" dirty="0" smtClean="0">
              <a:solidFill>
                <a:srgbClr val="107E2D"/>
              </a:solidFill>
            </a:endParaRP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Vision and leadership.</a:t>
            </a:r>
          </a:p>
          <a:p>
            <a:pPr lvl="1"/>
            <a:endParaRPr lang="en-GB" dirty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CSR </a:t>
            </a:r>
            <a:r>
              <a:rPr lang="en-GB" dirty="0">
                <a:solidFill>
                  <a:srgbClr val="107E2D"/>
                </a:solidFill>
              </a:rPr>
              <a:t>policy supports reputation, but there are other inﬂuencing factors as </a:t>
            </a:r>
            <a:r>
              <a:rPr lang="en-GB" dirty="0" smtClean="0">
                <a:solidFill>
                  <a:srgbClr val="107E2D"/>
                </a:solidFill>
              </a:rPr>
              <a:t>well.</a:t>
            </a:r>
            <a:endParaRPr lang="en-GB" dirty="0">
              <a:solidFill>
                <a:srgbClr val="107E2D"/>
              </a:solidFill>
            </a:endParaRPr>
          </a:p>
          <a:p>
            <a:pPr lvl="1"/>
            <a:endParaRPr lang="en-GB" dirty="0" smtClean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62678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15728"/>
                </a:solidFill>
              </a:rPr>
              <a:t>Limitations of corporate social responsibility</a:t>
            </a:r>
            <a:endParaRPr lang="nl-NL" dirty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GB" dirty="0" smtClean="0">
                <a:solidFill>
                  <a:srgbClr val="107E2D"/>
                </a:solidFill>
              </a:rPr>
              <a:t>CSR concentrates on communities surrounding a multinational: it remains focused on the direct environment.  </a:t>
            </a:r>
            <a:endParaRPr lang="en-GB" dirty="0" smtClean="0">
              <a:solidFill>
                <a:srgbClr val="0070C0"/>
              </a:solidFill>
            </a:endParaRPr>
          </a:p>
          <a:p>
            <a:pPr marL="400050" lvl="1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E.g.:  Only the working </a:t>
            </a:r>
            <a:r>
              <a:rPr lang="en-GB" dirty="0">
                <a:solidFill>
                  <a:srgbClr val="107E2D"/>
                </a:solidFill>
              </a:rPr>
              <a:t>conditions of the employees </a:t>
            </a:r>
            <a:r>
              <a:rPr lang="en-GB" dirty="0" smtClean="0">
                <a:solidFill>
                  <a:srgbClr val="107E2D"/>
                </a:solidFill>
              </a:rPr>
              <a:t>or </a:t>
            </a:r>
            <a:r>
              <a:rPr lang="en-GB" dirty="0">
                <a:solidFill>
                  <a:srgbClr val="107E2D"/>
                </a:solidFill>
              </a:rPr>
              <a:t>suppliers of a </a:t>
            </a:r>
            <a:r>
              <a:rPr lang="en-GB" dirty="0" smtClean="0">
                <a:solidFill>
                  <a:srgbClr val="107E2D"/>
                </a:solidFill>
              </a:rPr>
              <a:t>multinational improve.</a:t>
            </a:r>
            <a:endParaRPr lang="en-GB" dirty="0">
              <a:solidFill>
                <a:srgbClr val="107E2D"/>
              </a:solidFill>
            </a:endParaRPr>
          </a:p>
          <a:p>
            <a:r>
              <a:rPr lang="en-GB" dirty="0" smtClean="0">
                <a:solidFill>
                  <a:srgbClr val="107E2D"/>
                </a:solidFill>
              </a:rPr>
              <a:t>Most CSR solutions cannot be scaled up to address societal challenges.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Many CSR </a:t>
            </a:r>
            <a:r>
              <a:rPr lang="en-GB" dirty="0">
                <a:solidFill>
                  <a:srgbClr val="107E2D"/>
                </a:solidFill>
              </a:rPr>
              <a:t>strategies </a:t>
            </a:r>
            <a:r>
              <a:rPr lang="en-GB" dirty="0" smtClean="0">
                <a:solidFill>
                  <a:srgbClr val="107E2D"/>
                </a:solidFill>
              </a:rPr>
              <a:t>can be characterized be their reactive approach.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Many companies practice a fragmented strategy (decoupling). </a:t>
            </a: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On the one hand the firm publicly endorses CSR and environmentally friendly practices. </a:t>
            </a:r>
            <a:endParaRPr lang="en-GB" dirty="0">
              <a:solidFill>
                <a:srgbClr val="107E2D"/>
              </a:solidFill>
            </a:endParaRP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On the other hand, it is business as usual in its operational practices.</a:t>
            </a:r>
          </a:p>
          <a:p>
            <a:r>
              <a:rPr lang="en-US" dirty="0" smtClean="0">
                <a:solidFill>
                  <a:srgbClr val="107E2D"/>
                </a:solidFill>
              </a:rPr>
              <a:t>For many CSR strategies, the range of stakeholders engaged is limited.</a:t>
            </a:r>
            <a:endParaRPr lang="nl-NL" dirty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0102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313779"/>
            <a:ext cx="8229600" cy="1143000"/>
          </a:xfrm>
        </p:spPr>
        <p:txBody>
          <a:bodyPr/>
          <a:lstStyle/>
          <a:p>
            <a:r>
              <a:rPr lang="en-GB" dirty="0" smtClean="0">
                <a:solidFill>
                  <a:srgbClr val="015728"/>
                </a:solidFill>
              </a:rPr>
              <a:t>Learning objectives</a:t>
            </a:r>
            <a:endParaRPr lang="en-GB" dirty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Know and understand:</a:t>
            </a:r>
          </a:p>
          <a:p>
            <a:pPr lvl="0"/>
            <a:r>
              <a:rPr lang="en-GB" dirty="0" smtClean="0">
                <a:solidFill>
                  <a:srgbClr val="107E2D"/>
                </a:solidFill>
              </a:rPr>
              <a:t>The historical developments of CSR;</a:t>
            </a:r>
          </a:p>
          <a:p>
            <a:pPr lvl="0"/>
            <a:r>
              <a:rPr lang="en-GB" dirty="0" smtClean="0">
                <a:solidFill>
                  <a:srgbClr val="107E2D"/>
                </a:solidFill>
              </a:rPr>
              <a:t>The motives for the development of CSR;</a:t>
            </a:r>
          </a:p>
          <a:p>
            <a:pPr lvl="0"/>
            <a:r>
              <a:rPr lang="en-GB" dirty="0" smtClean="0">
                <a:solidFill>
                  <a:srgbClr val="107E2D"/>
                </a:solidFill>
              </a:rPr>
              <a:t>The different labels, guidelines, standards and schemes used for CSR;</a:t>
            </a:r>
          </a:p>
          <a:p>
            <a:pPr lvl="0"/>
            <a:r>
              <a:rPr lang="en-GB" dirty="0" smtClean="0">
                <a:solidFill>
                  <a:srgbClr val="107E2D"/>
                </a:solidFill>
              </a:rPr>
              <a:t>The Global Reporting Initiative;</a:t>
            </a:r>
          </a:p>
          <a:p>
            <a:pPr lvl="0"/>
            <a:r>
              <a:rPr lang="en-GB" dirty="0" smtClean="0">
                <a:solidFill>
                  <a:srgbClr val="107E2D"/>
                </a:solidFill>
              </a:rPr>
              <a:t>The relevant factors for the implementation  of CSR;</a:t>
            </a:r>
          </a:p>
          <a:p>
            <a:pPr lvl="0"/>
            <a:r>
              <a:rPr lang="en-GB" dirty="0" smtClean="0">
                <a:solidFill>
                  <a:srgbClr val="107E2D"/>
                </a:solidFill>
              </a:rPr>
              <a:t>The criticism concerning principles of CSR.</a:t>
            </a:r>
          </a:p>
          <a:p>
            <a:endParaRPr lang="en-GB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fontAlgn="t">
              <a:buNone/>
            </a:pPr>
            <a:r>
              <a:rPr lang="en-GB" dirty="0" smtClean="0">
                <a:solidFill>
                  <a:srgbClr val="107E2D"/>
                </a:solidFill>
              </a:rPr>
              <a:t>Suggestion for a video on YouTube, see search quote between []: </a:t>
            </a:r>
          </a:p>
          <a:p>
            <a:pPr marL="0" indent="0" fontAlgn="t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The impact of society (</a:t>
            </a:r>
            <a:r>
              <a:rPr lang="en-GB" dirty="0">
                <a:solidFill>
                  <a:srgbClr val="107E2D"/>
                </a:solidFill>
              </a:rPr>
              <a:t>protest groups) </a:t>
            </a:r>
            <a:r>
              <a:rPr lang="en-GB" dirty="0" smtClean="0">
                <a:solidFill>
                  <a:srgbClr val="107E2D"/>
                </a:solidFill>
              </a:rPr>
              <a:t>on </a:t>
            </a:r>
            <a:r>
              <a:rPr lang="en-GB" dirty="0">
                <a:solidFill>
                  <a:srgbClr val="107E2D"/>
                </a:solidFill>
              </a:rPr>
              <a:t>Shell: [Brent Spar Greenpeace vs. Shell] (Planet Film International / 4:39 minutes)</a:t>
            </a:r>
            <a:endParaRPr lang="nl-NL" dirty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rgbClr val="107E2D"/>
                </a:solidFill>
              </a:rPr>
              <a:t> </a:t>
            </a:r>
            <a:endParaRPr lang="nl-NL" dirty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rgbClr val="107E2D"/>
                </a:solidFill>
              </a:rPr>
              <a:t>Information Shell about decommissioning a platform: [Brent decommissioning comparative assessment] (Shell / 7:20 minutes)</a:t>
            </a:r>
            <a:br>
              <a:rPr lang="en-GB" dirty="0">
                <a:solidFill>
                  <a:srgbClr val="107E2D"/>
                </a:solidFill>
              </a:rPr>
            </a:br>
            <a:endParaRPr lang="nl-NL" dirty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rgbClr val="107E2D"/>
                </a:solidFill>
              </a:rPr>
              <a:t>CSR strategy for the whole company: [What is Your CSR Strategy?] (Harvard Business School Executive Education / 2:59 minutes)</a:t>
            </a:r>
            <a:endParaRPr lang="nl-NL" dirty="0">
              <a:solidFill>
                <a:srgbClr val="107E2D"/>
              </a:solidFill>
            </a:endParaRPr>
          </a:p>
          <a:p>
            <a:pPr marL="0" indent="0">
              <a:buNone/>
            </a:pPr>
            <a:endParaRPr lang="en-GB" dirty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A </a:t>
            </a:r>
            <a:r>
              <a:rPr lang="en-GB" dirty="0">
                <a:solidFill>
                  <a:srgbClr val="107E2D"/>
                </a:solidFill>
              </a:rPr>
              <a:t>short introduction on CSR: [Corporate Social Responsibility Strategy </a:t>
            </a:r>
            <a:r>
              <a:rPr lang="en-GB" dirty="0" err="1">
                <a:solidFill>
                  <a:srgbClr val="107E2D"/>
                </a:solidFill>
              </a:rPr>
              <a:t>berkeleyexeced</a:t>
            </a:r>
            <a:r>
              <a:rPr lang="en-GB" dirty="0">
                <a:solidFill>
                  <a:srgbClr val="107E2D"/>
                </a:solidFill>
              </a:rPr>
              <a:t>] (</a:t>
            </a:r>
            <a:r>
              <a:rPr lang="en-GB" dirty="0" err="1">
                <a:solidFill>
                  <a:srgbClr val="107E2D"/>
                </a:solidFill>
              </a:rPr>
              <a:t>berkeleyexeced</a:t>
            </a:r>
            <a:r>
              <a:rPr lang="en-GB" dirty="0">
                <a:solidFill>
                  <a:srgbClr val="107E2D"/>
                </a:solidFill>
              </a:rPr>
              <a:t> / 1:18 minutes)</a:t>
            </a:r>
            <a:endParaRPr lang="nl-NL" dirty="0">
              <a:solidFill>
                <a:srgbClr val="107E2D"/>
              </a:solidFill>
            </a:endParaRPr>
          </a:p>
          <a:p>
            <a:pPr marL="0" indent="0">
              <a:buNone/>
            </a:pPr>
            <a:endParaRPr lang="en-GB" dirty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Historical </a:t>
            </a:r>
            <a:r>
              <a:rPr lang="en-GB" dirty="0">
                <a:solidFill>
                  <a:srgbClr val="107E2D"/>
                </a:solidFill>
              </a:rPr>
              <a:t>background CSR: [Corporate Responsibility: The American Experience -- Archie Carroll Interview] (University of St. Thomas | Minnesota / 4:51 minutes)</a:t>
            </a:r>
            <a:endParaRPr lang="nl-NL" dirty="0">
              <a:solidFill>
                <a:srgbClr val="107E2D"/>
              </a:solidFill>
            </a:endParaRPr>
          </a:p>
          <a:p>
            <a:pPr marL="0" indent="0" fontAlgn="t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endParaRPr lang="en-GB" dirty="0" smtClean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solidFill>
                  <a:srgbClr val="015728"/>
                </a:solidFill>
              </a:rPr>
              <a:t>Videos for </a:t>
            </a:r>
            <a:r>
              <a:rPr lang="en-GB" dirty="0" smtClean="0">
                <a:solidFill>
                  <a:srgbClr val="015728"/>
                </a:solidFill>
              </a:rPr>
              <a:t>students and lecturers (</a:t>
            </a:r>
            <a:r>
              <a:rPr lang="en-GB" dirty="0">
                <a:solidFill>
                  <a:srgbClr val="015728"/>
                </a:solidFill>
              </a:rPr>
              <a:t>informative</a:t>
            </a:r>
            <a:r>
              <a:rPr lang="en-GB" dirty="0" smtClean="0">
                <a:solidFill>
                  <a:srgbClr val="015728"/>
                </a:solidFill>
              </a:rPr>
              <a:t>)</a:t>
            </a:r>
            <a:endParaRPr lang="en-GB" dirty="0">
              <a:solidFill>
                <a:srgbClr val="01572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777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 fontAlgn="t">
              <a:buNone/>
            </a:pPr>
            <a:r>
              <a:rPr lang="en-GB" dirty="0" smtClean="0">
                <a:solidFill>
                  <a:srgbClr val="107E2D"/>
                </a:solidFill>
              </a:rPr>
              <a:t>Suggestion for a video on YouTube, see search quote between []: </a:t>
            </a:r>
          </a:p>
          <a:p>
            <a:pPr marL="0" indent="0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Information </a:t>
            </a:r>
            <a:r>
              <a:rPr lang="en-GB" dirty="0">
                <a:solidFill>
                  <a:srgbClr val="107E2D"/>
                </a:solidFill>
              </a:rPr>
              <a:t>about pyramid of </a:t>
            </a:r>
            <a:r>
              <a:rPr lang="en-GB" dirty="0" err="1">
                <a:solidFill>
                  <a:srgbClr val="107E2D"/>
                </a:solidFill>
              </a:rPr>
              <a:t>Caroll</a:t>
            </a:r>
            <a:r>
              <a:rPr lang="en-GB" dirty="0">
                <a:solidFill>
                  <a:srgbClr val="107E2D"/>
                </a:solidFill>
              </a:rPr>
              <a:t>: [Carroll and CSR] (</a:t>
            </a:r>
            <a:r>
              <a:rPr lang="en-GB" dirty="0" err="1">
                <a:solidFill>
                  <a:srgbClr val="107E2D"/>
                </a:solidFill>
              </a:rPr>
              <a:t>LearnLoads</a:t>
            </a:r>
            <a:r>
              <a:rPr lang="en-GB" dirty="0">
                <a:solidFill>
                  <a:srgbClr val="107E2D"/>
                </a:solidFill>
              </a:rPr>
              <a:t> / 4:44 </a:t>
            </a:r>
            <a:r>
              <a:rPr lang="en-GB" dirty="0" smtClean="0">
                <a:solidFill>
                  <a:srgbClr val="107E2D"/>
                </a:solidFill>
              </a:rPr>
              <a:t>minutes)</a:t>
            </a:r>
            <a:endParaRPr lang="nl-NL" dirty="0">
              <a:solidFill>
                <a:srgbClr val="107E2D"/>
              </a:solidFill>
            </a:endParaRPr>
          </a:p>
          <a:p>
            <a:pPr marL="0" indent="0">
              <a:buNone/>
            </a:pPr>
            <a:endParaRPr lang="nl-NL" dirty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Critical </a:t>
            </a:r>
            <a:r>
              <a:rPr lang="en-GB" dirty="0">
                <a:solidFill>
                  <a:srgbClr val="107E2D"/>
                </a:solidFill>
              </a:rPr>
              <a:t>view on CSR: [Impact of Corporate Social Responsibility] (</a:t>
            </a:r>
            <a:r>
              <a:rPr lang="en-GB" dirty="0" err="1">
                <a:solidFill>
                  <a:srgbClr val="107E2D"/>
                </a:solidFill>
              </a:rPr>
              <a:t>LeBow</a:t>
            </a:r>
            <a:r>
              <a:rPr lang="en-GB" dirty="0">
                <a:solidFill>
                  <a:srgbClr val="107E2D"/>
                </a:solidFill>
              </a:rPr>
              <a:t> College of Business / 4:37 minutes)</a:t>
            </a:r>
            <a:endParaRPr lang="nl-NL" dirty="0">
              <a:solidFill>
                <a:srgbClr val="107E2D"/>
              </a:solidFill>
            </a:endParaRPr>
          </a:p>
          <a:p>
            <a:pPr marL="0" indent="0">
              <a:buNone/>
            </a:pPr>
            <a:endParaRPr lang="nl-NL" dirty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rgbClr val="107E2D"/>
                </a:solidFill>
              </a:rPr>
              <a:t>Debate CSR and Values: [Is CSR Dead? Barclays Debates 3BL Media] (3BL Media / 3:53 minutes)</a:t>
            </a:r>
            <a:endParaRPr lang="nl-NL" dirty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rgbClr val="107E2D"/>
                </a:solidFill>
              </a:rPr>
              <a:t/>
            </a:r>
            <a:br>
              <a:rPr lang="en-GB" dirty="0">
                <a:solidFill>
                  <a:srgbClr val="107E2D"/>
                </a:solidFill>
              </a:rPr>
            </a:br>
            <a:r>
              <a:rPr lang="en-GB" dirty="0">
                <a:solidFill>
                  <a:srgbClr val="107E2D"/>
                </a:solidFill>
              </a:rPr>
              <a:t>Information about a label: [What does the USDA Organic label really mean?] (Michael </a:t>
            </a:r>
            <a:r>
              <a:rPr lang="en-GB" dirty="0" err="1">
                <a:solidFill>
                  <a:srgbClr val="107E2D"/>
                </a:solidFill>
              </a:rPr>
              <a:t>Tapp</a:t>
            </a:r>
            <a:r>
              <a:rPr lang="en-GB" dirty="0">
                <a:solidFill>
                  <a:srgbClr val="107E2D"/>
                </a:solidFill>
              </a:rPr>
              <a:t> / 2:54 minutes)</a:t>
            </a:r>
            <a:endParaRPr lang="nl-NL" dirty="0">
              <a:solidFill>
                <a:srgbClr val="107E2D"/>
              </a:solidFill>
            </a:endParaRPr>
          </a:p>
          <a:p>
            <a:pPr marL="0" indent="0">
              <a:buNone/>
            </a:pPr>
            <a:endParaRPr lang="nl-NL" dirty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rgbClr val="107E2D"/>
                </a:solidFill>
              </a:rPr>
              <a:t>Information about ISO, in particular ISO 26000: [Importance and benefits of ISO 26000 on Social Responsibility] (</a:t>
            </a:r>
            <a:r>
              <a:rPr lang="en-GB" dirty="0" err="1">
                <a:solidFill>
                  <a:srgbClr val="107E2D"/>
                </a:solidFill>
              </a:rPr>
              <a:t>GreenIngot</a:t>
            </a:r>
            <a:r>
              <a:rPr lang="en-GB" dirty="0">
                <a:solidFill>
                  <a:srgbClr val="107E2D"/>
                </a:solidFill>
              </a:rPr>
              <a:t> / 37:30 minutes)</a:t>
            </a:r>
            <a:endParaRPr lang="nl-NL" dirty="0">
              <a:solidFill>
                <a:srgbClr val="107E2D"/>
              </a:solidFill>
            </a:endParaRPr>
          </a:p>
          <a:p>
            <a:pPr marL="0" indent="0" fontAlgn="t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endParaRPr lang="en-GB" dirty="0" smtClean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solidFill>
                  <a:srgbClr val="015728"/>
                </a:solidFill>
              </a:rPr>
              <a:t>Videos for </a:t>
            </a:r>
            <a:r>
              <a:rPr lang="en-GB" dirty="0" smtClean="0">
                <a:solidFill>
                  <a:srgbClr val="015728"/>
                </a:solidFill>
              </a:rPr>
              <a:t>students and lecturers (</a:t>
            </a:r>
            <a:r>
              <a:rPr lang="en-GB" dirty="0">
                <a:solidFill>
                  <a:srgbClr val="015728"/>
                </a:solidFill>
              </a:rPr>
              <a:t>informative</a:t>
            </a:r>
            <a:r>
              <a:rPr lang="en-GB" dirty="0" smtClean="0">
                <a:solidFill>
                  <a:srgbClr val="015728"/>
                </a:solidFill>
              </a:rPr>
              <a:t>)</a:t>
            </a:r>
            <a:endParaRPr lang="en-GB" dirty="0">
              <a:solidFill>
                <a:srgbClr val="01572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6424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 fontAlgn="t">
              <a:buNone/>
            </a:pPr>
            <a:r>
              <a:rPr lang="en-GB" dirty="0" smtClean="0">
                <a:solidFill>
                  <a:srgbClr val="107E2D"/>
                </a:solidFill>
              </a:rPr>
              <a:t>Suggestion for a video on YouTube, see search quote between []: 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Information </a:t>
            </a:r>
            <a:r>
              <a:rPr lang="en-GB" dirty="0">
                <a:solidFill>
                  <a:srgbClr val="107E2D"/>
                </a:solidFill>
              </a:rPr>
              <a:t>about </a:t>
            </a:r>
            <a:r>
              <a:rPr lang="en-GB" dirty="0" smtClean="0">
                <a:solidFill>
                  <a:srgbClr val="107E2D"/>
                </a:solidFill>
              </a:rPr>
              <a:t>ISO 26000</a:t>
            </a:r>
            <a:r>
              <a:rPr lang="en-GB" dirty="0">
                <a:solidFill>
                  <a:srgbClr val="107E2D"/>
                </a:solidFill>
              </a:rPr>
              <a:t>: [Launch of ISO 26000: Interview, Rob Steele, ISO Secretary-General] (ISO / 4:00 minutes)</a:t>
            </a:r>
            <a:endParaRPr lang="nl-NL" dirty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rgbClr val="107E2D"/>
                </a:solidFill>
              </a:rPr>
              <a:t> </a:t>
            </a:r>
            <a:endParaRPr lang="nl-NL" dirty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rgbClr val="107E2D"/>
                </a:solidFill>
              </a:rPr>
              <a:t>Information about </a:t>
            </a:r>
            <a:r>
              <a:rPr lang="en-GB" dirty="0" smtClean="0">
                <a:solidFill>
                  <a:srgbClr val="107E2D"/>
                </a:solidFill>
              </a:rPr>
              <a:t>ISO 26000</a:t>
            </a:r>
            <a:r>
              <a:rPr lang="en-GB" dirty="0">
                <a:solidFill>
                  <a:srgbClr val="107E2D"/>
                </a:solidFill>
              </a:rPr>
              <a:t>: [Social Responsibility and ISO 26000 Training Overview] (CBG Inc. / 8:46 minutes)</a:t>
            </a:r>
            <a:endParaRPr lang="nl-NL" dirty="0">
              <a:solidFill>
                <a:srgbClr val="107E2D"/>
              </a:solidFill>
            </a:endParaRPr>
          </a:p>
          <a:p>
            <a:pPr marL="0" indent="0">
              <a:buNone/>
            </a:pPr>
            <a:endParaRPr lang="nl-NL" dirty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rgbClr val="107E2D"/>
                </a:solidFill>
              </a:rPr>
              <a:t>Information </a:t>
            </a:r>
            <a:r>
              <a:rPr lang="en-GB" dirty="0" smtClean="0">
                <a:solidFill>
                  <a:srgbClr val="107E2D"/>
                </a:solidFill>
              </a:rPr>
              <a:t>about the </a:t>
            </a:r>
            <a:r>
              <a:rPr lang="en-GB" dirty="0">
                <a:solidFill>
                  <a:srgbClr val="107E2D"/>
                </a:solidFill>
              </a:rPr>
              <a:t>Global </a:t>
            </a:r>
            <a:r>
              <a:rPr lang="en-GB" dirty="0" smtClean="0">
                <a:solidFill>
                  <a:srgbClr val="107E2D"/>
                </a:solidFill>
              </a:rPr>
              <a:t>Reporting </a:t>
            </a:r>
            <a:r>
              <a:rPr lang="en-GB" dirty="0">
                <a:solidFill>
                  <a:srgbClr val="107E2D"/>
                </a:solidFill>
              </a:rPr>
              <a:t>I</a:t>
            </a:r>
            <a:r>
              <a:rPr lang="en-GB" dirty="0" smtClean="0">
                <a:solidFill>
                  <a:srgbClr val="107E2D"/>
                </a:solidFill>
              </a:rPr>
              <a:t>nitiative</a:t>
            </a:r>
            <a:r>
              <a:rPr lang="en-GB" dirty="0">
                <a:solidFill>
                  <a:srgbClr val="107E2D"/>
                </a:solidFill>
              </a:rPr>
              <a:t>: [What is the Global Reporting Initiative?] (Toby Webb / 5:53 minutes)</a:t>
            </a:r>
            <a:endParaRPr lang="nl-NL" dirty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rgbClr val="107E2D"/>
                </a:solidFill>
                <a:hlinkClick r:id="rId2"/>
              </a:rPr>
              <a:t/>
            </a:r>
            <a:br>
              <a:rPr lang="en-GB" dirty="0">
                <a:solidFill>
                  <a:srgbClr val="107E2D"/>
                </a:solidFill>
                <a:hlinkClick r:id="rId2"/>
              </a:rPr>
            </a:br>
            <a:r>
              <a:rPr lang="en-GB" dirty="0">
                <a:solidFill>
                  <a:srgbClr val="107E2D"/>
                </a:solidFill>
              </a:rPr>
              <a:t>Information about Reputation Management: [Defining Reputation Management and Why It's Important] (</a:t>
            </a:r>
            <a:r>
              <a:rPr lang="en-GB" dirty="0" err="1">
                <a:solidFill>
                  <a:srgbClr val="107E2D"/>
                </a:solidFill>
              </a:rPr>
              <a:t>LeBow</a:t>
            </a:r>
            <a:r>
              <a:rPr lang="en-GB" dirty="0">
                <a:solidFill>
                  <a:srgbClr val="107E2D"/>
                </a:solidFill>
              </a:rPr>
              <a:t> College of Business / 6:21 minutes</a:t>
            </a:r>
            <a:r>
              <a:rPr lang="en-GB" dirty="0" smtClean="0">
                <a:solidFill>
                  <a:srgbClr val="107E2D"/>
                </a:solidFill>
              </a:rPr>
              <a:t>)</a:t>
            </a:r>
            <a:endParaRPr lang="nl-NL" dirty="0">
              <a:solidFill>
                <a:srgbClr val="107E2D"/>
              </a:solidFill>
            </a:endParaRPr>
          </a:p>
          <a:p>
            <a:pPr marL="0" indent="0" fontAlgn="t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endParaRPr lang="en-GB" dirty="0" smtClean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solidFill>
                  <a:srgbClr val="015728"/>
                </a:solidFill>
              </a:rPr>
              <a:t>Videos for </a:t>
            </a:r>
            <a:r>
              <a:rPr lang="en-GB" dirty="0" smtClean="0">
                <a:solidFill>
                  <a:srgbClr val="015728"/>
                </a:solidFill>
              </a:rPr>
              <a:t>students and lecturers (</a:t>
            </a:r>
            <a:r>
              <a:rPr lang="en-GB" dirty="0">
                <a:solidFill>
                  <a:srgbClr val="015728"/>
                </a:solidFill>
              </a:rPr>
              <a:t>informative</a:t>
            </a:r>
            <a:r>
              <a:rPr lang="en-GB" dirty="0" smtClean="0">
                <a:solidFill>
                  <a:srgbClr val="015728"/>
                </a:solidFill>
              </a:rPr>
              <a:t>)</a:t>
            </a:r>
            <a:endParaRPr lang="en-GB" dirty="0">
              <a:solidFill>
                <a:srgbClr val="01572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8786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fontAlgn="t">
              <a:buNone/>
            </a:pPr>
            <a:r>
              <a:rPr lang="en-GB" sz="1600" dirty="0" smtClean="0">
                <a:solidFill>
                  <a:srgbClr val="107E2D"/>
                </a:solidFill>
              </a:rPr>
              <a:t>Suggestion for a video on YouTube, see search quote between []: </a:t>
            </a:r>
          </a:p>
          <a:p>
            <a:pPr marL="0" indent="0">
              <a:buNone/>
            </a:pPr>
            <a:endParaRPr lang="en-GB" sz="1600" dirty="0" smtClean="0">
              <a:solidFill>
                <a:srgbClr val="107E2D"/>
              </a:solidFill>
            </a:endParaRPr>
          </a:p>
          <a:p>
            <a:pPr marL="0" indent="0" fontAlgn="t">
              <a:buNone/>
            </a:pPr>
            <a:r>
              <a:rPr lang="en-GB" altLang="nl-NL" sz="1600" dirty="0">
                <a:solidFill>
                  <a:srgbClr val="107E2D"/>
                </a:solidFill>
              </a:rPr>
              <a:t>Why change the strategy into a sustainable business strategy? [Ray Anderson: The business logic of sustainability] (TED / 16:40 minutes)</a:t>
            </a:r>
          </a:p>
          <a:p>
            <a:pPr marL="0" indent="0" fontAlgn="t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 fontAlgn="t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 fontAlgn="t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 fontAlgn="t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 fontAlgn="t">
              <a:buNone/>
            </a:pPr>
            <a:endParaRPr lang="en-GB" dirty="0" smtClean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solidFill>
                  <a:srgbClr val="015728"/>
                </a:solidFill>
              </a:rPr>
              <a:t>Videos for </a:t>
            </a:r>
            <a:r>
              <a:rPr lang="en-GB" dirty="0" smtClean="0">
                <a:solidFill>
                  <a:srgbClr val="015728"/>
                </a:solidFill>
              </a:rPr>
              <a:t>students and lecturers</a:t>
            </a:r>
            <a:br>
              <a:rPr lang="en-GB" dirty="0" smtClean="0">
                <a:solidFill>
                  <a:srgbClr val="015728"/>
                </a:solidFill>
              </a:rPr>
            </a:br>
            <a:r>
              <a:rPr lang="en-GB" dirty="0" smtClean="0">
                <a:solidFill>
                  <a:srgbClr val="015728"/>
                </a:solidFill>
              </a:rPr>
              <a:t>(</a:t>
            </a:r>
            <a:r>
              <a:rPr lang="en-GB" dirty="0">
                <a:solidFill>
                  <a:srgbClr val="015728"/>
                </a:solidFill>
              </a:rPr>
              <a:t>politically engaged)</a:t>
            </a:r>
          </a:p>
        </p:txBody>
      </p:sp>
    </p:spTree>
    <p:extLst>
      <p:ext uri="{BB962C8B-B14F-4D97-AF65-F5344CB8AC3E}">
        <p14:creationId xmlns:p14="http://schemas.microsoft.com/office/powerpoint/2010/main" val="47252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  <p:sp>
        <p:nvSpPr>
          <p:cNvPr id="5" name="Footer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For more information about cases, research assignments or videos, please contact: </a:t>
            </a:r>
            <a:r>
              <a:rPr lang="en-GB" dirty="0" smtClean="0">
                <a:solidFill>
                  <a:srgbClr val="107E2D"/>
                </a:solidFill>
                <a:hlinkClick r:id="rId2"/>
              </a:rPr>
              <a:t>m.oyevaar@sustainable-globalization.com</a:t>
            </a:r>
            <a:endParaRPr lang="en-GB" dirty="0" smtClean="0">
              <a:solidFill>
                <a:srgbClr val="107E2D"/>
              </a:solidFill>
            </a:endParaRPr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GB" dirty="0" smtClean="0">
                <a:solidFill>
                  <a:srgbClr val="015728"/>
                </a:solidFill>
              </a:rPr>
              <a:t>Information Educational Resources</a:t>
            </a:r>
            <a:endParaRPr lang="en-GB" dirty="0">
              <a:solidFill>
                <a:srgbClr val="01572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956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dirty="0" smtClean="0">
              <a:solidFill>
                <a:srgbClr val="015728"/>
              </a:solidFill>
            </a:endParaRPr>
          </a:p>
          <a:p>
            <a:pPr marL="0" indent="0">
              <a:buNone/>
            </a:pPr>
            <a:endParaRPr lang="en-GB" dirty="0">
              <a:solidFill>
                <a:srgbClr val="015728"/>
              </a:solidFill>
            </a:endParaRPr>
          </a:p>
          <a:p>
            <a:pPr marL="0" indent="0" algn="ctr">
              <a:buNone/>
            </a:pPr>
            <a:r>
              <a:rPr lang="en-GB" dirty="0" smtClean="0">
                <a:solidFill>
                  <a:srgbClr val="015728"/>
                </a:solidFill>
              </a:rPr>
              <a:t>Background of CSR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6490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en-GB" sz="4400" dirty="0" smtClean="0">
                <a:solidFill>
                  <a:srgbClr val="015728"/>
                </a:solidFill>
                <a:latin typeface="Franklin Gothic Demi" pitchFamily="34" charset="0"/>
              </a:rPr>
              <a:t>CSR </a:t>
            </a:r>
            <a:r>
              <a:rPr lang="en-GB" sz="4400" dirty="0">
                <a:solidFill>
                  <a:srgbClr val="015728"/>
                </a:solidFill>
                <a:latin typeface="Franklin Gothic Demi" pitchFamily="34" charset="0"/>
              </a:rPr>
              <a:t>in the twentieth </a:t>
            </a:r>
            <a:r>
              <a:rPr lang="en-GB" sz="4400" dirty="0" smtClean="0">
                <a:solidFill>
                  <a:srgbClr val="015728"/>
                </a:solidFill>
                <a:latin typeface="Franklin Gothic Demi" pitchFamily="34" charset="0"/>
              </a:rPr>
              <a:t>century</a:t>
            </a:r>
            <a:endParaRPr lang="nl-NL" sz="4400" dirty="0">
              <a:solidFill>
                <a:srgbClr val="015728"/>
              </a:solidFill>
              <a:latin typeface="Franklin Gothic Demi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457200" y="1639341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Focus on employees /direct stakeholders (&lt; ± 1980):</a:t>
            </a:r>
            <a:endParaRPr lang="en-GB" dirty="0">
              <a:solidFill>
                <a:srgbClr val="107E2D"/>
              </a:solidFill>
            </a:endParaRPr>
          </a:p>
          <a:p>
            <a:r>
              <a:rPr lang="en-GB" dirty="0">
                <a:solidFill>
                  <a:srgbClr val="107E2D"/>
                </a:solidFill>
              </a:rPr>
              <a:t>For </a:t>
            </a:r>
            <a:r>
              <a:rPr lang="en-GB" dirty="0" smtClean="0">
                <a:solidFill>
                  <a:srgbClr val="107E2D"/>
                </a:solidFill>
              </a:rPr>
              <a:t>example, in the beginning of the twentieth century Philip </a:t>
            </a:r>
            <a:r>
              <a:rPr lang="en-GB" dirty="0">
                <a:solidFill>
                  <a:srgbClr val="107E2D"/>
                </a:solidFill>
              </a:rPr>
              <a:t>developed a vision of an employee policy which was geared </a:t>
            </a:r>
            <a:r>
              <a:rPr lang="en-GB" dirty="0" smtClean="0">
                <a:solidFill>
                  <a:srgbClr val="107E2D"/>
                </a:solidFill>
              </a:rPr>
              <a:t>towards </a:t>
            </a:r>
            <a:r>
              <a:rPr lang="en-GB" dirty="0">
                <a:solidFill>
                  <a:srgbClr val="107E2D"/>
                </a:solidFill>
              </a:rPr>
              <a:t>social </a:t>
            </a:r>
            <a:r>
              <a:rPr lang="en-GB" dirty="0" smtClean="0">
                <a:solidFill>
                  <a:srgbClr val="107E2D"/>
                </a:solidFill>
              </a:rPr>
              <a:t>issues and based on </a:t>
            </a:r>
            <a:r>
              <a:rPr lang="en-GB" dirty="0">
                <a:solidFill>
                  <a:srgbClr val="107E2D"/>
                </a:solidFill>
              </a:rPr>
              <a:t>the concept of ‘enlightened self-interest</a:t>
            </a:r>
            <a:r>
              <a:rPr lang="en-GB" dirty="0" smtClean="0">
                <a:solidFill>
                  <a:srgbClr val="107E2D"/>
                </a:solidFill>
              </a:rPr>
              <a:t>’.</a:t>
            </a:r>
            <a:endParaRPr lang="en-GB" dirty="0">
              <a:solidFill>
                <a:srgbClr val="107E2D"/>
              </a:solidFill>
            </a:endParaRPr>
          </a:p>
          <a:p>
            <a:pPr lvl="1"/>
            <a:r>
              <a:rPr lang="en-GB" dirty="0" smtClean="0">
                <a:solidFill>
                  <a:srgbClr val="107E2D"/>
                </a:solidFill>
              </a:rPr>
              <a:t>E.g. A </a:t>
            </a:r>
            <a:r>
              <a:rPr lang="en-GB" dirty="0">
                <a:solidFill>
                  <a:srgbClr val="107E2D"/>
                </a:solidFill>
              </a:rPr>
              <a:t>visionary housing programme </a:t>
            </a:r>
            <a:r>
              <a:rPr lang="en-GB" dirty="0" smtClean="0">
                <a:solidFill>
                  <a:srgbClr val="107E2D"/>
                </a:solidFill>
              </a:rPr>
              <a:t>in the 1920s for employees made </a:t>
            </a:r>
            <a:r>
              <a:rPr lang="en-GB" dirty="0">
                <a:solidFill>
                  <a:srgbClr val="107E2D"/>
                </a:solidFill>
              </a:rPr>
              <a:t>it possible to search for motivated and disciplined workers in other parts of the country.</a:t>
            </a:r>
            <a:endParaRPr lang="en-GB" b="1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Focus on all stakeholders/stakeholder management </a:t>
            </a:r>
            <a:r>
              <a:rPr lang="en-GB" dirty="0">
                <a:solidFill>
                  <a:srgbClr val="107E2D"/>
                </a:solidFill>
              </a:rPr>
              <a:t>(&gt; ± 1980</a:t>
            </a:r>
            <a:r>
              <a:rPr lang="en-GB" dirty="0" smtClean="0">
                <a:solidFill>
                  <a:srgbClr val="107E2D"/>
                </a:solidFill>
              </a:rPr>
              <a:t>)</a:t>
            </a:r>
            <a:endParaRPr lang="en-GB" dirty="0">
              <a:solidFill>
                <a:srgbClr val="107E2D"/>
              </a:solidFill>
            </a:endParaRPr>
          </a:p>
          <a:p>
            <a:r>
              <a:rPr lang="en-GB" dirty="0" smtClean="0">
                <a:solidFill>
                  <a:srgbClr val="107E2D"/>
                </a:solidFill>
              </a:rPr>
              <a:t>In the end of the 1980s, business increasingly realized the importance of the involvement of indirect stakeholders, such as action groups.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4400" dirty="0" smtClean="0">
                <a:solidFill>
                  <a:srgbClr val="015728"/>
                </a:solidFill>
                <a:latin typeface="Franklin Gothic Demi" panose="020B0703020102020204" pitchFamily="34" charset="0"/>
              </a:rPr>
              <a:t>Three licenses for business</a:t>
            </a:r>
            <a:endParaRPr lang="nl-NL" sz="4400" dirty="0">
              <a:solidFill>
                <a:srgbClr val="015728"/>
              </a:solidFill>
              <a:latin typeface="Franklin Gothic Demi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90872" y="1556792"/>
            <a:ext cx="8229600" cy="4525963"/>
          </a:xfrm>
        </p:spPr>
        <p:txBody>
          <a:bodyPr>
            <a:normAutofit fontScale="77500" lnSpcReduction="20000"/>
          </a:bodyPr>
          <a:lstStyle/>
          <a:p>
            <a:r>
              <a:rPr lang="en-GB" dirty="0" smtClean="0">
                <a:solidFill>
                  <a:srgbClr val="107E2D"/>
                </a:solidFill>
              </a:rPr>
              <a:t>License to sell (market orientated): </a:t>
            </a:r>
          </a:p>
          <a:p>
            <a:pPr marL="400050" lvl="1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Customers give authorization for a company to manufacture an item so long as it conforms to certain standards, such as price, technical quality and product safety.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License to produce (contract orientated)</a:t>
            </a:r>
          </a:p>
          <a:p>
            <a:pPr marL="400050" lvl="1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Authorization to produce is obtained via legislation, voting rights of ﬁnancial backers and contracts. The enterprise is directly allied to stakeholders such as employees, government and owners.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License to operate (society orientated): </a:t>
            </a:r>
          </a:p>
          <a:p>
            <a:pPr marL="400050" lvl="1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Indirect stakeholders grant the enterprise the space  and recognition when social expectations are met to a satisfactory degree.</a:t>
            </a:r>
          </a:p>
          <a:p>
            <a:pPr marL="400050" lvl="1" indent="0">
              <a:buNone/>
            </a:pPr>
            <a:endParaRPr lang="en-GB" dirty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554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15728"/>
                </a:solidFill>
              </a:rPr>
              <a:t>License to operate Shell</a:t>
            </a:r>
            <a:endParaRPr lang="en-GB" dirty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Reasons for Shell to develop the policy of ‘License to operate’ in the end of the 1990’s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Brent spar is the direct cause:</a:t>
            </a:r>
          </a:p>
          <a:p>
            <a:pPr marL="400050" lvl="1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Public opinion turned against oil giant Shell’s decision to purposely sink a storage tank (Brent spar) in the ocean. The decision of Shell was </a:t>
            </a:r>
            <a:r>
              <a:rPr lang="en-GB" dirty="0">
                <a:solidFill>
                  <a:srgbClr val="107E2D"/>
                </a:solidFill>
              </a:rPr>
              <a:t>based </a:t>
            </a:r>
            <a:r>
              <a:rPr lang="en-GB" dirty="0" smtClean="0">
                <a:solidFill>
                  <a:srgbClr val="107E2D"/>
                </a:solidFill>
              </a:rPr>
              <a:t>on rational</a:t>
            </a:r>
            <a:r>
              <a:rPr lang="en-GB" dirty="0">
                <a:solidFill>
                  <a:srgbClr val="107E2D"/>
                </a:solidFill>
              </a:rPr>
              <a:t>, methodical </a:t>
            </a:r>
            <a:r>
              <a:rPr lang="en-GB" dirty="0" smtClean="0">
                <a:solidFill>
                  <a:srgbClr val="107E2D"/>
                </a:solidFill>
              </a:rPr>
              <a:t>research and she acted ‘responsibly’ but the confrontation with society forced Shell to change direction. 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Long term vision</a:t>
            </a:r>
          </a:p>
          <a:p>
            <a:pPr marL="400050" lvl="1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Shell has direct relationships with indirect stakeholders and the public debate and Shell realizes that good relations with society are an essential element of business strategy.</a:t>
            </a:r>
          </a:p>
          <a:p>
            <a:pPr marL="457200" indent="-457200"/>
            <a:r>
              <a:rPr lang="en-GB" dirty="0" smtClean="0">
                <a:solidFill>
                  <a:srgbClr val="107E2D"/>
                </a:solidFill>
              </a:rPr>
              <a:t>For videos about Shell, please see slide 28.</a:t>
            </a:r>
            <a:endParaRPr lang="nl-NL" dirty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>
                <a:solidFill>
                  <a:srgbClr val="015728"/>
                </a:solidFill>
              </a:rPr>
              <a:t>Stakeholder management</a:t>
            </a:r>
            <a:endParaRPr lang="nl-NL" dirty="0">
              <a:solidFill>
                <a:srgbClr val="015728"/>
              </a:solidFill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 smtClean="0">
                <a:solidFill>
                  <a:srgbClr val="107E2D"/>
                </a:solidFill>
              </a:rPr>
              <a:t>Strategy is not only determined by analysis of consumer habits, new technology, new materials and competition, but also includes consideration of the media, local residents and protest groups.</a:t>
            </a:r>
          </a:p>
          <a:p>
            <a:r>
              <a:rPr lang="en-GB" dirty="0" smtClean="0">
                <a:solidFill>
                  <a:srgbClr val="107E2D"/>
                </a:solidFill>
              </a:rPr>
              <a:t>Stakeholder management implies an established relationship with direct and indirect stakeholders</a:t>
            </a:r>
            <a:r>
              <a:rPr lang="en-GB" dirty="0" smtClean="0">
                <a:solidFill>
                  <a:srgbClr val="0070C0"/>
                </a:solidFill>
              </a:rPr>
              <a:t>  </a:t>
            </a:r>
            <a:r>
              <a:rPr lang="en-GB" dirty="0" smtClean="0">
                <a:solidFill>
                  <a:srgbClr val="107E2D"/>
                </a:solidFill>
              </a:rPr>
              <a:t>based on an open dialogue focused on the integration of stakeholders’ concerns within corporate practices and strategies.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2" algn="ctr" rtl="0">
              <a:spcBef>
                <a:spcPct val="0"/>
              </a:spcBef>
            </a:pPr>
            <a:r>
              <a:rPr lang="en-GB" sz="4000" dirty="0" smtClean="0">
                <a:solidFill>
                  <a:srgbClr val="015728"/>
                </a:solidFill>
                <a:latin typeface="Franklin Gothic Demi" pitchFamily="34" charset="0"/>
              </a:rPr>
              <a:t>Corporate social responsibility orientation (CSRO) (1)</a:t>
            </a:r>
            <a:endParaRPr lang="nl-NL" sz="4000" dirty="0">
              <a:solidFill>
                <a:srgbClr val="015728"/>
              </a:solidFill>
              <a:latin typeface="Franklin Gothic Demi" pitchFamily="34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CSRO is the extent to which companies privilege particular types of responsibilities over others when making social investments. </a:t>
            </a:r>
          </a:p>
          <a:p>
            <a:pPr marL="0" indent="0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4 types of corporate responsibilities (Archibald Carrol): 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>
                <a:solidFill>
                  <a:srgbClr val="107E2D"/>
                </a:solidFill>
              </a:rPr>
              <a:t>Economic (responsibility to be proﬁtable);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>
                <a:solidFill>
                  <a:srgbClr val="107E2D"/>
                </a:solidFill>
              </a:rPr>
              <a:t>Legal (responsibility to obey the law);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>
                <a:solidFill>
                  <a:srgbClr val="107E2D"/>
                </a:solidFill>
              </a:rPr>
              <a:t>Ethical (responsibility to act in accordance with social norms, values and moral principles);</a:t>
            </a:r>
          </a:p>
          <a:p>
            <a:pPr marL="514350" indent="-514350">
              <a:buFont typeface="+mj-lt"/>
              <a:buAutoNum type="arabicPeriod"/>
            </a:pPr>
            <a:r>
              <a:rPr lang="en-GB" dirty="0" smtClean="0">
                <a:solidFill>
                  <a:srgbClr val="107E2D"/>
                </a:solidFill>
              </a:rPr>
              <a:t>Philanthropic (responsibility to be a good citizen).</a:t>
            </a:r>
          </a:p>
          <a:p>
            <a:pPr marL="0" indent="0">
              <a:buNone/>
            </a:pPr>
            <a:endParaRPr lang="en-GB" dirty="0" smtClean="0">
              <a:solidFill>
                <a:srgbClr val="107E2D"/>
              </a:solidFill>
            </a:endParaRPr>
          </a:p>
          <a:p>
            <a:pPr marL="0" indent="0">
              <a:buNone/>
            </a:pPr>
            <a:r>
              <a:rPr lang="en-GB" dirty="0" smtClean="0">
                <a:solidFill>
                  <a:srgbClr val="107E2D"/>
                </a:solidFill>
              </a:rPr>
              <a:t>Remarks:</a:t>
            </a:r>
          </a:p>
          <a:p>
            <a:pPr marL="514350" indent="-514350"/>
            <a:r>
              <a:rPr lang="en-GB" dirty="0" smtClean="0">
                <a:solidFill>
                  <a:srgbClr val="107E2D"/>
                </a:solidFill>
              </a:rPr>
              <a:t>The four responsibilities must be embedded in corporate behaviour and must be fulﬁlled at all times. </a:t>
            </a:r>
          </a:p>
          <a:p>
            <a:pPr marL="514350" indent="-514350"/>
            <a:r>
              <a:rPr lang="en-GB" dirty="0" smtClean="0">
                <a:solidFill>
                  <a:srgbClr val="107E2D"/>
                </a:solidFill>
              </a:rPr>
              <a:t>Criticisms on CSR are the result of failing to identify the best allocation of resources across components 1 – 4 when budgets are limited and trade-offs between components cannot be avoided.</a:t>
            </a:r>
          </a:p>
          <a:p>
            <a:pPr marL="514350" indent="-514350"/>
            <a:r>
              <a:rPr lang="en-GB" dirty="0" smtClean="0">
                <a:solidFill>
                  <a:srgbClr val="107E2D"/>
                </a:solidFill>
              </a:rPr>
              <a:t>For videos about Carroll, please see slide 28-29.</a:t>
            </a:r>
          </a:p>
          <a:p>
            <a:pPr marL="514350" indent="-514350"/>
            <a:endParaRPr lang="en-GB" dirty="0">
              <a:solidFill>
                <a:srgbClr val="107E2D"/>
              </a:solidFill>
            </a:endParaRP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© Martin Oyevaar, Diego Vazquez-Brust &amp; Harrie van Bommel, Globalization and Sustainable Development, Palgrave (2016) 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07741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12320</TotalTime>
  <Words>2538</Words>
  <Application>Microsoft Office PowerPoint</Application>
  <PresentationFormat>On-screen Show (4:3)</PresentationFormat>
  <Paragraphs>254</Paragraphs>
  <Slides>34</Slides>
  <Notes>10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Office Theme</vt:lpstr>
      <vt:lpstr>PowerPoint Presentation</vt:lpstr>
      <vt:lpstr>CHAPTER 10</vt:lpstr>
      <vt:lpstr>Learning objectives</vt:lpstr>
      <vt:lpstr>PowerPoint Presentation</vt:lpstr>
      <vt:lpstr>CSR in the twentieth century</vt:lpstr>
      <vt:lpstr>Three licenses for business</vt:lpstr>
      <vt:lpstr>License to operate Shell</vt:lpstr>
      <vt:lpstr>Stakeholder management</vt:lpstr>
      <vt:lpstr>Corporate social responsibility orientation (CSRO) (1)</vt:lpstr>
      <vt:lpstr>Corporate social responsibility orientation (CSRO) (2)</vt:lpstr>
      <vt:lpstr>6 characteristics of CSR  Crane, Matten and Spence (2013)</vt:lpstr>
      <vt:lpstr>PowerPoint Presentation</vt:lpstr>
      <vt:lpstr>The government tools: values and legislation</vt:lpstr>
      <vt:lpstr>Corporate Social Responsibility: a tool for self regulation</vt:lpstr>
      <vt:lpstr>Discussion on self regulation of business (1)</vt:lpstr>
      <vt:lpstr>Discussion on self regulation of business (2)</vt:lpstr>
      <vt:lpstr>PowerPoint Presentation</vt:lpstr>
      <vt:lpstr>CSR labels, standards, guidelines and initiatives (1)</vt:lpstr>
      <vt:lpstr>CSR labels, standards, guidelines and initiatives (2)</vt:lpstr>
      <vt:lpstr>CSR labels, standards, guidelines and initiatives (3)</vt:lpstr>
      <vt:lpstr>Schematic overview of ISO 26000</vt:lpstr>
      <vt:lpstr>  Guidelines CSR reporting (1) </vt:lpstr>
      <vt:lpstr>Guidelines CSR reporting (2)</vt:lpstr>
      <vt:lpstr>PowerPoint Presentation</vt:lpstr>
      <vt:lpstr>Success factors of the CSR strategy (1)</vt:lpstr>
      <vt:lpstr>Success factors of the CSR strategy (2)</vt:lpstr>
      <vt:lpstr>CSR &amp; Public Relations</vt:lpstr>
      <vt:lpstr>CSR and Reputation Management</vt:lpstr>
      <vt:lpstr>Limitations of corporate social responsibility</vt:lpstr>
      <vt:lpstr>Videos for students and lecturers (informative)</vt:lpstr>
      <vt:lpstr>Videos for students and lecturers (informative)</vt:lpstr>
      <vt:lpstr>Videos for students and lecturers (informative)</vt:lpstr>
      <vt:lpstr>Videos for students and lecturers (politically engaged)</vt:lpstr>
      <vt:lpstr>Information Educational Resources</vt:lpstr>
    </vt:vector>
  </TitlesOfParts>
  <Company>Macmillan Publishing Ltd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Rutter, Holly</dc:creator>
  <cp:lastModifiedBy>Ball, Edward</cp:lastModifiedBy>
  <cp:revision>164</cp:revision>
  <dcterms:created xsi:type="dcterms:W3CDTF">2016-01-28T10:17:53Z</dcterms:created>
  <dcterms:modified xsi:type="dcterms:W3CDTF">2016-09-15T08:55:18Z</dcterms:modified>
</cp:coreProperties>
</file>