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16" r:id="rId2"/>
    <p:sldId id="314" r:id="rId3"/>
    <p:sldId id="315" r:id="rId4"/>
    <p:sldId id="307" r:id="rId5"/>
    <p:sldId id="262" r:id="rId6"/>
    <p:sldId id="297" r:id="rId7"/>
    <p:sldId id="308" r:id="rId8"/>
    <p:sldId id="300" r:id="rId9"/>
    <p:sldId id="301" r:id="rId10"/>
    <p:sldId id="268" r:id="rId11"/>
    <p:sldId id="269" r:id="rId12"/>
    <p:sldId id="270" r:id="rId13"/>
    <p:sldId id="304" r:id="rId14"/>
    <p:sldId id="305" r:id="rId15"/>
    <p:sldId id="306" r:id="rId16"/>
    <p:sldId id="313" r:id="rId17"/>
    <p:sldId id="309" r:id="rId18"/>
    <p:sldId id="310" r:id="rId19"/>
    <p:sldId id="271" r:id="rId20"/>
    <p:sldId id="272" r:id="rId21"/>
    <p:sldId id="274" r:id="rId22"/>
    <p:sldId id="275" r:id="rId23"/>
    <p:sldId id="311" r:id="rId24"/>
    <p:sldId id="276" r:id="rId25"/>
    <p:sldId id="279" r:id="rId26"/>
    <p:sldId id="277" r:id="rId27"/>
    <p:sldId id="278" r:id="rId28"/>
    <p:sldId id="280" r:id="rId29"/>
    <p:sldId id="312" r:id="rId30"/>
    <p:sldId id="286" r:id="rId31"/>
    <p:sldId id="289" r:id="rId32"/>
    <p:sldId id="290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728"/>
    <a:srgbClr val="107E2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44" autoAdjust="0"/>
  </p:normalViewPr>
  <p:slideViewPr>
    <p:cSldViewPr>
      <p:cViewPr varScale="1">
        <p:scale>
          <a:sx n="64" d="100"/>
          <a:sy n="64" d="100"/>
        </p:scale>
        <p:origin x="-13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D1D6AC7-1B84-4F23-99C5-C9166B111E23}" type="datetimeFigureOut">
              <a:rPr lang="en-GB"/>
              <a:pPr>
                <a:defRPr/>
              </a:pPr>
              <a:t>15/09/2016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4F0CA2-5D30-4C4D-A184-F4D4C59F49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366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F0CA2-5D30-4C4D-A184-F4D4C59F491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41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F0CA2-5D30-4C4D-A184-F4D4C59F491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53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F0CA2-5D30-4C4D-A184-F4D4C59F491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8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</a:t>
            </a:r>
            <a:r>
              <a:rPr lang="en-GB" err="1"/>
              <a:t>Oyevaar</a:t>
            </a:r>
            <a:r>
              <a:rPr lang="en-GB"/>
              <a:t>, Diego Vazquez-</a:t>
            </a:r>
            <a:r>
              <a:rPr lang="en-GB" err="1"/>
              <a:t>Brust</a:t>
            </a:r>
            <a:r>
              <a:rPr lang="en-GB"/>
              <a:t> &amp; </a:t>
            </a:r>
            <a:r>
              <a:rPr lang="en-GB" err="1"/>
              <a:t>Harrie</a:t>
            </a:r>
            <a:r>
              <a:rPr lang="en-GB"/>
              <a:t> van </a:t>
            </a:r>
            <a:r>
              <a:rPr lang="en-GB" err="1"/>
              <a:t>Bommel</a:t>
            </a:r>
            <a:r>
              <a:rPr lang="en-GB"/>
              <a:t>, </a:t>
            </a:r>
            <a:r>
              <a:rPr lang="en-GB" i="1"/>
              <a:t>Globalization and Sustainable Development</a:t>
            </a:r>
            <a:r>
              <a:rPr lang="en-GB"/>
              <a:t>, Palgrave (2016) </a:t>
            </a:r>
          </a:p>
        </p:txBody>
      </p:sp>
    </p:spTree>
    <p:extLst>
      <p:ext uri="{BB962C8B-B14F-4D97-AF65-F5344CB8AC3E}">
        <p14:creationId xmlns:p14="http://schemas.microsoft.com/office/powerpoint/2010/main" val="40057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533146C-937C-4D89-9F89-9EBEA98A5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56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C537C1F-4AB0-463F-BC67-5ACC1AE048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3771E8-D9C9-40BA-997C-F8869AC63B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19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6D80E5-E120-41B6-BC46-9726AEA14E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30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3599D63-953F-4002-89A7-87686D072C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0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6FB7135-D168-4CA6-AC3D-51E4BDE14D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0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64CF211-0222-478D-92BE-F694AE1E3E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61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A4C2799-2EE8-4DFF-9FB6-1DAC7F993C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73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855507E-F121-4860-BCDE-BD02A11B4E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86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Martin Oyevaar, Diego Vazquez-Brust &amp; Harrie van Bommel, Globalization and Sustainable Development, Palgrave (2016)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0CEA50-B741-43D9-B357-C21F006A1D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08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/>
              <a:t>Click to edit Master title style</a:t>
            </a:r>
            <a:endParaRPr lang="en-GB" altLang="nl-NL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/>
              <a:t>Click to edit Master text styles</a:t>
            </a:r>
          </a:p>
          <a:p>
            <a:pPr lvl="1"/>
            <a:r>
              <a:rPr lang="en-US" altLang="nl-NL" smtClean="0"/>
              <a:t>Second level</a:t>
            </a:r>
          </a:p>
          <a:p>
            <a:pPr lvl="2"/>
            <a:r>
              <a:rPr lang="en-US" altLang="nl-NL" smtClean="0"/>
              <a:t>Third level</a:t>
            </a:r>
          </a:p>
          <a:p>
            <a:pPr lvl="3"/>
            <a:r>
              <a:rPr lang="en-US" altLang="nl-NL" smtClean="0"/>
              <a:t>Fourth level</a:t>
            </a:r>
          </a:p>
          <a:p>
            <a:pPr lvl="4"/>
            <a:r>
              <a:rPr lang="en-US" altLang="nl-NL" smtClean="0"/>
              <a:t>Fifth level</a:t>
            </a:r>
            <a:endParaRPr lang="en-GB" altLang="nl-NL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8888" y="6524625"/>
            <a:ext cx="7885112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© Martin </a:t>
            </a:r>
            <a:r>
              <a:rPr lang="en-GB" err="1"/>
              <a:t>Oyevaar</a:t>
            </a:r>
            <a:r>
              <a:rPr lang="en-GB"/>
              <a:t>, Diego Vazquez-</a:t>
            </a:r>
            <a:r>
              <a:rPr lang="en-GB" err="1"/>
              <a:t>Brust</a:t>
            </a:r>
            <a:r>
              <a:rPr lang="en-GB"/>
              <a:t> &amp; </a:t>
            </a:r>
            <a:r>
              <a:rPr lang="en-GB" err="1"/>
              <a:t>Harrie</a:t>
            </a:r>
            <a:r>
              <a:rPr lang="en-GB"/>
              <a:t> van </a:t>
            </a:r>
            <a:r>
              <a:rPr lang="en-GB" err="1"/>
              <a:t>Bommel</a:t>
            </a:r>
            <a:r>
              <a:rPr lang="en-GB"/>
              <a:t>, </a:t>
            </a:r>
            <a:r>
              <a:rPr lang="en-GB" i="1"/>
              <a:t>Globalization and Sustainable Development</a:t>
            </a:r>
            <a:r>
              <a:rPr lang="en-GB"/>
              <a:t>, Palgrave (2016)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Demi" panose="020B0703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01" y="0"/>
            <a:ext cx="5267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8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GB" altLang="nl-NL" dirty="0" smtClean="0">
                <a:solidFill>
                  <a:srgbClr val="015728"/>
                </a:solidFill>
              </a:rPr>
              <a:t>Bottom of the Pyramid</a:t>
            </a:r>
            <a:endParaRPr lang="nl-NL" altLang="nl-NL" dirty="0" smtClean="0">
              <a:solidFill>
                <a:srgbClr val="015728"/>
              </a:solidFill>
            </a:endParaRPr>
          </a:p>
        </p:txBody>
      </p:sp>
      <p:sp>
        <p:nvSpPr>
          <p:cNvPr id="21507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21508" name="Afbeelding 4" descr="http://healthpopuli.com/wp-content/uploads/2011/06/Fortune-at-bottom-of-pyram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417638"/>
            <a:ext cx="3960812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4005263"/>
            <a:ext cx="8229600" cy="2087562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Companies searching for strategic possibilities for accessing the ‘</a:t>
            </a:r>
            <a:r>
              <a:rPr lang="en-GB" dirty="0">
                <a:solidFill>
                  <a:srgbClr val="107E2D"/>
                </a:solidFill>
              </a:rPr>
              <a:t>Bottom of the Pyramid</a:t>
            </a:r>
            <a:r>
              <a:rPr lang="en-GB" dirty="0" smtClean="0">
                <a:solidFill>
                  <a:srgbClr val="107E2D"/>
                </a:solidFill>
              </a:rPr>
              <a:t>’, which is a market of four </a:t>
            </a:r>
            <a:r>
              <a:rPr lang="en-GB" dirty="0">
                <a:solidFill>
                  <a:srgbClr val="107E2D"/>
                </a:solidFill>
              </a:rPr>
              <a:t>billion </a:t>
            </a:r>
            <a:r>
              <a:rPr lang="en-GB" dirty="0" smtClean="0">
                <a:solidFill>
                  <a:srgbClr val="107E2D"/>
                </a:solidFill>
              </a:rPr>
              <a:t>poor. It constitutes a huge </a:t>
            </a:r>
            <a:r>
              <a:rPr lang="en-GB" dirty="0">
                <a:solidFill>
                  <a:srgbClr val="107E2D"/>
                </a:solidFill>
              </a:rPr>
              <a:t>potential </a:t>
            </a:r>
            <a:r>
              <a:rPr lang="en-GB" dirty="0" smtClean="0">
                <a:solidFill>
                  <a:srgbClr val="107E2D"/>
                </a:solidFill>
              </a:rPr>
              <a:t>market.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Offering </a:t>
            </a:r>
            <a:r>
              <a:rPr lang="en-GB" dirty="0">
                <a:solidFill>
                  <a:srgbClr val="107E2D"/>
                </a:solidFill>
              </a:rPr>
              <a:t>products and services to people on the lowest rung of </a:t>
            </a:r>
            <a:r>
              <a:rPr lang="en-GB" dirty="0" smtClean="0">
                <a:solidFill>
                  <a:srgbClr val="107E2D"/>
                </a:solidFill>
              </a:rPr>
              <a:t>society asks new business concepts, so costs can reduce substantially.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nl-NL" smtClean="0">
                <a:solidFill>
                  <a:srgbClr val="015728"/>
                </a:solidFill>
              </a:rPr>
              <a:t>Nine principles for Bottom of the Pyramid production</a:t>
            </a:r>
            <a:endParaRPr lang="nl-NL" altLang="nl-NL" smtClean="0">
              <a:solidFill>
                <a:srgbClr val="015728"/>
              </a:solidFill>
            </a:endParaRPr>
          </a:p>
        </p:txBody>
      </p:sp>
      <p:sp>
        <p:nvSpPr>
          <p:cNvPr id="22531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nl-NL" sz="2000" smtClean="0">
                <a:solidFill>
                  <a:srgbClr val="107E2D"/>
                </a:solidFill>
              </a:rPr>
              <a:t>Achieving scale size and innovation directed towards structural reduction of production costs  are important elements in Prahalad’s theory. This approach has led to new business initiatives worldwide.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nl-NL" sz="1000" smtClean="0">
              <a:solidFill>
                <a:srgbClr val="107E2D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nl-NL" sz="2000" smtClean="0">
                <a:solidFill>
                  <a:srgbClr val="107E2D"/>
                </a:solidFill>
              </a:rPr>
              <a:t>Principles to make products available for the lowest income group:</a:t>
            </a:r>
            <a:endParaRPr lang="nl-NL" altLang="nl-NL" sz="2000" smtClean="0">
              <a:solidFill>
                <a:srgbClr val="107E2D"/>
              </a:solidFill>
            </a:endParaRP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Create the capacity to consume (price achievement)</a:t>
            </a: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Hybrid innovation</a:t>
            </a: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Scale of operations</a:t>
            </a: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Sustainable development</a:t>
            </a:r>
            <a:endParaRPr lang="nl-NL" altLang="nl-NL" sz="2000" smtClean="0">
              <a:solidFill>
                <a:srgbClr val="107E2D"/>
              </a:solidFill>
            </a:endParaRP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Functionality for the BoP client</a:t>
            </a: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Supply chain innovation</a:t>
            </a: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Making better use of uneducated employees</a:t>
            </a:r>
            <a:endParaRPr lang="nl-NL" altLang="nl-NL" sz="2000" smtClean="0">
              <a:solidFill>
                <a:srgbClr val="107E2D"/>
              </a:solidFill>
            </a:endParaRP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nl-NL" altLang="nl-NL" sz="2000" smtClean="0">
                <a:solidFill>
                  <a:srgbClr val="107E2D"/>
                </a:solidFill>
              </a:rPr>
              <a:t>Schooling and </a:t>
            </a:r>
            <a:r>
              <a:rPr lang="en-GB" altLang="nl-NL" sz="2000" smtClean="0">
                <a:solidFill>
                  <a:srgbClr val="107E2D"/>
                </a:solidFill>
              </a:rPr>
              <a:t>client empowerment</a:t>
            </a:r>
            <a:endParaRPr lang="nl-NL" altLang="nl-NL" sz="2000" smtClean="0">
              <a:solidFill>
                <a:srgbClr val="107E2D"/>
              </a:solidFill>
            </a:endParaRPr>
          </a:p>
          <a:p>
            <a:pPr marL="91440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nl-NL" sz="2000" smtClean="0">
                <a:solidFill>
                  <a:srgbClr val="107E2D"/>
                </a:solidFill>
              </a:rPr>
              <a:t>Integral approach.</a:t>
            </a:r>
            <a:endParaRPr lang="nl-NL" altLang="nl-NL" sz="2000" smtClean="0">
              <a:solidFill>
                <a:srgbClr val="107E2D"/>
              </a:solidFill>
            </a:endParaRPr>
          </a:p>
        </p:txBody>
      </p:sp>
      <p:sp>
        <p:nvSpPr>
          <p:cNvPr id="2253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GB" altLang="nl-NL" smtClean="0">
                <a:solidFill>
                  <a:srgbClr val="015728"/>
                </a:solidFill>
              </a:rPr>
              <a:t>Discussions on the Bottom of the Pyramid</a:t>
            </a:r>
            <a:endParaRPr lang="nl-NL" altLang="nl-NL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Cheap products which have inferior quality and/or are not useful do not contribute to poverty reduction.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Overestimates of the indulgences and potential purchasing power of the poor can lead to the creation of artiﬁcial needs.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The private sector cannot compensate for the failure of the state and government’s role should be considered to provide essential goods for the poor. </a:t>
            </a:r>
          </a:p>
        </p:txBody>
      </p:sp>
      <p:sp>
        <p:nvSpPr>
          <p:cNvPr id="23556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nl-NL" dirty="0" smtClean="0">
                <a:solidFill>
                  <a:srgbClr val="015728"/>
                </a:solidFill>
              </a:rPr>
              <a:t>Human Value Management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Human Value Management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Employees want to exploit their own abilities and manage their talents.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The value synchronization between human beings and the organization is an important starting point. The concept of ‘work for money’ assumes a secondary position. The ‘boss–employee hierarchy’ is exchanged for a ‘network relation’ with the company offering satisfaction and fulﬁlment in the workplace.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Predecessor Concept: Human Resource Management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Companies invest in employees and spend </a:t>
            </a:r>
            <a:r>
              <a:rPr lang="en-GB" dirty="0">
                <a:solidFill>
                  <a:srgbClr val="107E2D"/>
                </a:solidFill>
              </a:rPr>
              <a:t>attention on education, motivation and career development. </a:t>
            </a:r>
            <a:endParaRPr lang="nl-NL" dirty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24580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015728"/>
                </a:solidFill>
              </a:rPr>
              <a:t>Differences between HRM and HVM 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25603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2560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9925" y="1773238"/>
            <a:ext cx="7796213" cy="41767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nl-NL" dirty="0" smtClean="0">
                <a:solidFill>
                  <a:srgbClr val="015728"/>
                </a:solidFill>
              </a:rPr>
              <a:t>Sharing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The concept of ‘sharing’ is used for the development of systems aimed at redefinition of the roles of user and owner, so that the product is used more intensively.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0070C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Search directions for the concept of ‘sharing’: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ICT provides opportunities to connect users and owners, so that real-time tuning occurs and administration can be automated.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26628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Sharing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Aspects of Sharing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It provides opportunities for new societal values, based on worldwide community, with responsibilities for all actors of the supply chain, including users.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0070C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Discussion:</a:t>
            </a:r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r>
              <a:rPr lang="en-GB" sz="3100" dirty="0" smtClean="0">
                <a:solidFill>
                  <a:srgbClr val="107E2D"/>
                </a:solidFill>
              </a:rPr>
              <a:t>Can the concept of 'sharing' serve as a catalyst for elimination of consumerism, in which the economy is based on acquiring and owning goods to dump them afterwards?</a:t>
            </a:r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100" dirty="0" smtClean="0">
                <a:solidFill>
                  <a:srgbClr val="107E2D"/>
                </a:solidFill>
              </a:rPr>
              <a:t>Philosophy of linear liberalised market economy: </a:t>
            </a: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100" dirty="0" smtClean="0">
                <a:solidFill>
                  <a:srgbClr val="107E2D"/>
                </a:solidFill>
              </a:rPr>
              <a:t>‘You are what you own’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100" dirty="0" smtClean="0">
                <a:solidFill>
                  <a:srgbClr val="107E2D"/>
                </a:solidFill>
              </a:rPr>
              <a:t>Philosophy of circular economy: Philosophy: </a:t>
            </a: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100" dirty="0" smtClean="0">
                <a:solidFill>
                  <a:srgbClr val="107E2D"/>
                </a:solidFill>
              </a:rPr>
              <a:t>‘You are what you access’</a:t>
            </a:r>
            <a:endParaRPr lang="en-GB" sz="3100" dirty="0">
              <a:solidFill>
                <a:srgbClr val="107E2D"/>
              </a:solidFill>
            </a:endParaRPr>
          </a:p>
        </p:txBody>
      </p:sp>
      <p:sp>
        <p:nvSpPr>
          <p:cNvPr id="2765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Sharing</a:t>
            </a:r>
          </a:p>
        </p:txBody>
      </p:sp>
      <p:sp>
        <p:nvSpPr>
          <p:cNvPr id="28675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2867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989138"/>
            <a:ext cx="7177087" cy="267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kstvak 6"/>
          <p:cNvSpPr txBox="1">
            <a:spLocks noChangeArrowheads="1"/>
          </p:cNvSpPr>
          <p:nvPr/>
        </p:nvSpPr>
        <p:spPr bwMode="auto">
          <a:xfrm>
            <a:off x="1692275" y="5426075"/>
            <a:ext cx="6335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nl-NL" sz="2800">
                <a:solidFill>
                  <a:srgbClr val="107E2D"/>
                </a:solidFill>
              </a:rPr>
              <a:t>Continuum of Sharing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015728"/>
                </a:solidFill>
              </a:rPr>
              <a:t>CSR Strategy Development for innovative product </a:t>
            </a:r>
            <a:r>
              <a:rPr lang="en-GB" dirty="0">
                <a:solidFill>
                  <a:srgbClr val="015728"/>
                </a:solidFill>
              </a:rPr>
              <a:t>concepts and </a:t>
            </a:r>
            <a:r>
              <a:rPr lang="en-GB" dirty="0" smtClean="0">
                <a:solidFill>
                  <a:srgbClr val="015728"/>
                </a:solidFill>
              </a:rPr>
              <a:t>new </a:t>
            </a:r>
            <a:r>
              <a:rPr lang="en-GB" dirty="0">
                <a:solidFill>
                  <a:srgbClr val="015728"/>
                </a:solidFill>
              </a:rPr>
              <a:t>business </a:t>
            </a:r>
            <a:r>
              <a:rPr lang="en-GB" dirty="0" smtClean="0">
                <a:solidFill>
                  <a:srgbClr val="015728"/>
                </a:solidFill>
              </a:rPr>
              <a:t>models</a:t>
            </a:r>
            <a:endParaRPr lang="nl-NL" sz="4000" dirty="0">
              <a:solidFill>
                <a:srgbClr val="015728"/>
              </a:solidFill>
            </a:endParaRPr>
          </a:p>
        </p:txBody>
      </p:sp>
      <p:sp>
        <p:nvSpPr>
          <p:cNvPr id="29699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GB" altLang="nl-NL" smtClean="0">
                <a:solidFill>
                  <a:srgbClr val="015728"/>
                </a:solidFill>
              </a:rPr>
              <a:t>Development of an innovative CSR strategy</a:t>
            </a:r>
            <a:endParaRPr lang="nl-NL" altLang="nl-NL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Outdated technologies have to be replaced by new, sustainable ones.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Developing a new enterprise with ‘disruptive’ (positive) connotations is a complex creative process. In addition to new technology it includes redeﬁnition of markets, change in the organization and the creation of new innovations in the supply chains. 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30724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15728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pc="3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CHAPTER</a:t>
            </a:r>
            <a:r>
              <a:rPr lang="en-GB" spc="300" dirty="0" smtClean="0">
                <a:solidFill>
                  <a:schemeClr val="bg1"/>
                </a:solidFill>
              </a:rPr>
              <a:t> 11</a:t>
            </a:r>
            <a:endParaRPr lang="en-GB" spc="3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  <a:solidFill>
            <a:srgbClr val="107E2D"/>
          </a:solidFill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Globalization and Strategy Development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 bwMode="auto">
          <a:xfrm>
            <a:off x="1258888" y="6381750"/>
            <a:ext cx="7885112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dirty="0" smtClean="0">
                <a:latin typeface="Calibri" panose="020F0502020204030204" pitchFamily="34" charset="0"/>
              </a:rPr>
              <a:t>© Martin </a:t>
            </a:r>
            <a:r>
              <a:rPr lang="en-GB" altLang="nl-NL" sz="1200" dirty="0" err="1" smtClean="0">
                <a:latin typeface="Calibri" panose="020F0502020204030204" pitchFamily="34" charset="0"/>
              </a:rPr>
              <a:t>Oyevaar</a:t>
            </a:r>
            <a:r>
              <a:rPr lang="en-GB" altLang="nl-NL" sz="1200" dirty="0" smtClean="0">
                <a:latin typeface="Calibri" panose="020F0502020204030204" pitchFamily="34" charset="0"/>
              </a:rPr>
              <a:t>, Diego Vazquez-</a:t>
            </a:r>
            <a:r>
              <a:rPr lang="en-GB" altLang="nl-NL" sz="1200" dirty="0" err="1" smtClean="0">
                <a:latin typeface="Calibri" panose="020F0502020204030204" pitchFamily="34" charset="0"/>
              </a:rPr>
              <a:t>Brust</a:t>
            </a:r>
            <a:r>
              <a:rPr lang="en-GB" altLang="nl-NL" sz="1200" dirty="0" smtClean="0">
                <a:latin typeface="Calibri" panose="020F0502020204030204" pitchFamily="34" charset="0"/>
              </a:rPr>
              <a:t> &amp; </a:t>
            </a:r>
            <a:r>
              <a:rPr lang="en-GB" altLang="nl-NL" sz="1200" dirty="0" err="1" smtClean="0">
                <a:latin typeface="Calibri" panose="020F0502020204030204" pitchFamily="34" charset="0"/>
              </a:rPr>
              <a:t>Harrie</a:t>
            </a:r>
            <a:r>
              <a:rPr lang="en-GB" altLang="nl-NL" sz="1200" dirty="0" smtClean="0">
                <a:latin typeface="Calibri" panose="020F0502020204030204" pitchFamily="34" charset="0"/>
              </a:rPr>
              <a:t> van </a:t>
            </a:r>
            <a:r>
              <a:rPr lang="en-GB" altLang="nl-NL" sz="1200" dirty="0" err="1" smtClean="0">
                <a:latin typeface="Calibri" panose="020F0502020204030204" pitchFamily="34" charset="0"/>
              </a:rPr>
              <a:t>Bommel</a:t>
            </a:r>
            <a:r>
              <a:rPr lang="en-GB" altLang="nl-NL" sz="1200" dirty="0" smtClean="0">
                <a:latin typeface="Calibri" panose="020F0502020204030204" pitchFamily="34" charset="0"/>
              </a:rPr>
              <a:t>, </a:t>
            </a:r>
            <a:r>
              <a:rPr lang="en-GB" altLang="nl-NL" sz="1200" i="1" dirty="0" smtClean="0">
                <a:latin typeface="Calibri" panose="020F0502020204030204" pitchFamily="34" charset="0"/>
              </a:rPr>
              <a:t>Globalization and Sustainable Development</a:t>
            </a:r>
            <a:r>
              <a:rPr lang="en-GB" altLang="nl-NL" sz="1200" dirty="0" smtClean="0">
                <a:latin typeface="Calibri" panose="020F0502020204030204" pitchFamily="34" charset="0"/>
              </a:rPr>
              <a:t>, Palgrave (2016)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dirty="0" smtClean="0">
                <a:latin typeface="Calibri" panose="020F0502020204030204" pitchFamily="34" charset="0"/>
              </a:rPr>
              <a:t>Information about cases, research assignments, videos etc.: </a:t>
            </a:r>
            <a:r>
              <a:rPr lang="en-GB" altLang="nl-NL" sz="1200" dirty="0" smtClean="0">
                <a:latin typeface="Calibri" panose="020F0502020204030204" pitchFamily="34" charset="0"/>
                <a:hlinkClick r:id="rId2"/>
              </a:rPr>
              <a:t>m.oyevaar@sustainable-globalization.com</a:t>
            </a:r>
            <a:r>
              <a:rPr lang="en-GB" altLang="nl-NL" sz="1200" dirty="0" smtClean="0">
                <a:latin typeface="Calibri" panose="020F0502020204030204" pitchFamily="34" charset="0"/>
              </a:rPr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015728"/>
                </a:solidFill>
              </a:rPr>
              <a:t>Greening versus Beyond Greening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1747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457200" y="1628775"/>
          <a:ext cx="8578850" cy="45878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9425"/>
                <a:gridCol w="4289425"/>
              </a:tblGrid>
              <a:tr h="609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Strategies for Greening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Strategies for Beyond Greening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u="none" strike="noStrike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133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Focus on the Existing</a:t>
                      </a:r>
                      <a:endParaRPr lang="en-GB" sz="2000" b="0" noProof="0" dirty="0" smtClean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Products   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Processes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Suppliers                                                                 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Customers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Shareholders                                                                                                                               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Focus on New Developments</a:t>
                      </a:r>
                      <a:endParaRPr lang="en-GB" sz="2000" noProof="0" dirty="0" smtClean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Technologies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Markets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Partners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Needs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Stakeholders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19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Features</a:t>
                      </a: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Stepwise                                                             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Continuous improvement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Rationalistic                                                                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Features</a:t>
                      </a:r>
                      <a:endParaRPr lang="en-GB" sz="2000" noProof="0" dirty="0" smtClean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Intermittent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Creative Destruction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Restructuring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25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Example</a:t>
                      </a: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    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Responsible Environmental care                          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u="sng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Example</a:t>
                      </a: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Revolutionary Bio technology                                                 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6" marR="6857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GB" altLang="nl-NL" smtClean="0">
                <a:solidFill>
                  <a:srgbClr val="015728"/>
                </a:solidFill>
              </a:rPr>
              <a:t>Developing innovative business  strategies</a:t>
            </a:r>
            <a:endParaRPr lang="nl-NL" altLang="nl-NL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Three methods for developing a new strategy for ‘beyond greening’: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Distinctive value proposition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Expansion of scope (Stuart Hart)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Business Model Canvas (</a:t>
            </a:r>
            <a:r>
              <a:rPr lang="en-GB" dirty="0" err="1" smtClean="0">
                <a:solidFill>
                  <a:srgbClr val="107E2D"/>
                </a:solidFill>
              </a:rPr>
              <a:t>Osterwalder</a:t>
            </a:r>
            <a:r>
              <a:rPr lang="en-GB" dirty="0" smtClean="0">
                <a:solidFill>
                  <a:srgbClr val="107E2D"/>
                </a:solidFill>
              </a:rPr>
              <a:t>).</a:t>
            </a:r>
            <a:endParaRPr lang="nl-NL" dirty="0" smtClean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3277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nl-NL" dirty="0" smtClean="0">
                <a:solidFill>
                  <a:srgbClr val="015728"/>
                </a:solidFill>
              </a:rPr>
              <a:t>Innovative value proposition (1)</a:t>
            </a:r>
            <a:endParaRPr lang="nl-NL" altLang="nl-NL" dirty="0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107E2D"/>
                </a:solidFill>
              </a:rPr>
              <a:t>The innovative value proposition is directed towards client values and focuses on new markets in order to stand out from the competition </a:t>
            </a:r>
            <a:r>
              <a:rPr lang="en-GB" dirty="0" smtClean="0">
                <a:solidFill>
                  <a:srgbClr val="107E2D"/>
                </a:solidFill>
              </a:rPr>
              <a:t>(</a:t>
            </a:r>
            <a:r>
              <a:rPr lang="en-GB" dirty="0">
                <a:solidFill>
                  <a:srgbClr val="107E2D"/>
                </a:solidFill>
              </a:rPr>
              <a:t>Kim and </a:t>
            </a:r>
            <a:r>
              <a:rPr lang="en-GB" dirty="0" err="1">
                <a:solidFill>
                  <a:srgbClr val="107E2D"/>
                </a:solidFill>
              </a:rPr>
              <a:t>Maubrogne</a:t>
            </a:r>
            <a:r>
              <a:rPr lang="en-GB" dirty="0">
                <a:solidFill>
                  <a:srgbClr val="107E2D"/>
                </a:solidFill>
              </a:rPr>
              <a:t>)</a:t>
            </a: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2400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Key questions to redeﬁning the value proposition:</a:t>
            </a:r>
            <a:endParaRPr lang="nl-NL" dirty="0" smtClean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Which values must be weakened or diluted to a lower level than branch standards?</a:t>
            </a:r>
            <a:endParaRPr lang="nl-NL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Which obvious branch values have to be eliminated?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Which values need to be strengthened to levels higher than branch standards?</a:t>
            </a:r>
            <a:endParaRPr lang="nl-NL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Which values (that the branch has never offered) must be created?</a:t>
            </a:r>
            <a:endParaRPr lang="nl-NL" sz="2800" dirty="0" smtClean="0">
              <a:solidFill>
                <a:srgbClr val="107E2D"/>
              </a:solidFill>
            </a:endParaRPr>
          </a:p>
        </p:txBody>
      </p:sp>
      <p:sp>
        <p:nvSpPr>
          <p:cNvPr id="33796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015728"/>
                </a:solidFill>
              </a:rPr>
              <a:t>Value </a:t>
            </a:r>
            <a:r>
              <a:rPr lang="en-US" dirty="0">
                <a:solidFill>
                  <a:srgbClr val="015728"/>
                </a:solidFill>
              </a:rPr>
              <a:t>proposition of Zipcar and standard rental agencies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4819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24087"/>
              </p:ext>
            </p:extLst>
          </p:nvPr>
        </p:nvGraphicFramePr>
        <p:xfrm>
          <a:off x="457200" y="1773238"/>
          <a:ext cx="8362951" cy="4214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0451"/>
                <a:gridCol w="1008073"/>
                <a:gridCol w="637926"/>
                <a:gridCol w="704891"/>
                <a:gridCol w="1013691"/>
                <a:gridCol w="1171748"/>
                <a:gridCol w="1080078"/>
                <a:gridCol w="1296093"/>
              </a:tblGrid>
              <a:tr h="147722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Value Proposition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Loca-tion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Ser</a:t>
                      </a: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-vice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Pri-ce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Diffe</a:t>
                      </a: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-rent cars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Environ-</a:t>
                      </a: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ment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Proces</a:t>
                      </a: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-sing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Self manage-</a:t>
                      </a:r>
                      <a:r>
                        <a:rPr lang="en-GB" sz="2000" noProof="0" dirty="0" err="1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ment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6832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Standard                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Rental agencies</a:t>
                      </a: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4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4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4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3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0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6926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2000" noProof="0" dirty="0" smtClean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Zipcar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200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5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3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5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4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2000" b="0" noProof="0" dirty="0" smtClean="0">
                          <a:solidFill>
                            <a:srgbClr val="107E2D"/>
                          </a:solidFill>
                          <a:effectLst/>
                          <a:latin typeface="Franklin Gothic Demi" panose="020B0703020102020204" pitchFamily="34" charset="0"/>
                        </a:rPr>
                        <a:t>5</a:t>
                      </a:r>
                      <a:endParaRPr lang="en-GB" sz="2000" b="0" noProof="0" dirty="0">
                        <a:solidFill>
                          <a:srgbClr val="107E2D"/>
                        </a:solidFill>
                        <a:effectLst/>
                        <a:latin typeface="Franklin Gothic Demi" panose="020B07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77" marR="68577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015728"/>
                </a:solidFill>
              </a:rPr>
              <a:t>Stuart Hart’s expansion of scope (2)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A stepwise plan to give form to future-orientated business strategy which helps managers expand their horizons and control the risks involved.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2300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The stepwise plan depends on three stages: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GB" dirty="0" err="1" smtClean="0">
                <a:solidFill>
                  <a:srgbClr val="107E2D"/>
                </a:solidFill>
              </a:rPr>
              <a:t>Transactive</a:t>
            </a:r>
            <a:r>
              <a:rPr lang="en-GB" dirty="0" smtClean="0">
                <a:solidFill>
                  <a:srgbClr val="107E2D"/>
                </a:solidFill>
              </a:rPr>
              <a:t> links: Innovations that can only be implemented through cooperation between different sections inside and outside the supply chain;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Renewed research ﬁelds: Imagination is an important part of any breakthrough innovation;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Incubation. The incubation period is necessary for consolidation. It is irresponsible to promote radical new concepts without a planned incubation time.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35844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Transactive links (A)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Search </a:t>
            </a:r>
            <a:r>
              <a:rPr lang="en-GB" dirty="0">
                <a:solidFill>
                  <a:srgbClr val="107E2D"/>
                </a:solidFill>
              </a:rPr>
              <a:t>for </a:t>
            </a:r>
            <a:r>
              <a:rPr lang="en-GB" dirty="0" smtClean="0">
                <a:solidFill>
                  <a:srgbClr val="107E2D"/>
                </a:solidFill>
              </a:rPr>
              <a:t>relations to create </a:t>
            </a:r>
            <a:r>
              <a:rPr lang="en-GB" dirty="0">
                <a:solidFill>
                  <a:srgbClr val="107E2D"/>
                </a:solidFill>
              </a:rPr>
              <a:t>breakthrough </a:t>
            </a:r>
            <a:r>
              <a:rPr lang="en-GB" dirty="0" smtClean="0">
                <a:solidFill>
                  <a:srgbClr val="107E2D"/>
                </a:solidFill>
              </a:rPr>
              <a:t>innovations: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Redefining relations with stakeholders;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New functions for existing and new relations in the supply chain;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</a:rPr>
              <a:t>New alliances with ‘fringe stakeholders’:  organizations that have marginal contact with the target group, but belong to a completely different circuit. </a:t>
            </a: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36868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Renewed research fields (B)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Search for business concepts diametrically opposed to current practices and develop new combinations of different techniques for new products/markets in relation to new </a:t>
            </a:r>
            <a:r>
              <a:rPr lang="en-GB" dirty="0" err="1" smtClean="0">
                <a:solidFill>
                  <a:srgbClr val="107E2D"/>
                </a:solidFill>
              </a:rPr>
              <a:t>transactive</a:t>
            </a:r>
            <a:r>
              <a:rPr lang="en-GB" dirty="0" smtClean="0">
                <a:solidFill>
                  <a:srgbClr val="107E2D"/>
                </a:solidFill>
              </a:rPr>
              <a:t> links.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The procedure contains the following activities:</a:t>
            </a:r>
            <a:endParaRPr lang="en-GB" sz="4000" dirty="0" smtClean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Deﬁning research ﬁelds making use of societal and renewed technical domains such as climate change, social inequality and human rights, and engage new stakeholders;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Gathering the information from informative websites and creating a learning community to establish new knowledge and determine which target groups will beneﬁt;</a:t>
            </a:r>
            <a:endParaRPr lang="en-GB" sz="3600" dirty="0" smtClean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Making sure managers visit places that are deemed to be the most interesting so they can understand how new products can relate to customer needs.</a:t>
            </a:r>
            <a:endParaRPr lang="en-GB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3789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Incubation (C)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An </a:t>
            </a:r>
            <a:r>
              <a:rPr lang="en-GB" dirty="0">
                <a:solidFill>
                  <a:srgbClr val="107E2D"/>
                </a:solidFill>
              </a:rPr>
              <a:t>incubation period </a:t>
            </a:r>
            <a:r>
              <a:rPr lang="en-GB" dirty="0" smtClean="0">
                <a:solidFill>
                  <a:srgbClr val="107E2D"/>
                </a:solidFill>
              </a:rPr>
              <a:t>is necessary, because different ideas are embraced, often based on conﬂicting information.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Questions for incubation period:</a:t>
            </a:r>
            <a:endParaRPr lang="nl-NL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What are the critical success factors?</a:t>
            </a:r>
            <a:endParaRPr lang="nl-NL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What barriers must be overcome in the target group before their needs can be converted into a purchasing pattern?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Activities for the incubation period: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Organise dialogue between (fringe) stakeholders and the line managers, product developers and technicians of the enterprise; </a:t>
            </a:r>
            <a:endParaRPr lang="nl-NL" sz="3600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Appointing the task groups to perform additional research;</a:t>
            </a:r>
            <a:endParaRPr lang="nl-NL" sz="4000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Conducting the tests and redeﬁne the product concepts and the new business models;</a:t>
            </a:r>
            <a:endParaRPr lang="nl-NL" sz="4000" dirty="0">
              <a:solidFill>
                <a:srgbClr val="107E2D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rgbClr val="107E2D"/>
                </a:solidFill>
              </a:rPr>
              <a:t>Organise horizontal and vertical information channels to keep everyone informed.</a:t>
            </a:r>
            <a:endParaRPr lang="nl-NL" sz="4000" dirty="0" smtClean="0">
              <a:solidFill>
                <a:srgbClr val="107E2D"/>
              </a:solidFill>
            </a:endParaRPr>
          </a:p>
        </p:txBody>
      </p:sp>
      <p:sp>
        <p:nvSpPr>
          <p:cNvPr id="38916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dirty="0" smtClean="0">
                <a:solidFill>
                  <a:srgbClr val="015728"/>
                </a:solidFill>
              </a:rPr>
              <a:t>Business Model Canvas of </a:t>
            </a:r>
            <a:r>
              <a:rPr lang="nl-NL" dirty="0" err="1" smtClean="0">
                <a:solidFill>
                  <a:srgbClr val="015728"/>
                </a:solidFill>
              </a:rPr>
              <a:t>Osterwalder</a:t>
            </a:r>
            <a:r>
              <a:rPr lang="nl-NL" dirty="0" smtClean="0">
                <a:solidFill>
                  <a:srgbClr val="015728"/>
                </a:solidFill>
              </a:rPr>
              <a:t> (3)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The Business Model Canvas is a strategic business start-up template and it helps determine how the business is to be set up.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400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In the Business Model Canvas, the following aspects are indicated:</a:t>
            </a:r>
            <a:endParaRPr lang="en-GB" sz="2100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Delivered value proposition for the customer segments and the associated logistic and communication channels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The necessary resources, activities and key partners providing goods and services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Cost structure and revenue streams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1400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Discussion on Business Model Canvas</a:t>
            </a: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100" dirty="0" smtClean="0">
                <a:solidFill>
                  <a:srgbClr val="107E2D"/>
                </a:solidFill>
              </a:rPr>
              <a:t>In the Business Model Canvas, CSR themes are not mentioned and the contribution to society and stakeholders is not explicitly addressed.</a:t>
            </a:r>
            <a:endParaRPr lang="en-GB" sz="2100" dirty="0">
              <a:solidFill>
                <a:srgbClr val="107E2D"/>
              </a:solidFill>
            </a:endParaRPr>
          </a:p>
        </p:txBody>
      </p:sp>
      <p:sp>
        <p:nvSpPr>
          <p:cNvPr id="39940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40963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8726488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kstvak 5"/>
          <p:cNvSpPr txBox="1">
            <a:spLocks noChangeArrowheads="1"/>
          </p:cNvSpPr>
          <p:nvPr/>
        </p:nvSpPr>
        <p:spPr bwMode="auto">
          <a:xfrm>
            <a:off x="539750" y="6083300"/>
            <a:ext cx="799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solidFill>
                  <a:srgbClr val="107E2D"/>
                </a:solidFill>
              </a:rPr>
              <a:t>Some aspects of Zipcar in the template of Business Model Canvas</a:t>
            </a:r>
            <a:endParaRPr lang="nl-NL" altLang="nl-NL" sz="1800">
              <a:solidFill>
                <a:srgbClr val="107E2D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smtClean="0">
                <a:solidFill>
                  <a:srgbClr val="015728"/>
                </a:solidFill>
              </a:rPr>
              <a:t>Learning objectives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107E2D"/>
                </a:solidFill>
              </a:rPr>
              <a:t>Understand how globalization is becoming the working terrain for small and medium enterprises (SMEs) and social entrepreneurs;</a:t>
            </a:r>
            <a:endParaRPr lang="nl-NL" dirty="0" smtClean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107E2D"/>
                </a:solidFill>
              </a:rPr>
              <a:t>Understand why business has good reason to focus on low income markets;</a:t>
            </a:r>
            <a:endParaRPr lang="nl-NL" dirty="0" smtClean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107E2D"/>
                </a:solidFill>
              </a:rPr>
              <a:t>Gain insight into the external drivers for an innovative CSR strategy;</a:t>
            </a:r>
            <a:endParaRPr lang="nl-NL" dirty="0" smtClean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107E2D"/>
                </a:solidFill>
              </a:rPr>
              <a:t>Learn to apply models for developing innovative business strategies.</a:t>
            </a:r>
            <a:endParaRPr lang="nl-NL" dirty="0" smtClean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14340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t" hangingPunct="1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Economic participation at the Bottom of the Pyramid: [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Prahalad</a:t>
            </a:r>
            <a:r>
              <a:rPr lang="en-GB" altLang="nl-NL" sz="1600" dirty="0" smtClean="0">
                <a:solidFill>
                  <a:srgbClr val="107E2D"/>
                </a:solidFill>
              </a:rPr>
              <a:t> @ MSM Opportunities at Bottom of the Pyramid 1/6]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MaasSchoManage</a:t>
            </a:r>
            <a:r>
              <a:rPr lang="en-GB" altLang="nl-NL" sz="1600" dirty="0" smtClean="0">
                <a:solidFill>
                  <a:srgbClr val="107E2D"/>
                </a:solidFill>
              </a:rPr>
              <a:t> / 10:01 minutes)</a:t>
            </a:r>
            <a:endParaRPr lang="nl-NL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Unilever’s Bottom of the Pyramid Strategy: [Chapter 7 (International Marketing and Unilever’s BOP Strategy – Marketing for Global Success)] (Darwin 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Dhas</a:t>
            </a:r>
            <a:r>
              <a:rPr lang="en-GB" altLang="nl-NL" sz="1600" dirty="0" smtClean="0">
                <a:solidFill>
                  <a:srgbClr val="107E2D"/>
                </a:solidFill>
              </a:rPr>
              <a:t> / 6:40 minutes)</a:t>
            </a:r>
            <a:endParaRPr lang="nl-NL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Bottom of the Pyramid Case Jaipur Foot: [India Jaipur Foot] (VOA South Asia / 3:22 minutes)</a:t>
            </a:r>
            <a:endParaRPr lang="nl-NL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Bottom of the Pyramid Case Microcredit: [How Microcredit Works Whole Planet Foundation] (Whole Planet Foundation / 2:51 minutes)</a:t>
            </a:r>
            <a:endParaRPr lang="nl-NL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Bottom of the Pyramid Case Eye disease: [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Aravind</a:t>
            </a:r>
            <a:r>
              <a:rPr lang="en-GB" altLang="nl-NL" sz="1600" dirty="0" smtClean="0">
                <a:solidFill>
                  <a:srgbClr val="107E2D"/>
                </a:solidFill>
              </a:rPr>
              <a:t> Eye Hospital 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byronetics</a:t>
            </a:r>
            <a:r>
              <a:rPr lang="en-GB" altLang="nl-NL" sz="1600" dirty="0" smtClean="0">
                <a:solidFill>
                  <a:srgbClr val="107E2D"/>
                </a:solidFill>
              </a:rPr>
              <a:t>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byronetics</a:t>
            </a:r>
            <a:r>
              <a:rPr lang="en-GB" altLang="nl-NL" sz="1600" dirty="0" smtClean="0">
                <a:solidFill>
                  <a:srgbClr val="107E2D"/>
                </a:solidFill>
              </a:rPr>
              <a:t> / 6:08 minutes)</a:t>
            </a:r>
            <a:endParaRPr lang="nl-NL" altLang="nl-NL" sz="1600" dirty="0" smtClean="0">
              <a:solidFill>
                <a:srgbClr val="107E2D"/>
              </a:solidFill>
            </a:endParaRPr>
          </a:p>
        </p:txBody>
      </p:sp>
      <p:sp>
        <p:nvSpPr>
          <p:cNvPr id="41987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t" hangingPunct="1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Opinion about The Share Economy: [Who Really Wins In The Share Economy?] (AJ+ / 3:08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Theory about Reverse Logistic: [Reverse Logistics in Circular Economy]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Surus</a:t>
            </a:r>
            <a:r>
              <a:rPr lang="en-GB" altLang="nl-NL" sz="1600" dirty="0" smtClean="0">
                <a:solidFill>
                  <a:srgbClr val="107E2D"/>
                </a:solidFill>
              </a:rPr>
              <a:t> 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Inversa</a:t>
            </a:r>
            <a:r>
              <a:rPr lang="en-GB" altLang="nl-NL" sz="1600" dirty="0" smtClean="0">
                <a:solidFill>
                  <a:srgbClr val="107E2D"/>
                </a:solidFill>
              </a:rPr>
              <a:t> / 2:20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Information about Business Model Canvas 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Osterwalder</a:t>
            </a:r>
            <a:r>
              <a:rPr lang="en-GB" altLang="nl-NL" sz="1600" dirty="0" smtClean="0">
                <a:solidFill>
                  <a:srgbClr val="107E2D"/>
                </a:solidFill>
              </a:rPr>
              <a:t>: [Business Model Canvas Explained 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Strategyzer</a:t>
            </a:r>
            <a:r>
              <a:rPr lang="en-GB" altLang="nl-NL" sz="1600" dirty="0" smtClean="0">
                <a:solidFill>
                  <a:srgbClr val="107E2D"/>
                </a:solidFill>
              </a:rPr>
              <a:t>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Strategyzer</a:t>
            </a:r>
            <a:r>
              <a:rPr lang="en-GB" altLang="nl-NL" sz="1600" dirty="0" smtClean="0">
                <a:solidFill>
                  <a:srgbClr val="107E2D"/>
                </a:solidFill>
              </a:rPr>
              <a:t> / 2:20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Aspects of a Sustainable Strategy: [Build a Strategy for Sustainability Harvard Business Review] (Harvard Business Review / 10:27 minutes)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A short introduction on ‘Blue Ocean Strategy: [What is Blue Ocean Strategy? Blue Ocean Strategy] (Blue Ocean Strategy / 2:16 minutes)</a:t>
            </a:r>
          </a:p>
        </p:txBody>
      </p:sp>
      <p:sp>
        <p:nvSpPr>
          <p:cNvPr id="43011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t" hangingPunct="1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Introduction Blue Ocean Strategy: [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VideoBrief</a:t>
            </a:r>
            <a:r>
              <a:rPr lang="en-GB" altLang="nl-NL" sz="1600" dirty="0" smtClean="0">
                <a:solidFill>
                  <a:srgbClr val="107E2D"/>
                </a:solidFill>
              </a:rPr>
              <a:t>: 'Blue Ocean Strategy' Business Management Book Synopsis]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bryaneye</a:t>
            </a:r>
            <a:r>
              <a:rPr lang="en-GB" altLang="nl-NL" sz="1600" dirty="0" smtClean="0">
                <a:solidFill>
                  <a:srgbClr val="107E2D"/>
                </a:solidFill>
              </a:rPr>
              <a:t> / 2:48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How to find Blue Ocean segments: [Implementing Blue Ocean Strategy | Andi Simon]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simonassociates</a:t>
            </a:r>
            <a:r>
              <a:rPr lang="en-GB" altLang="nl-NL" sz="1600" dirty="0" smtClean="0">
                <a:solidFill>
                  <a:srgbClr val="107E2D"/>
                </a:solidFill>
              </a:rPr>
              <a:t> / 3:27 minutes)</a:t>
            </a:r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</p:txBody>
      </p:sp>
      <p:sp>
        <p:nvSpPr>
          <p:cNvPr id="44035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pPr marL="0" indent="0" eaLnBrk="1" fontAlgn="t" hangingPunct="1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Socialism versus Market Economy: [UBER is not part of a 'sharing economy' - mike Maloney] (</a:t>
            </a:r>
            <a:r>
              <a:rPr lang="en-GB" altLang="nl-NL" sz="1600" dirty="0" err="1" smtClean="0">
                <a:solidFill>
                  <a:srgbClr val="107E2D"/>
                </a:solidFill>
              </a:rPr>
              <a:t>GoldSilver</a:t>
            </a:r>
            <a:r>
              <a:rPr lang="en-GB" altLang="nl-NL" sz="1600" dirty="0" smtClean="0">
                <a:solidFill>
                  <a:srgbClr val="107E2D"/>
                </a:solidFill>
              </a:rPr>
              <a:t> (w/ Mike Maloney) / 4:29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nl-NL" sz="1600" dirty="0" smtClean="0">
                <a:solidFill>
                  <a:srgbClr val="107E2D"/>
                </a:solidFill>
              </a:rPr>
              <a:t>The Sharing Economy and Race to the Bottom: [The sharing economy - monopolies and race to the bottom for workers] (The Aspen Institute / 2:21 minutes)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nl-NL" sz="1600" dirty="0" smtClean="0"/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/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/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/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>
              <a:solidFill>
                <a:srgbClr val="107E2D"/>
              </a:solidFill>
            </a:endParaRPr>
          </a:p>
          <a:p>
            <a:pPr marL="0" indent="0" eaLnBrk="1" fontAlgn="t" hangingPunct="1">
              <a:buFont typeface="Arial" panose="020B0604020202020204" pitchFamily="34" charset="0"/>
              <a:buNone/>
            </a:pPr>
            <a:endParaRPr lang="en-GB" altLang="nl-NL" sz="1600" dirty="0" smtClean="0"/>
          </a:p>
        </p:txBody>
      </p:sp>
      <p:sp>
        <p:nvSpPr>
          <p:cNvPr id="45059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</a:t>
            </a:r>
            <a:br>
              <a:rPr lang="en-GB" dirty="0" smtClean="0">
                <a:solidFill>
                  <a:srgbClr val="015728"/>
                </a:solidFill>
              </a:rPr>
            </a:br>
            <a:r>
              <a:rPr lang="en-GB" dirty="0" smtClean="0">
                <a:solidFill>
                  <a:srgbClr val="015728"/>
                </a:solidFill>
              </a:rPr>
              <a:t>(</a:t>
            </a:r>
            <a:r>
              <a:rPr lang="en-GB" dirty="0">
                <a:solidFill>
                  <a:srgbClr val="015728"/>
                </a:solidFill>
              </a:rPr>
              <a:t>politically engaged)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sp>
        <p:nvSpPr>
          <p:cNvPr id="46083" name="Footer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nl-NL" dirty="0" smtClean="0">
                <a:solidFill>
                  <a:srgbClr val="107E2D"/>
                </a:solidFill>
              </a:rPr>
              <a:t>For more information about cases, research assignments, videos, please contact: </a:t>
            </a:r>
            <a:r>
              <a:rPr lang="en-GB" altLang="nl-NL" dirty="0" smtClean="0">
                <a:solidFill>
                  <a:srgbClr val="107E2D"/>
                </a:solidFill>
                <a:hlinkClick r:id="rId2"/>
              </a:rPr>
              <a:t>m.oyevaar@sustainable-globalization.com</a:t>
            </a:r>
            <a:endParaRPr lang="en-GB" altLang="nl-NL" dirty="0" smtClean="0">
              <a:solidFill>
                <a:srgbClr val="107E2D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015728"/>
                </a:solidFill>
              </a:rPr>
              <a:t>Information Educational Resources</a:t>
            </a:r>
            <a:endParaRPr lang="en-GB" dirty="0">
              <a:solidFill>
                <a:srgbClr val="01572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015728"/>
                </a:solidFill>
              </a:rPr>
              <a:t>New actors in the international economic sphere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15363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en-GB" altLang="nl-NL" sz="3400" dirty="0" smtClean="0">
                <a:solidFill>
                  <a:srgbClr val="015728"/>
                </a:solidFill>
              </a:rPr>
              <a:t>Bottom up initiatives and Small and Medium Enterprises in a globalizing world</a:t>
            </a:r>
            <a:endParaRPr lang="nl-NL" altLang="nl-NL" sz="3400" dirty="0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Global integration of economic environments and ICT has created new frontiers for </a:t>
            </a:r>
            <a:r>
              <a:rPr lang="en-GB" dirty="0">
                <a:solidFill>
                  <a:srgbClr val="107E2D"/>
                </a:solidFill>
              </a:rPr>
              <a:t>Grassroots Movements, Social Entrepreneurship and </a:t>
            </a:r>
            <a:r>
              <a:rPr lang="en-GB" dirty="0" smtClean="0">
                <a:solidFill>
                  <a:srgbClr val="107E2D"/>
                </a:solidFill>
              </a:rPr>
              <a:t>Micro Multinationals to operate internationally and it provides new opportunities in developed and developing countries.</a:t>
            </a:r>
            <a:endParaRPr lang="en-GB" dirty="0">
              <a:solidFill>
                <a:srgbClr val="107E2D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16388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en-GB" altLang="nl-NL" sz="3400" smtClean="0">
                <a:solidFill>
                  <a:srgbClr val="015728"/>
                </a:solidFill>
              </a:rPr>
              <a:t>New actors in the (international) economic sphere</a:t>
            </a:r>
            <a:endParaRPr lang="nl-NL" altLang="nl-NL" sz="3400" smtClean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107E2D"/>
                </a:solidFill>
              </a:rPr>
              <a:t>Grassroots </a:t>
            </a:r>
            <a:r>
              <a:rPr lang="en-US" dirty="0">
                <a:solidFill>
                  <a:srgbClr val="107E2D"/>
                </a:solidFill>
              </a:rPr>
              <a:t>innovation movements (GIMs) </a:t>
            </a:r>
            <a:endParaRPr lang="en-US" dirty="0" smtClean="0">
              <a:solidFill>
                <a:srgbClr val="107E2D"/>
              </a:solidFill>
            </a:endParaRP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107E2D"/>
                </a:solidFill>
              </a:rPr>
              <a:t>Organizations that </a:t>
            </a:r>
            <a:r>
              <a:rPr lang="en-GB" dirty="0" smtClean="0">
                <a:solidFill>
                  <a:srgbClr val="107E2D"/>
                </a:solidFill>
              </a:rPr>
              <a:t>contribute </a:t>
            </a:r>
            <a:r>
              <a:rPr lang="en-GB" dirty="0">
                <a:solidFill>
                  <a:srgbClr val="107E2D"/>
                </a:solidFill>
              </a:rPr>
              <a:t>valuable plurality and reflexivity to innovation </a:t>
            </a:r>
            <a:r>
              <a:rPr lang="en-GB" dirty="0" smtClean="0">
                <a:solidFill>
                  <a:srgbClr val="107E2D"/>
                </a:solidFill>
              </a:rPr>
              <a:t>policies </a:t>
            </a:r>
            <a:r>
              <a:rPr lang="en-GB" dirty="0">
                <a:solidFill>
                  <a:srgbClr val="107E2D"/>
                </a:solidFill>
              </a:rPr>
              <a:t>and </a:t>
            </a:r>
            <a:r>
              <a:rPr lang="en-GB" dirty="0" smtClean="0">
                <a:solidFill>
                  <a:srgbClr val="107E2D"/>
                </a:solidFill>
              </a:rPr>
              <a:t>politics, looking for innovation </a:t>
            </a:r>
            <a:r>
              <a:rPr lang="en-GB" dirty="0">
                <a:solidFill>
                  <a:srgbClr val="107E2D"/>
                </a:solidFill>
              </a:rPr>
              <a:t>processes that are socially inclusive towards local communities in terms of the knowledge, processes and outcomes involved.</a:t>
            </a:r>
            <a:endParaRPr lang="en-US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Social entrepreneurship</a:t>
            </a: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Initiatives that are born out of ideals. It </a:t>
            </a:r>
            <a:r>
              <a:rPr lang="en-GB" dirty="0">
                <a:solidFill>
                  <a:srgbClr val="107E2D"/>
                </a:solidFill>
              </a:rPr>
              <a:t>is aimed at social improvement with economic yields and proﬁts assuming a secondary </a:t>
            </a:r>
            <a:r>
              <a:rPr lang="en-GB" dirty="0" smtClean="0">
                <a:solidFill>
                  <a:srgbClr val="107E2D"/>
                </a:solidFill>
              </a:rPr>
              <a:t>role.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>
                <a:solidFill>
                  <a:srgbClr val="107E2D"/>
                </a:solidFill>
              </a:rPr>
              <a:t>Micro </a:t>
            </a:r>
            <a:r>
              <a:rPr lang="en-GB" dirty="0" smtClean="0">
                <a:solidFill>
                  <a:srgbClr val="107E2D"/>
                </a:solidFill>
              </a:rPr>
              <a:t>Multinationals</a:t>
            </a:r>
            <a:endParaRPr lang="en-GB" dirty="0">
              <a:solidFill>
                <a:srgbClr val="107E2D"/>
              </a:solidFill>
            </a:endParaRPr>
          </a:p>
          <a:p>
            <a:pPr marL="40005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>
                <a:solidFill>
                  <a:srgbClr val="107E2D"/>
                </a:solidFill>
              </a:rPr>
              <a:t>Small and Medium Enterprises </a:t>
            </a:r>
            <a:r>
              <a:rPr lang="en-GB" dirty="0" smtClean="0">
                <a:solidFill>
                  <a:srgbClr val="107E2D"/>
                </a:solidFill>
              </a:rPr>
              <a:t>with </a:t>
            </a:r>
            <a:r>
              <a:rPr lang="en-GB" dirty="0">
                <a:solidFill>
                  <a:srgbClr val="107E2D"/>
                </a:solidFill>
              </a:rPr>
              <a:t>a maximum of 250 employees with branches spread out over several </a:t>
            </a:r>
            <a:r>
              <a:rPr lang="en-GB" dirty="0" smtClean="0">
                <a:solidFill>
                  <a:srgbClr val="107E2D"/>
                </a:solidFill>
              </a:rPr>
              <a:t>continents.</a:t>
            </a:r>
            <a:endParaRPr lang="en-US" dirty="0" smtClean="0">
              <a:solidFill>
                <a:srgbClr val="107E2D"/>
              </a:solidFill>
            </a:endParaRPr>
          </a:p>
        </p:txBody>
      </p:sp>
      <p:sp>
        <p:nvSpPr>
          <p:cNvPr id="17412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>
                <a:solidFill>
                  <a:srgbClr val="015728"/>
                </a:solidFill>
              </a:rPr>
              <a:t>Drivers for CSR strategy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18435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en-GB" altLang="nl-NL" sz="3400" dirty="0" smtClean="0">
                <a:solidFill>
                  <a:srgbClr val="015728"/>
                </a:solidFill>
              </a:rPr>
              <a:t>Drivers for an innovative CSR strategy</a:t>
            </a:r>
            <a:endParaRPr lang="nl-NL" altLang="nl-NL" sz="3400" dirty="0" smtClean="0">
              <a:solidFill>
                <a:srgbClr val="015728"/>
              </a:solidFill>
            </a:endParaRPr>
          </a:p>
        </p:txBody>
      </p:sp>
      <p:sp>
        <p:nvSpPr>
          <p:cNvPr id="19459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19460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341438"/>
            <a:ext cx="489743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107950" y="1365250"/>
            <a:ext cx="2232025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Flexible labour market,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network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organizations, </a:t>
            </a:r>
            <a:r>
              <a:rPr lang="en-GB" dirty="0" err="1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offshoring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4925" y="5373688"/>
            <a:ext cx="2376488" cy="646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Biotechnology,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nanotechnology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6588125" y="5526088"/>
            <a:ext cx="2376488" cy="9223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L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egislation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for environment, safety,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health 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804025" y="1628775"/>
            <a:ext cx="2376488" cy="17541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Individual empowerment,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diffusion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of power,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demographic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patterns,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food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water energy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nexus  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 flipH="1">
            <a:off x="6516688" y="2492375"/>
            <a:ext cx="287337" cy="50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>
            <a:stCxn id="8" idx="1"/>
          </p:cNvCxnSpPr>
          <p:nvPr/>
        </p:nvCxnSpPr>
        <p:spPr>
          <a:xfrm flipH="1" flipV="1">
            <a:off x="5940425" y="5589588"/>
            <a:ext cx="647700" cy="398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 flipV="1">
            <a:off x="2411413" y="5526088"/>
            <a:ext cx="720725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>
            <a:off x="2339975" y="1916113"/>
            <a:ext cx="287338" cy="1081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en-GB" altLang="nl-NL" sz="3400" dirty="0" smtClean="0">
                <a:solidFill>
                  <a:srgbClr val="015728"/>
                </a:solidFill>
              </a:rPr>
              <a:t>Drivers for an innovative CSR strategy</a:t>
            </a:r>
            <a:endParaRPr lang="nl-NL" altLang="nl-NL" sz="3400" dirty="0" smtClean="0">
              <a:solidFill>
                <a:srgbClr val="015728"/>
              </a:solidFill>
            </a:endParaRPr>
          </a:p>
        </p:txBody>
      </p:sp>
      <p:sp>
        <p:nvSpPr>
          <p:cNvPr id="20483" name="Tijdelijke aanduiding voor voettekst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Demi" panose="020B07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nl-NL" sz="1200" smtClean="0">
                <a:latin typeface="Calibri" panose="020F0502020204030204" pitchFamily="34" charset="0"/>
              </a:rPr>
              <a:t>© Martin Oyevaar, Diego Vazquez-Brust &amp; Harrie van Bommel, Globalization and Sustainable Development, Palgrave (2016) </a:t>
            </a:r>
          </a:p>
        </p:txBody>
      </p:sp>
      <p:pic>
        <p:nvPicPr>
          <p:cNvPr id="20484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339850"/>
            <a:ext cx="4897438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107950" y="1365250"/>
            <a:ext cx="2303463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Reverse logistics, collaboration 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between chains (chapter 9)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79388" y="3357563"/>
            <a:ext cx="1584325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Meaningful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work for employees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(slides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12)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79388" y="5181600"/>
            <a:ext cx="2376487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Developing materials for technical and biological cycle (chapter 9)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804025" y="1628775"/>
            <a:ext cx="2376488" cy="923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New markets in developing countries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(slides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9)  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12" name="Rechte verbindingslijn 11"/>
          <p:cNvCxnSpPr>
            <a:stCxn id="8" idx="3"/>
          </p:cNvCxnSpPr>
          <p:nvPr/>
        </p:nvCxnSpPr>
        <p:spPr>
          <a:xfrm>
            <a:off x="2555875" y="5781675"/>
            <a:ext cx="2133600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>
            <a:stCxn id="7" idx="3"/>
          </p:cNvCxnSpPr>
          <p:nvPr/>
        </p:nvCxnSpPr>
        <p:spPr>
          <a:xfrm>
            <a:off x="1763713" y="3957638"/>
            <a:ext cx="863600" cy="550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>
            <a:off x="2339975" y="1916113"/>
            <a:ext cx="1079500" cy="144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>
            <a:stCxn id="9" idx="1"/>
          </p:cNvCxnSpPr>
          <p:nvPr/>
        </p:nvCxnSpPr>
        <p:spPr>
          <a:xfrm flipH="1" flipV="1">
            <a:off x="6011863" y="1989138"/>
            <a:ext cx="792162" cy="10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3"/>
          <p:cNvSpPr txBox="1"/>
          <p:nvPr/>
        </p:nvSpPr>
        <p:spPr>
          <a:xfrm>
            <a:off x="7019925" y="4797425"/>
            <a:ext cx="2016125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Sharing goods with others,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lease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concept,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second </a:t>
            </a: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hand market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107E2D"/>
                </a:solidFill>
                <a:latin typeface="Franklin Gothic Demi" panose="020B0703020102020204" pitchFamily="34" charset="0"/>
              </a:rPr>
              <a:t>(slides </a:t>
            </a:r>
            <a:r>
              <a:rPr lang="en-GB" dirty="0" smtClean="0">
                <a:solidFill>
                  <a:srgbClr val="107E2D"/>
                </a:solidFill>
                <a:latin typeface="Franklin Gothic Demi" panose="020B0703020102020204" pitchFamily="34" charset="0"/>
              </a:rPr>
              <a:t>14)</a:t>
            </a:r>
            <a:endParaRPr lang="en-GB" dirty="0">
              <a:solidFill>
                <a:srgbClr val="107E2D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26" name="Rechte verbindingslijn 25"/>
          <p:cNvCxnSpPr>
            <a:stCxn id="24" idx="0"/>
          </p:cNvCxnSpPr>
          <p:nvPr/>
        </p:nvCxnSpPr>
        <p:spPr>
          <a:xfrm flipH="1" flipV="1">
            <a:off x="6804026" y="4365625"/>
            <a:ext cx="1223962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9493</TotalTime>
  <Words>2625</Words>
  <Application>Microsoft Office PowerPoint</Application>
  <PresentationFormat>On-screen Show (4:3)</PresentationFormat>
  <Paragraphs>286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CHAPTER 11</vt:lpstr>
      <vt:lpstr>Learning objectives</vt:lpstr>
      <vt:lpstr>PowerPoint Presentation</vt:lpstr>
      <vt:lpstr>Bottom up initiatives and Small and Medium Enterprises in a globalizing world</vt:lpstr>
      <vt:lpstr>New actors in the (international) economic sphere</vt:lpstr>
      <vt:lpstr>PowerPoint Presentation</vt:lpstr>
      <vt:lpstr>Drivers for an innovative CSR strategy</vt:lpstr>
      <vt:lpstr>Drivers for an innovative CSR strategy</vt:lpstr>
      <vt:lpstr>Bottom of the Pyramid</vt:lpstr>
      <vt:lpstr>Nine principles for Bottom of the Pyramid production</vt:lpstr>
      <vt:lpstr>Discussions on the Bottom of the Pyramid</vt:lpstr>
      <vt:lpstr>Human Value Management</vt:lpstr>
      <vt:lpstr>Differences between HRM and HVM </vt:lpstr>
      <vt:lpstr>Sharing</vt:lpstr>
      <vt:lpstr>Sharing</vt:lpstr>
      <vt:lpstr>Sharing</vt:lpstr>
      <vt:lpstr>PowerPoint Presentation</vt:lpstr>
      <vt:lpstr>Development of an innovative CSR strategy</vt:lpstr>
      <vt:lpstr>Greening versus Beyond Greening</vt:lpstr>
      <vt:lpstr>Developing innovative business  strategies</vt:lpstr>
      <vt:lpstr>Innovative value proposition (1)</vt:lpstr>
      <vt:lpstr>Value proposition of Zipcar and standard rental agencies</vt:lpstr>
      <vt:lpstr>Stuart Hart’s expansion of scope (2)</vt:lpstr>
      <vt:lpstr>Transactive links (A)</vt:lpstr>
      <vt:lpstr>Renewed research fields (B)</vt:lpstr>
      <vt:lpstr>Incubation (C)</vt:lpstr>
      <vt:lpstr>Business Model Canvas of Osterwalder (3)</vt:lpstr>
      <vt:lpstr>PowerPoint Presentation</vt:lpstr>
      <vt:lpstr>Videos for students and lecturers (informative)</vt:lpstr>
      <vt:lpstr>Videos for students and lecturers (informative)</vt:lpstr>
      <vt:lpstr>Videos for students and lecturers (informative)</vt:lpstr>
      <vt:lpstr>Videos for students and lecturers (politically engaged)</vt:lpstr>
      <vt:lpstr>Information Educational Resources</vt:lpstr>
    </vt:vector>
  </TitlesOfParts>
  <Company>Macmillan Publishing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Holly</dc:creator>
  <cp:lastModifiedBy>Ball, Edward</cp:lastModifiedBy>
  <cp:revision>152</cp:revision>
  <dcterms:created xsi:type="dcterms:W3CDTF">2016-01-28T10:17:53Z</dcterms:created>
  <dcterms:modified xsi:type="dcterms:W3CDTF">2016-09-15T08:55:44Z</dcterms:modified>
</cp:coreProperties>
</file>