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5" r:id="rId2"/>
    <p:sldId id="283" r:id="rId3"/>
    <p:sldId id="284" r:id="rId4"/>
    <p:sldId id="286" r:id="rId5"/>
    <p:sldId id="262" r:id="rId6"/>
    <p:sldId id="279" r:id="rId7"/>
    <p:sldId id="290" r:id="rId8"/>
    <p:sldId id="265" r:id="rId9"/>
    <p:sldId id="287" r:id="rId10"/>
    <p:sldId id="266" r:id="rId11"/>
    <p:sldId id="280" r:id="rId12"/>
    <p:sldId id="281" r:id="rId13"/>
    <p:sldId id="268" r:id="rId14"/>
    <p:sldId id="270" r:id="rId15"/>
    <p:sldId id="285" r:id="rId16"/>
    <p:sldId id="288" r:id="rId17"/>
    <p:sldId id="271" r:id="rId18"/>
    <p:sldId id="273" r:id="rId19"/>
    <p:sldId id="274" r:id="rId20"/>
    <p:sldId id="275" r:id="rId21"/>
    <p:sldId id="291" r:id="rId22"/>
    <p:sldId id="294" r:id="rId23"/>
    <p:sldId id="29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28"/>
    <a:srgbClr val="107E2D"/>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9744" autoAdjust="0"/>
  </p:normalViewPr>
  <p:slideViewPr>
    <p:cSldViewPr>
      <p:cViewPr varScale="1">
        <p:scale>
          <a:sx n="72" d="100"/>
          <a:sy n="72" d="100"/>
        </p:scale>
        <p:origin x="-1098" y="-84"/>
      </p:cViewPr>
      <p:guideLst>
        <p:guide orient="horz" pos="2160"/>
        <p:guide pos="2880"/>
      </p:guideLst>
    </p:cSldViewPr>
  </p:slideViewPr>
  <p:notesTextViewPr>
    <p:cViewPr>
      <p:scale>
        <a:sx n="1" d="1"/>
        <a:sy n="1" d="1"/>
      </p:scale>
      <p:origin x="0" y="0"/>
    </p:cViewPr>
  </p:notesTextViewPr>
  <p:sorterViewPr>
    <p:cViewPr>
      <p:scale>
        <a:sx n="200" d="100"/>
        <a:sy n="200" d="100"/>
      </p:scale>
      <p:origin x="0" y="-48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15/09/2016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smtClean="0">
              <a:solidFill>
                <a:srgbClr val="107E2D"/>
              </a:solidFill>
            </a:endParaRPr>
          </a:p>
          <a:p>
            <a:endParaRPr lang="nl-NL" dirty="0"/>
          </a:p>
        </p:txBody>
      </p:sp>
      <p:sp>
        <p:nvSpPr>
          <p:cNvPr id="4" name="Tijdelijke aanduiding voor dianummer 3"/>
          <p:cNvSpPr>
            <a:spLocks noGrp="1"/>
          </p:cNvSpPr>
          <p:nvPr>
            <p:ph type="sldNum" sz="quarter" idx="10"/>
          </p:nvPr>
        </p:nvSpPr>
        <p:spPr/>
        <p:txBody>
          <a:bodyPr/>
          <a:lstStyle/>
          <a:p>
            <a:fld id="{A64BAACF-7448-44C7-8DDE-ED83E8573639}" type="slidenum">
              <a:rPr lang="en-GB" smtClean="0"/>
              <a:pPr/>
              <a:t>3</a:t>
            </a:fld>
            <a:endParaRPr lang="en-GB"/>
          </a:p>
        </p:txBody>
      </p:sp>
    </p:spTree>
    <p:extLst>
      <p:ext uri="{BB962C8B-B14F-4D97-AF65-F5344CB8AC3E}">
        <p14:creationId xmlns:p14="http://schemas.microsoft.com/office/powerpoint/2010/main" val="3847142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A64BAACF-7448-44C7-8DDE-ED83E8573639}" type="slidenum">
              <a:rPr lang="en-GB" smtClean="0"/>
              <a:pPr/>
              <a:t>6</a:t>
            </a:fld>
            <a:endParaRPr lang="en-GB"/>
          </a:p>
        </p:txBody>
      </p:sp>
    </p:spTree>
    <p:extLst>
      <p:ext uri="{BB962C8B-B14F-4D97-AF65-F5344CB8AC3E}">
        <p14:creationId xmlns:p14="http://schemas.microsoft.com/office/powerpoint/2010/main" val="2127745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A64BAACF-7448-44C7-8DDE-ED83E8573639}" type="slidenum">
              <a:rPr lang="en-GB" smtClean="0"/>
              <a:pPr/>
              <a:t>14</a:t>
            </a:fld>
            <a:endParaRPr lang="en-GB"/>
          </a:p>
        </p:txBody>
      </p:sp>
    </p:spTree>
    <p:extLst>
      <p:ext uri="{BB962C8B-B14F-4D97-AF65-F5344CB8AC3E}">
        <p14:creationId xmlns:p14="http://schemas.microsoft.com/office/powerpoint/2010/main" val="2715829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226931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1" algn="ctr" rtl="0">
              <a:spcBef>
                <a:spcPct val="0"/>
              </a:spcBef>
            </a:pPr>
            <a:r>
              <a:rPr lang="en-US" sz="4400" dirty="0" smtClean="0">
                <a:solidFill>
                  <a:srgbClr val="015728"/>
                </a:solidFill>
                <a:latin typeface="Franklin Gothic Demi" panose="020B0703020102020204" pitchFamily="34" charset="0"/>
              </a:rPr>
              <a:t>Multi-dimensionality as prerequisite for a </a:t>
            </a:r>
            <a:r>
              <a:rPr lang="en-GB" sz="4400" dirty="0">
                <a:solidFill>
                  <a:srgbClr val="015728"/>
                </a:solidFill>
                <a:latin typeface="Franklin Gothic Demi" pitchFamily="34" charset="0"/>
              </a:rPr>
              <a:t>t</a:t>
            </a:r>
            <a:r>
              <a:rPr lang="en-GB" sz="4400" dirty="0" smtClean="0">
                <a:solidFill>
                  <a:srgbClr val="015728"/>
                </a:solidFill>
                <a:latin typeface="Franklin Gothic Demi" pitchFamily="34" charset="0"/>
              </a:rPr>
              <a:t>ransition</a:t>
            </a:r>
            <a:endParaRPr lang="nl-NL" sz="4400" dirty="0">
              <a:solidFill>
                <a:srgbClr val="015728"/>
              </a:solidFill>
              <a:latin typeface="Franklin Gothic Demi" pitchFamily="34" charset="0"/>
            </a:endParaRPr>
          </a:p>
        </p:txBody>
      </p:sp>
      <p:sp>
        <p:nvSpPr>
          <p:cNvPr id="3" name="Tijdelijke aanduiding voor inhoud 2"/>
          <p:cNvSpPr>
            <a:spLocks noGrp="1"/>
          </p:cNvSpPr>
          <p:nvPr>
            <p:ph idx="1"/>
          </p:nvPr>
        </p:nvSpPr>
        <p:spPr/>
        <p:txBody>
          <a:bodyPr>
            <a:normAutofit fontScale="85000" lnSpcReduction="20000"/>
          </a:bodyPr>
          <a:lstStyle/>
          <a:p>
            <a:r>
              <a:rPr lang="en-GB" dirty="0" smtClean="0">
                <a:solidFill>
                  <a:srgbClr val="107E2D"/>
                </a:solidFill>
              </a:rPr>
              <a:t>Transition only occurs when diverse players in society become involved. Government, citizens and business are dependent on each other and need to be engaged in transitions at local, regional, national and global levels.</a:t>
            </a:r>
          </a:p>
          <a:p>
            <a:r>
              <a:rPr lang="en-GB" dirty="0">
                <a:solidFill>
                  <a:srgbClr val="107E2D"/>
                </a:solidFill>
              </a:rPr>
              <a:t>Societal transition is a dynamic process through which the society structurally reforms in multiple areas such as technology, production facilities, infrastructure, regulations and values. </a:t>
            </a:r>
          </a:p>
          <a:p>
            <a:r>
              <a:rPr lang="en-GB" dirty="0">
                <a:solidFill>
                  <a:srgbClr val="107E2D"/>
                </a:solidFill>
              </a:rPr>
              <a:t>The success of societal transition is dependent on the international context, government, civil society and business</a:t>
            </a:r>
            <a:r>
              <a:rPr lang="en-GB" dirty="0" smtClean="0">
                <a:solidFill>
                  <a:srgbClr val="107E2D"/>
                </a:solidFill>
              </a:rPr>
              <a:t>.</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74638"/>
            <a:ext cx="8229600" cy="1143000"/>
          </a:xfrm>
        </p:spPr>
        <p:txBody>
          <a:bodyPr>
            <a:normAutofit fontScale="90000"/>
          </a:bodyPr>
          <a:lstStyle/>
          <a:p>
            <a:r>
              <a:rPr lang="en-GB" dirty="0" smtClean="0">
                <a:solidFill>
                  <a:srgbClr val="015728"/>
                </a:solidFill>
              </a:rPr>
              <a:t>Did the Arab spring fail due to </a:t>
            </a:r>
            <a:br>
              <a:rPr lang="en-GB" dirty="0" smtClean="0">
                <a:solidFill>
                  <a:srgbClr val="015728"/>
                </a:solidFill>
              </a:rPr>
            </a:br>
            <a:r>
              <a:rPr lang="en-GB" dirty="0" err="1" smtClean="0">
                <a:solidFill>
                  <a:srgbClr val="015728"/>
                </a:solidFill>
              </a:rPr>
              <a:t>unidimensionality</a:t>
            </a:r>
            <a:r>
              <a:rPr lang="en-GB" dirty="0" smtClean="0">
                <a:solidFill>
                  <a:srgbClr val="015728"/>
                </a:solidFill>
              </a:rPr>
              <a:t>?</a:t>
            </a:r>
            <a:endParaRPr lang="en-GB" sz="4900" dirty="0">
              <a:solidFill>
                <a:srgbClr val="015728"/>
              </a:solidFill>
            </a:endParaRPr>
          </a:p>
        </p:txBody>
      </p:sp>
      <p:sp>
        <p:nvSpPr>
          <p:cNvPr id="3" name="Tijdelijke aanduiding voor inhoud 2"/>
          <p:cNvSpPr>
            <a:spLocks noGrp="1"/>
          </p:cNvSpPr>
          <p:nvPr>
            <p:ph idx="1"/>
          </p:nvPr>
        </p:nvSpPr>
        <p:spPr>
          <a:xfrm>
            <a:off x="395536" y="1600200"/>
            <a:ext cx="8229600" cy="4525963"/>
          </a:xfrm>
        </p:spPr>
        <p:txBody>
          <a:bodyPr>
            <a:normAutofit fontScale="85000" lnSpcReduction="10000"/>
          </a:bodyPr>
          <a:lstStyle/>
          <a:p>
            <a:pPr marL="0" indent="0">
              <a:buNone/>
            </a:pPr>
            <a:r>
              <a:rPr lang="en-GB" dirty="0" smtClean="0">
                <a:solidFill>
                  <a:srgbClr val="107E2D"/>
                </a:solidFill>
              </a:rPr>
              <a:t>E.g. Egypt:</a:t>
            </a:r>
          </a:p>
          <a:p>
            <a:r>
              <a:rPr lang="en-GB" dirty="0" smtClean="0">
                <a:solidFill>
                  <a:srgbClr val="107E2D"/>
                </a:solidFill>
              </a:rPr>
              <a:t>In Egypt, the transition from dictatorship to democracy was believed to be happening naturally with the replacement of an alleged tyrant (Hosni Mubarak) with a democratically elected leader (Mohamed Morsi), without an actual change in the power structure and countervailing institutions. </a:t>
            </a:r>
          </a:p>
          <a:p>
            <a:r>
              <a:rPr lang="en-GB" dirty="0" smtClean="0">
                <a:solidFill>
                  <a:srgbClr val="107E2D"/>
                </a:solidFill>
              </a:rPr>
              <a:t>How can democracy and human rights become institutionalized in a country where its leaders have only known a system based on power struggles, mutual distrust and suppression?</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41237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Transition to sustainable development</a:t>
            </a:r>
            <a:endParaRPr lang="nl-NL" dirty="0"/>
          </a:p>
        </p:txBody>
      </p:sp>
      <p:sp>
        <p:nvSpPr>
          <p:cNvPr id="3" name="Tijdelijke aanduiding voor inhoud 2"/>
          <p:cNvSpPr>
            <a:spLocks noGrp="1"/>
          </p:cNvSpPr>
          <p:nvPr>
            <p:ph idx="1"/>
          </p:nvPr>
        </p:nvSpPr>
        <p:spPr/>
        <p:txBody>
          <a:bodyPr>
            <a:normAutofit fontScale="77500" lnSpcReduction="20000"/>
          </a:bodyPr>
          <a:lstStyle/>
          <a:p>
            <a:r>
              <a:rPr lang="en-GB" dirty="0">
                <a:solidFill>
                  <a:srgbClr val="107E2D"/>
                </a:solidFill>
              </a:rPr>
              <a:t>The transition to sustainability searches for an answer to the tragedy of the commons. </a:t>
            </a:r>
            <a:endParaRPr lang="nl-NL" dirty="0">
              <a:solidFill>
                <a:srgbClr val="107E2D"/>
              </a:solidFill>
            </a:endParaRPr>
          </a:p>
          <a:p>
            <a:r>
              <a:rPr lang="en-GB" dirty="0" smtClean="0">
                <a:solidFill>
                  <a:srgbClr val="107E2D"/>
                </a:solidFill>
              </a:rPr>
              <a:t>The switch to sustainability differs from other societal transitions through the implementation of technique, with a prime example being the invention of the combustion engine which provides power for more than one billion cars worldwide.</a:t>
            </a:r>
          </a:p>
          <a:p>
            <a:r>
              <a:rPr lang="en-GB" dirty="0" smtClean="0">
                <a:solidFill>
                  <a:srgbClr val="107E2D"/>
                </a:solidFill>
              </a:rPr>
              <a:t>Societies </a:t>
            </a:r>
            <a:r>
              <a:rPr lang="en-GB" dirty="0">
                <a:solidFill>
                  <a:srgbClr val="107E2D"/>
                </a:solidFill>
              </a:rPr>
              <a:t>in transition are searching for new value systems while previously held values are gradually abandoned.</a:t>
            </a:r>
          </a:p>
          <a:p>
            <a:r>
              <a:rPr lang="en-GB" dirty="0">
                <a:solidFill>
                  <a:srgbClr val="107E2D"/>
                </a:solidFill>
              </a:rPr>
              <a:t>Transition has more to do with evolution than revolution. It creates a fundamental shift in society which will take a generation or more</a:t>
            </a:r>
            <a:r>
              <a:rPr lang="en-GB" dirty="0" smtClean="0">
                <a:solidFill>
                  <a:srgbClr val="107E2D"/>
                </a:solidFill>
              </a:rPr>
              <a:t>.</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440399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3800" dirty="0" smtClean="0">
                <a:solidFill>
                  <a:srgbClr val="015728"/>
                </a:solidFill>
              </a:rPr>
              <a:t>Multi-dimensionality of the </a:t>
            </a:r>
            <a:r>
              <a:rPr lang="en-GB" sz="3800" dirty="0" smtClean="0">
                <a:solidFill>
                  <a:srgbClr val="015728"/>
                </a:solidFill>
              </a:rPr>
              <a:t>transition to sustainable development</a:t>
            </a:r>
            <a:endParaRPr lang="nl-NL" sz="3800"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pPr marL="0" indent="0">
              <a:buNone/>
            </a:pPr>
            <a:r>
              <a:rPr lang="en-GB" dirty="0" smtClean="0">
                <a:solidFill>
                  <a:srgbClr val="107E2D"/>
                </a:solidFill>
              </a:rPr>
              <a:t>Statements of Tim Jackson, a member of the UK’s Sustainable Development Commission:</a:t>
            </a:r>
          </a:p>
          <a:p>
            <a:r>
              <a:rPr lang="en-GB" dirty="0">
                <a:solidFill>
                  <a:srgbClr val="107E2D"/>
                </a:solidFill>
              </a:rPr>
              <a:t>It is becoming evident that society will have to make some hard choices that will be more fundamental than renewing socio-technical systems.</a:t>
            </a:r>
          </a:p>
          <a:p>
            <a:r>
              <a:rPr lang="en-GB" dirty="0" smtClean="0">
                <a:solidFill>
                  <a:srgbClr val="107E2D"/>
                </a:solidFill>
              </a:rPr>
              <a:t>Many governments’ attempts to achieve clean production costs with no regard for consumer lifestyle is starting to look like an untenable proposition. </a:t>
            </a:r>
          </a:p>
          <a:p>
            <a:r>
              <a:rPr lang="en-GB" dirty="0" smtClean="0">
                <a:solidFill>
                  <a:srgbClr val="107E2D"/>
                </a:solidFill>
              </a:rPr>
              <a:t>The ‘myth of decoupling’ is a farce. Growth and clean production are not simultaneously possible, because the current increase in GDP is linked to a greater dependence on resources. </a:t>
            </a:r>
            <a:endParaRPr lang="nl-NL"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Transition to sustainability:</a:t>
            </a:r>
            <a:br>
              <a:rPr lang="en-GB" dirty="0" smtClean="0">
                <a:solidFill>
                  <a:srgbClr val="015728"/>
                </a:solidFill>
              </a:rPr>
            </a:br>
            <a:r>
              <a:rPr lang="en-GB" dirty="0" smtClean="0">
                <a:solidFill>
                  <a:srgbClr val="015728"/>
                </a:solidFill>
              </a:rPr>
              <a:t>a multi-level perspective (</a:t>
            </a:r>
            <a:r>
              <a:rPr lang="en-GB" dirty="0" err="1" smtClean="0">
                <a:solidFill>
                  <a:srgbClr val="015728"/>
                </a:solidFill>
              </a:rPr>
              <a:t>Geels</a:t>
            </a:r>
            <a:r>
              <a:rPr lang="en-GB" dirty="0" smtClean="0">
                <a:solidFill>
                  <a:srgbClr val="015728"/>
                </a:solidFill>
              </a:rPr>
              <a:t>)</a:t>
            </a:r>
            <a:endParaRPr lang="en-GB" dirty="0">
              <a:solidFill>
                <a:srgbClr val="015728"/>
              </a:solidFill>
            </a:endParaRPr>
          </a:p>
        </p:txBody>
      </p:sp>
      <p:sp>
        <p:nvSpPr>
          <p:cNvPr id="3" name="Tijdelijke aanduiding voor inhoud 2"/>
          <p:cNvSpPr>
            <a:spLocks noGrp="1"/>
          </p:cNvSpPr>
          <p:nvPr>
            <p:ph idx="1"/>
          </p:nvPr>
        </p:nvSpPr>
        <p:spPr/>
        <p:txBody>
          <a:bodyPr>
            <a:normAutofit fontScale="92500" lnSpcReduction="20000"/>
          </a:bodyPr>
          <a:lstStyle/>
          <a:p>
            <a:pPr marL="0" lvl="0" indent="0">
              <a:buNone/>
            </a:pPr>
            <a:r>
              <a:rPr lang="en-US" sz="2800" dirty="0" smtClean="0">
                <a:solidFill>
                  <a:srgbClr val="107E2D"/>
                </a:solidFill>
              </a:rPr>
              <a:t>Sustainability transitions is a dynamic process and its outcome is based on the interactions of three domains: </a:t>
            </a:r>
          </a:p>
          <a:p>
            <a:pPr marL="514350" indent="-514350">
              <a:buFont typeface="+mj-lt"/>
              <a:buAutoNum type="arabicPeriod"/>
            </a:pPr>
            <a:endParaRPr lang="en-US" sz="1900" dirty="0">
              <a:solidFill>
                <a:srgbClr val="107E2D"/>
              </a:solidFill>
            </a:endParaRPr>
          </a:p>
          <a:p>
            <a:pPr marL="514350" indent="-514350">
              <a:buFont typeface="+mj-lt"/>
              <a:buAutoNum type="arabicPeriod"/>
            </a:pPr>
            <a:r>
              <a:rPr lang="en-US" sz="1900" dirty="0">
                <a:solidFill>
                  <a:srgbClr val="107E2D"/>
                </a:solidFill>
              </a:rPr>
              <a:t>Radical technologies</a:t>
            </a:r>
          </a:p>
          <a:p>
            <a:pPr marL="400050" lvl="1" indent="0">
              <a:buNone/>
            </a:pPr>
            <a:r>
              <a:rPr lang="en-US" sz="1900" dirty="0">
                <a:solidFill>
                  <a:srgbClr val="107E2D"/>
                </a:solidFill>
              </a:rPr>
              <a:t>The necessary actors involved in order to adopt radical technologies, such as legislation, infrastructure, tech institutions and level of training</a:t>
            </a:r>
            <a:r>
              <a:rPr lang="en-US" sz="1900" dirty="0" smtClean="0">
                <a:solidFill>
                  <a:srgbClr val="107E2D"/>
                </a:solidFill>
              </a:rPr>
              <a:t>.</a:t>
            </a:r>
          </a:p>
          <a:p>
            <a:pPr marL="400050" lvl="1" indent="0">
              <a:buNone/>
            </a:pPr>
            <a:endParaRPr lang="en-US" sz="1900" dirty="0" smtClean="0">
              <a:solidFill>
                <a:srgbClr val="107E2D"/>
              </a:solidFill>
            </a:endParaRPr>
          </a:p>
          <a:p>
            <a:pPr marL="514350" indent="-514350">
              <a:buFont typeface="+mj-lt"/>
              <a:buAutoNum type="arabicPeriod"/>
            </a:pPr>
            <a:r>
              <a:rPr lang="en-US" sz="1900" dirty="0" smtClean="0">
                <a:solidFill>
                  <a:srgbClr val="107E2D"/>
                </a:solidFill>
              </a:rPr>
              <a:t>Socio-technical regimes</a:t>
            </a:r>
            <a:endParaRPr lang="en-US" sz="1900" dirty="0">
              <a:solidFill>
                <a:srgbClr val="107E2D"/>
              </a:solidFill>
            </a:endParaRPr>
          </a:p>
          <a:p>
            <a:pPr marL="400050" lvl="1" indent="0">
              <a:buNone/>
            </a:pPr>
            <a:r>
              <a:rPr lang="en-US" sz="1900" dirty="0" smtClean="0">
                <a:solidFill>
                  <a:srgbClr val="107E2D"/>
                </a:solidFill>
              </a:rPr>
              <a:t>The </a:t>
            </a:r>
            <a:r>
              <a:rPr lang="en-GB" sz="1900" dirty="0" smtClean="0">
                <a:solidFill>
                  <a:srgbClr val="107E2D"/>
                </a:solidFill>
              </a:rPr>
              <a:t>existing regulations, infrastructure, businesses and  organizations that provide services in areas of food supply, transport, energy, communications and consumer durables are decisive for the success of transitions.</a:t>
            </a:r>
          </a:p>
          <a:p>
            <a:pPr marL="400050" lvl="1" indent="0">
              <a:buNone/>
            </a:pPr>
            <a:endParaRPr lang="en-US" sz="1900" dirty="0" smtClean="0">
              <a:solidFill>
                <a:srgbClr val="107E2D"/>
              </a:solidFill>
            </a:endParaRPr>
          </a:p>
          <a:p>
            <a:pPr marL="514350" indent="-514350">
              <a:buFont typeface="+mj-lt"/>
              <a:buAutoNum type="arabicPeriod"/>
            </a:pPr>
            <a:r>
              <a:rPr lang="en-US" sz="1900" dirty="0" smtClean="0">
                <a:solidFill>
                  <a:srgbClr val="107E2D"/>
                </a:solidFill>
              </a:rPr>
              <a:t>Landscapes</a:t>
            </a:r>
          </a:p>
          <a:p>
            <a:pPr marL="400050" lvl="1" indent="0">
              <a:buNone/>
            </a:pPr>
            <a:r>
              <a:rPr lang="en-GB" sz="1900" dirty="0" smtClean="0">
                <a:solidFill>
                  <a:srgbClr val="107E2D"/>
                </a:solidFill>
              </a:rPr>
              <a:t>The </a:t>
            </a:r>
            <a:r>
              <a:rPr lang="en-GB" sz="1900" dirty="0">
                <a:solidFill>
                  <a:srgbClr val="107E2D"/>
                </a:solidFill>
              </a:rPr>
              <a:t>effectiveness </a:t>
            </a:r>
            <a:r>
              <a:rPr lang="en-GB" sz="1900" dirty="0" smtClean="0">
                <a:solidFill>
                  <a:srgbClr val="107E2D"/>
                </a:solidFill>
              </a:rPr>
              <a:t>of the </a:t>
            </a:r>
            <a:r>
              <a:rPr lang="en-GB" sz="1900" dirty="0">
                <a:solidFill>
                  <a:srgbClr val="107E2D"/>
                </a:solidFill>
              </a:rPr>
              <a:t>government, political system and values to deal with business and pressure groups to bring about new legislation and measurements to realise socio-technical regimes.</a:t>
            </a:r>
          </a:p>
          <a:p>
            <a:pPr marL="514350" indent="-514350">
              <a:buFont typeface="+mj-lt"/>
              <a:buAutoNum type="arabicPeriod"/>
            </a:pPr>
            <a:endParaRPr lang="en-US" sz="12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Interactions between the three domains</a:t>
            </a:r>
            <a:endParaRPr lang="en-GB"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Trapezium 4"/>
          <p:cNvSpPr/>
          <p:nvPr/>
        </p:nvSpPr>
        <p:spPr>
          <a:xfrm>
            <a:off x="179512" y="4264496"/>
            <a:ext cx="3096344" cy="1152128"/>
          </a:xfrm>
          <a:prstGeom prst="trapezoid">
            <a:avLst/>
          </a:prstGeom>
          <a:solidFill>
            <a:srgbClr val="107E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Political system, economical system, values, pressure groups</a:t>
            </a:r>
            <a:endParaRPr lang="en-GB" dirty="0"/>
          </a:p>
        </p:txBody>
      </p:sp>
      <p:sp>
        <p:nvSpPr>
          <p:cNvPr id="7" name="Trapezium 6"/>
          <p:cNvSpPr/>
          <p:nvPr/>
        </p:nvSpPr>
        <p:spPr>
          <a:xfrm>
            <a:off x="3419872" y="4293096"/>
            <a:ext cx="3744416" cy="1152128"/>
          </a:xfrm>
          <a:prstGeom prst="trapezoid">
            <a:avLst/>
          </a:prstGeom>
          <a:solidFill>
            <a:srgbClr val="107E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One party state, market economy, pragmatic, future-oriented , environmental pressure groups are accepted</a:t>
            </a:r>
            <a:endParaRPr lang="en-GB" dirty="0"/>
          </a:p>
        </p:txBody>
      </p:sp>
      <p:sp>
        <p:nvSpPr>
          <p:cNvPr id="8" name="Trapezium 7"/>
          <p:cNvSpPr/>
          <p:nvPr/>
        </p:nvSpPr>
        <p:spPr>
          <a:xfrm>
            <a:off x="467544" y="2996952"/>
            <a:ext cx="2448272" cy="1152128"/>
          </a:xfrm>
          <a:prstGeom prst="trapezoid">
            <a:avLst/>
          </a:prstGeom>
          <a:solidFill>
            <a:srgbClr val="107E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Legislation, infrastructure, tech institutions</a:t>
            </a:r>
            <a:endParaRPr lang="en-GB" dirty="0"/>
          </a:p>
        </p:txBody>
      </p:sp>
      <p:sp>
        <p:nvSpPr>
          <p:cNvPr id="9" name="Trapezium 8"/>
          <p:cNvSpPr/>
          <p:nvPr/>
        </p:nvSpPr>
        <p:spPr>
          <a:xfrm>
            <a:off x="3644280" y="2996952"/>
            <a:ext cx="3159968" cy="1152128"/>
          </a:xfrm>
          <a:prstGeom prst="trapezoid">
            <a:avLst/>
          </a:prstGeom>
          <a:solidFill>
            <a:srgbClr val="107E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China installed solar capacity per year per person = 21 watt </a:t>
            </a:r>
          </a:p>
          <a:p>
            <a:pPr algn="ctr"/>
            <a:r>
              <a:rPr lang="en-GB" dirty="0" smtClean="0"/>
              <a:t>(based on 1</a:t>
            </a:r>
            <a:r>
              <a:rPr lang="en-GB" baseline="30000" dirty="0" smtClean="0"/>
              <a:t>st</a:t>
            </a:r>
            <a:r>
              <a:rPr lang="en-GB" dirty="0" smtClean="0"/>
              <a:t> quarter 2016)</a:t>
            </a:r>
            <a:endParaRPr lang="en-GB" dirty="0"/>
          </a:p>
        </p:txBody>
      </p:sp>
      <p:sp>
        <p:nvSpPr>
          <p:cNvPr id="10" name="Trapezium 9"/>
          <p:cNvSpPr/>
          <p:nvPr/>
        </p:nvSpPr>
        <p:spPr>
          <a:xfrm>
            <a:off x="765920" y="1700808"/>
            <a:ext cx="1861864" cy="1152128"/>
          </a:xfrm>
          <a:prstGeom prst="trapezoid">
            <a:avLst/>
          </a:prstGeom>
          <a:solidFill>
            <a:srgbClr val="107E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Radical technologies</a:t>
            </a:r>
            <a:endParaRPr lang="en-GB" dirty="0"/>
          </a:p>
        </p:txBody>
      </p:sp>
      <p:sp>
        <p:nvSpPr>
          <p:cNvPr id="11" name="Trapezium 10"/>
          <p:cNvSpPr/>
          <p:nvPr/>
        </p:nvSpPr>
        <p:spPr>
          <a:xfrm>
            <a:off x="3940696" y="1700808"/>
            <a:ext cx="2575520" cy="1152128"/>
          </a:xfrm>
          <a:prstGeom prst="trapezoid">
            <a:avLst/>
          </a:prstGeom>
          <a:solidFill>
            <a:srgbClr val="107E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Solar PV system</a:t>
            </a:r>
            <a:endParaRPr lang="en-GB" dirty="0"/>
          </a:p>
        </p:txBody>
      </p:sp>
      <p:sp>
        <p:nvSpPr>
          <p:cNvPr id="12" name="Tekstvak 11"/>
          <p:cNvSpPr txBox="1"/>
          <p:nvPr/>
        </p:nvSpPr>
        <p:spPr>
          <a:xfrm>
            <a:off x="6876256" y="2996952"/>
            <a:ext cx="2123728" cy="1200329"/>
          </a:xfrm>
          <a:prstGeom prst="rect">
            <a:avLst/>
          </a:prstGeom>
          <a:solidFill>
            <a:srgbClr val="107E2D"/>
          </a:solidFill>
        </p:spPr>
        <p:txBody>
          <a:bodyPr wrap="square" rtlCol="0">
            <a:spAutoFit/>
          </a:bodyPr>
          <a:lstStyle/>
          <a:p>
            <a:pPr algn="ctr"/>
            <a:r>
              <a:rPr lang="en-GB" dirty="0" smtClean="0">
                <a:solidFill>
                  <a:schemeClr val="bg1"/>
                </a:solidFill>
              </a:rPr>
              <a:t>UK installed solar capacity per year per person = 58 watt</a:t>
            </a:r>
          </a:p>
          <a:p>
            <a:pPr algn="ctr"/>
            <a:r>
              <a:rPr lang="en-GB" dirty="0" smtClean="0">
                <a:solidFill>
                  <a:schemeClr val="bg1"/>
                </a:solidFill>
              </a:rPr>
              <a:t>(2015)</a:t>
            </a:r>
            <a:endParaRPr lang="en-GB" dirty="0">
              <a:solidFill>
                <a:schemeClr val="bg1"/>
              </a:solidFill>
            </a:endParaRPr>
          </a:p>
        </p:txBody>
      </p:sp>
      <p:sp>
        <p:nvSpPr>
          <p:cNvPr id="14" name="Tekstvak 13"/>
          <p:cNvSpPr txBox="1"/>
          <p:nvPr/>
        </p:nvSpPr>
        <p:spPr>
          <a:xfrm>
            <a:off x="251520" y="5733256"/>
            <a:ext cx="2736304" cy="369332"/>
          </a:xfrm>
          <a:prstGeom prst="rect">
            <a:avLst/>
          </a:prstGeom>
          <a:solidFill>
            <a:schemeClr val="accent3">
              <a:lumMod val="40000"/>
              <a:lumOff val="60000"/>
            </a:schemeClr>
          </a:solidFill>
        </p:spPr>
        <p:txBody>
          <a:bodyPr wrap="square" rtlCol="0">
            <a:spAutoFit/>
          </a:bodyPr>
          <a:lstStyle/>
          <a:p>
            <a:pPr algn="ctr"/>
            <a:r>
              <a:rPr lang="en-GB" dirty="0" smtClean="0"/>
              <a:t>Multi-level perspective</a:t>
            </a:r>
            <a:endParaRPr lang="en-GB" dirty="0"/>
          </a:p>
        </p:txBody>
      </p:sp>
      <p:sp>
        <p:nvSpPr>
          <p:cNvPr id="15" name="Tekstvak 14"/>
          <p:cNvSpPr txBox="1"/>
          <p:nvPr/>
        </p:nvSpPr>
        <p:spPr>
          <a:xfrm>
            <a:off x="3851920" y="5723964"/>
            <a:ext cx="2952328" cy="369332"/>
          </a:xfrm>
          <a:prstGeom prst="rect">
            <a:avLst/>
          </a:prstGeom>
          <a:solidFill>
            <a:schemeClr val="accent3">
              <a:lumMod val="40000"/>
              <a:lumOff val="60000"/>
            </a:schemeClr>
          </a:solidFill>
        </p:spPr>
        <p:txBody>
          <a:bodyPr wrap="square" rtlCol="0">
            <a:spAutoFit/>
          </a:bodyPr>
          <a:lstStyle/>
          <a:p>
            <a:pPr algn="ctr"/>
            <a:r>
              <a:rPr lang="en-GB" dirty="0" smtClean="0"/>
              <a:t>Multi-level perspective China</a:t>
            </a:r>
            <a:endParaRPr lang="en-GB" dirty="0"/>
          </a:p>
        </p:txBody>
      </p:sp>
    </p:spTree>
    <p:extLst>
      <p:ext uri="{BB962C8B-B14F-4D97-AF65-F5344CB8AC3E}">
        <p14:creationId xmlns:p14="http://schemas.microsoft.com/office/powerpoint/2010/main" val="4140066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lgn="ctr">
              <a:buNone/>
            </a:pPr>
            <a:endParaRPr lang="en-GB" dirty="0" smtClean="0">
              <a:solidFill>
                <a:srgbClr val="015728"/>
              </a:solidFill>
            </a:endParaRPr>
          </a:p>
          <a:p>
            <a:pPr marL="0" indent="0" algn="ctr">
              <a:buNone/>
            </a:pPr>
            <a:endParaRPr lang="en-GB" dirty="0" smtClean="0">
              <a:solidFill>
                <a:srgbClr val="015728"/>
              </a:solidFill>
            </a:endParaRPr>
          </a:p>
          <a:p>
            <a:pPr marL="0" indent="0" algn="ctr">
              <a:buNone/>
            </a:pPr>
            <a:r>
              <a:rPr lang="en-GB" dirty="0" smtClean="0">
                <a:solidFill>
                  <a:srgbClr val="015728"/>
                </a:solidFill>
              </a:rPr>
              <a:t>The role of actors in the transition process</a:t>
            </a:r>
            <a:endParaRPr lang="en-GB"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507893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2" algn="ctr" rtl="0">
              <a:spcBef>
                <a:spcPct val="0"/>
              </a:spcBef>
            </a:pPr>
            <a:r>
              <a:rPr lang="en-GB" sz="4400" dirty="0" smtClean="0">
                <a:solidFill>
                  <a:srgbClr val="015728"/>
                </a:solidFill>
                <a:latin typeface="Franklin Gothic Demi" pitchFamily="34" charset="0"/>
              </a:rPr>
              <a:t>Role of citizens</a:t>
            </a:r>
            <a:endParaRPr lang="nl-NL" sz="4400" dirty="0">
              <a:solidFill>
                <a:srgbClr val="015728"/>
              </a:solidFill>
              <a:latin typeface="Franklin Gothic Demi" pitchFamily="34" charset="0"/>
            </a:endParaRPr>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For a transition to occur, it is important that citizens in a society get linked to the values needed for sustainability. </a:t>
            </a:r>
          </a:p>
          <a:p>
            <a:r>
              <a:rPr lang="en-GB" dirty="0" smtClean="0">
                <a:solidFill>
                  <a:srgbClr val="107E2D"/>
                </a:solidFill>
              </a:rPr>
              <a:t>Change </a:t>
            </a:r>
            <a:r>
              <a:rPr lang="en-GB" dirty="0">
                <a:solidFill>
                  <a:srgbClr val="107E2D"/>
                </a:solidFill>
              </a:rPr>
              <a:t>in society is not only a question of an idea becoming widespread, but is also dependent on different groups in society approaching the problem with the same attitude. </a:t>
            </a:r>
            <a:endParaRPr lang="en-GB" dirty="0" smtClean="0">
              <a:solidFill>
                <a:srgbClr val="107E2D"/>
              </a:solidFill>
            </a:endParaRPr>
          </a:p>
          <a:p>
            <a:r>
              <a:rPr lang="en-GB" dirty="0">
                <a:solidFill>
                  <a:srgbClr val="107E2D"/>
                </a:solidFill>
              </a:rPr>
              <a:t>Protest groups are important to help shatter the status quo but remains sterile if it is not connected to values that are widespread in society</a:t>
            </a:r>
            <a:r>
              <a:rPr lang="en-GB" dirty="0" smtClean="0">
                <a:solidFill>
                  <a:srgbClr val="107E2D"/>
                </a:solidFill>
              </a:rPr>
              <a:t>.</a:t>
            </a:r>
          </a:p>
          <a:p>
            <a:r>
              <a:rPr lang="en-US" dirty="0">
                <a:solidFill>
                  <a:srgbClr val="107E2D"/>
                </a:solidFill>
              </a:rPr>
              <a:t>If ideas spread through different segments of society, there is an increased chance that government will turn them into legislation</a:t>
            </a:r>
            <a:r>
              <a:rPr lang="en-US" dirty="0" smtClean="0">
                <a:solidFill>
                  <a:srgbClr val="107E2D"/>
                </a:solidFill>
              </a:rPr>
              <a:t>.</a:t>
            </a:r>
            <a:endParaRPr lang="en-GB" dirty="0">
              <a:solidFill>
                <a:srgbClr val="107E2D"/>
              </a:solidFill>
            </a:endParaRPr>
          </a:p>
          <a:p>
            <a:endParaRPr lang="en-GB" dirty="0">
              <a:solidFill>
                <a:srgbClr val="107E2D"/>
              </a:solidFill>
            </a:endParaRPr>
          </a:p>
          <a:p>
            <a:endParaRPr lang="en-GB"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 Role of </a:t>
            </a:r>
            <a:r>
              <a:rPr lang="en-GB" dirty="0">
                <a:solidFill>
                  <a:srgbClr val="015728"/>
                </a:solidFill>
              </a:rPr>
              <a:t>government </a:t>
            </a:r>
            <a:endParaRPr lang="nl-NL"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New government legislation is the result of political conﬂicts based on cultural and ideological standpoints.</a:t>
            </a:r>
          </a:p>
          <a:p>
            <a:r>
              <a:rPr lang="en-GB" dirty="0" smtClean="0">
                <a:solidFill>
                  <a:srgbClr val="107E2D"/>
                </a:solidFill>
              </a:rPr>
              <a:t>A government has the instruments at its disposal to speed up transition. </a:t>
            </a:r>
          </a:p>
          <a:p>
            <a:pPr lvl="0"/>
            <a:r>
              <a:rPr lang="en-GB" dirty="0" smtClean="0">
                <a:solidFill>
                  <a:srgbClr val="107E2D"/>
                </a:solidFill>
              </a:rPr>
              <a:t>Society beneﬁts by implementing a stricter environmental policy. It forces companies to perform better on environmental issues. </a:t>
            </a:r>
          </a:p>
          <a:p>
            <a:r>
              <a:rPr lang="en-US" dirty="0">
                <a:solidFill>
                  <a:srgbClr val="107E2D"/>
                </a:solidFill>
              </a:rPr>
              <a:t>Porter </a:t>
            </a:r>
            <a:r>
              <a:rPr lang="en-US" dirty="0" smtClean="0">
                <a:solidFill>
                  <a:srgbClr val="107E2D"/>
                </a:solidFill>
              </a:rPr>
              <a:t>Hypothesis:</a:t>
            </a:r>
          </a:p>
          <a:p>
            <a:pPr marL="400050" lvl="1" indent="0">
              <a:buNone/>
            </a:pPr>
            <a:r>
              <a:rPr lang="en-US" dirty="0" smtClean="0">
                <a:solidFill>
                  <a:srgbClr val="107E2D"/>
                </a:solidFill>
              </a:rPr>
              <a:t>Legislation </a:t>
            </a:r>
            <a:r>
              <a:rPr lang="en-US" dirty="0">
                <a:solidFill>
                  <a:srgbClr val="107E2D"/>
                </a:solidFill>
              </a:rPr>
              <a:t>directed towards environmental improvement acts as a trigger for environmental </a:t>
            </a:r>
            <a:r>
              <a:rPr lang="en-US" dirty="0" smtClean="0">
                <a:solidFill>
                  <a:srgbClr val="107E2D"/>
                </a:solidFill>
              </a:rPr>
              <a:t>innovation and companies get a </a:t>
            </a:r>
            <a:r>
              <a:rPr lang="en-US" dirty="0">
                <a:solidFill>
                  <a:srgbClr val="107E2D"/>
                </a:solidFill>
              </a:rPr>
              <a:t>better competitive position with regard to waste issues</a:t>
            </a:r>
            <a:r>
              <a:rPr lang="en-US" dirty="0" smtClean="0">
                <a:solidFill>
                  <a:srgbClr val="107E2D"/>
                </a:solidFill>
              </a:rPr>
              <a:t>.</a:t>
            </a:r>
            <a:endParaRPr lang="en-GB" dirty="0" smtClean="0">
              <a:solidFill>
                <a:srgbClr val="107E2D"/>
              </a:solidFill>
            </a:endParaRPr>
          </a:p>
          <a:p>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solidFill>
                  <a:srgbClr val="015728"/>
                </a:solidFill>
              </a:rPr>
              <a:t>Porter</a:t>
            </a:r>
            <a:r>
              <a:rPr lang="nl-NL" dirty="0" smtClean="0">
                <a:solidFill>
                  <a:srgbClr val="015728"/>
                </a:solidFill>
              </a:rPr>
              <a:t> Hypothesis</a:t>
            </a:r>
            <a:endParaRPr lang="nl-NL"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1026" name="Picture 2"/>
          <p:cNvPicPr>
            <a:picLocks noChangeAspect="1" noChangeArrowheads="1"/>
          </p:cNvPicPr>
          <p:nvPr/>
        </p:nvPicPr>
        <p:blipFill>
          <a:blip r:embed="rId2" cstate="print"/>
          <a:srcRect/>
          <a:stretch>
            <a:fillRect/>
          </a:stretch>
        </p:blipFill>
        <p:spPr bwMode="auto">
          <a:xfrm>
            <a:off x="153059" y="2060848"/>
            <a:ext cx="8955445" cy="3168352"/>
          </a:xfrm>
          <a:prstGeom prst="rect">
            <a:avLst/>
          </a:prstGeom>
          <a:noFill/>
          <a:ln w="9525">
            <a:noFill/>
            <a:miter lim="800000"/>
            <a:headEnd/>
            <a:tailEnd/>
          </a:ln>
        </p:spPr>
      </p:pic>
      <p:cxnSp>
        <p:nvCxnSpPr>
          <p:cNvPr id="6" name="Rechte verbindingslijn met pijl 5"/>
          <p:cNvCxnSpPr/>
          <p:nvPr/>
        </p:nvCxnSpPr>
        <p:spPr>
          <a:xfrm flipV="1">
            <a:off x="8244408" y="2492896"/>
            <a:ext cx="0" cy="432048"/>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8" name="Rechte verbindingslijn met pijl 7"/>
          <p:cNvCxnSpPr/>
          <p:nvPr/>
        </p:nvCxnSpPr>
        <p:spPr>
          <a:xfrm flipV="1">
            <a:off x="8244408" y="3933056"/>
            <a:ext cx="0" cy="432048"/>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2" name="Rechte verbindingslijn met pijl 11"/>
          <p:cNvCxnSpPr/>
          <p:nvPr/>
        </p:nvCxnSpPr>
        <p:spPr>
          <a:xfrm>
            <a:off x="8388424" y="3933056"/>
            <a:ext cx="0" cy="432048"/>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dirty="0" smtClean="0">
                <a:solidFill>
                  <a:schemeClr val="bg1"/>
                </a:solidFill>
                <a:latin typeface="Franklin Gothic Demi Cond" panose="020B0706030402020204" pitchFamily="34" charset="0"/>
              </a:rPr>
              <a:t>CHAPTER</a:t>
            </a:r>
            <a:r>
              <a:rPr lang="en-GB" spc="300" dirty="0" smtClean="0">
                <a:solidFill>
                  <a:schemeClr val="bg1"/>
                </a:solidFill>
              </a:rPr>
              <a:t> 12</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normAutofit fontScale="92500" lnSpcReduction="20000"/>
          </a:bodyPr>
          <a:lstStyle/>
          <a:p>
            <a:r>
              <a:rPr lang="en-GB" dirty="0" smtClean="0">
                <a:solidFill>
                  <a:schemeClr val="bg1"/>
                </a:solidFill>
              </a:rPr>
              <a:t>The Challenge of Progress Towards Sustainable Development</a:t>
            </a:r>
            <a:endParaRPr lang="nl-NL" dirty="0">
              <a:solidFill>
                <a:schemeClr val="bg1"/>
              </a:solidFill>
            </a:endParaRPr>
          </a:p>
        </p:txBody>
      </p:sp>
      <p:sp>
        <p:nvSpPr>
          <p:cNvPr id="5" name="Footer Placeholder 3"/>
          <p:cNvSpPr>
            <a:spLocks noGrp="1"/>
          </p:cNvSpPr>
          <p:nvPr>
            <p:ph type="ftr" sz="quarter" idx="11"/>
          </p:nvPr>
        </p:nvSpPr>
        <p:spPr>
          <a:xfrm>
            <a:off x="1259632" y="6381328"/>
            <a:ext cx="7884368" cy="476672"/>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 </a:t>
            </a:r>
          </a:p>
          <a:p>
            <a:r>
              <a:rPr lang="en-GB" dirty="0"/>
              <a:t>Information about cases, research assignments, videos etc.: </a:t>
            </a:r>
            <a:r>
              <a:rPr lang="en-GB" dirty="0">
                <a:hlinkClick r:id="rId2"/>
              </a:rPr>
              <a:t>m.oyevaar@sustainable-globalization.com</a:t>
            </a:r>
            <a:r>
              <a:rPr lang="en-GB" dirty="0"/>
              <a:t> </a:t>
            </a:r>
          </a:p>
        </p:txBody>
      </p:sp>
    </p:spTree>
    <p:extLst>
      <p:ext uri="{BB962C8B-B14F-4D97-AF65-F5344CB8AC3E}">
        <p14:creationId xmlns:p14="http://schemas.microsoft.com/office/powerpoint/2010/main" val="424814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2" algn="ctr" rtl="0">
              <a:spcBef>
                <a:spcPct val="0"/>
              </a:spcBef>
            </a:pPr>
            <a:r>
              <a:rPr lang="en-GB" sz="4400" dirty="0" smtClean="0">
                <a:solidFill>
                  <a:srgbClr val="015728"/>
                </a:solidFill>
                <a:latin typeface="Franklin Gothic Demi" pitchFamily="34" charset="0"/>
              </a:rPr>
              <a:t>Role of business </a:t>
            </a:r>
            <a:endParaRPr lang="nl-NL" sz="4400" dirty="0">
              <a:solidFill>
                <a:srgbClr val="015728"/>
              </a:solidFill>
              <a:latin typeface="Franklin Gothic Demi" pitchFamily="34" charset="0"/>
            </a:endParaRPr>
          </a:p>
        </p:txBody>
      </p:sp>
      <p:sp>
        <p:nvSpPr>
          <p:cNvPr id="3" name="Tijdelijke aanduiding voor inhoud 2"/>
          <p:cNvSpPr>
            <a:spLocks noGrp="1"/>
          </p:cNvSpPr>
          <p:nvPr>
            <p:ph idx="1"/>
          </p:nvPr>
        </p:nvSpPr>
        <p:spPr/>
        <p:txBody>
          <a:bodyPr>
            <a:normAutofit fontScale="85000" lnSpcReduction="10000"/>
          </a:bodyPr>
          <a:lstStyle/>
          <a:p>
            <a:r>
              <a:rPr lang="en-GB" dirty="0">
                <a:solidFill>
                  <a:srgbClr val="107E2D"/>
                </a:solidFill>
              </a:rPr>
              <a:t>Business which have innovation at the heart of their core values are open to a responsibly orientated strategy (Van Bommel, 2011).</a:t>
            </a:r>
          </a:p>
          <a:p>
            <a:r>
              <a:rPr lang="en-GB" dirty="0" smtClean="0">
                <a:solidFill>
                  <a:srgbClr val="107E2D"/>
                </a:solidFill>
              </a:rPr>
              <a:t>Innovative companies beneﬁt from societies that embrace transitional policy and the associated new socio-technical systems. </a:t>
            </a:r>
          </a:p>
          <a:p>
            <a:r>
              <a:rPr lang="en-GB" dirty="0" smtClean="0">
                <a:solidFill>
                  <a:srgbClr val="107E2D"/>
                </a:solidFill>
              </a:rPr>
              <a:t>Innovative </a:t>
            </a:r>
            <a:r>
              <a:rPr lang="en-GB" dirty="0">
                <a:solidFill>
                  <a:srgbClr val="107E2D"/>
                </a:solidFill>
              </a:rPr>
              <a:t>companies, as opposed to those reliant on vested interests, see new regulations as an opportunity. </a:t>
            </a:r>
          </a:p>
          <a:p>
            <a:r>
              <a:rPr lang="en-GB" dirty="0" smtClean="0">
                <a:solidFill>
                  <a:srgbClr val="107E2D"/>
                </a:solidFill>
              </a:rPr>
              <a:t>Transition is about creative destruction and it faces resistance from ingrained vested interests.</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a:t>
            </a:r>
            <a:r>
              <a:rPr lang="en-GB" dirty="0" smtClean="0">
                <a:solidFill>
                  <a:srgbClr val="015728"/>
                </a:solidFill>
              </a:rPr>
              <a:t>students and lecturers (</a:t>
            </a:r>
            <a:r>
              <a:rPr lang="en-GB" dirty="0">
                <a:solidFill>
                  <a:srgbClr val="015728"/>
                </a:solidFill>
              </a:rPr>
              <a:t>informative</a:t>
            </a:r>
            <a:r>
              <a:rPr lang="en-GB" dirty="0" smtClean="0">
                <a:solidFill>
                  <a:srgbClr val="015728"/>
                </a:solidFill>
              </a:rPr>
              <a:t>)</a:t>
            </a:r>
            <a:endParaRPr lang="en-GB" dirty="0">
              <a:solidFill>
                <a:srgbClr val="015728"/>
              </a:solidFill>
            </a:endParaRPr>
          </a:p>
        </p:txBody>
      </p:sp>
      <p:sp>
        <p:nvSpPr>
          <p:cNvPr id="3" name="Tijdelijke aanduiding voor inhoud 2"/>
          <p:cNvSpPr>
            <a:spLocks noGrp="1"/>
          </p:cNvSpPr>
          <p:nvPr>
            <p:ph idx="1"/>
          </p:nvPr>
        </p:nvSpPr>
        <p:spPr>
          <a:xfrm>
            <a:off x="457200" y="1600200"/>
            <a:ext cx="8229600" cy="4637112"/>
          </a:xfrm>
        </p:spPr>
        <p:txBody>
          <a:bodyPr>
            <a:normAutofit fontScale="55000" lnSpcReduction="20000"/>
          </a:bodyPr>
          <a:lstStyle/>
          <a:p>
            <a:pPr marL="0" indent="0" fontAlgn="t">
              <a:buNone/>
            </a:pPr>
            <a:r>
              <a:rPr lang="en-GB" dirty="0" smtClean="0">
                <a:solidFill>
                  <a:srgbClr val="107E2D"/>
                </a:solidFill>
              </a:rPr>
              <a:t>Suggestion for a video on YouTube, see search quote between []: </a:t>
            </a:r>
          </a:p>
          <a:p>
            <a:pPr marL="0" indent="0">
              <a:buNone/>
            </a:pPr>
            <a:endParaRPr lang="en-GB" dirty="0" smtClean="0">
              <a:solidFill>
                <a:srgbClr val="107E2D"/>
              </a:solidFill>
            </a:endParaRPr>
          </a:p>
          <a:p>
            <a:pPr marL="0" indent="0">
              <a:buNone/>
            </a:pPr>
            <a:r>
              <a:rPr lang="en-GB" dirty="0" smtClean="0">
                <a:solidFill>
                  <a:srgbClr val="107E2D"/>
                </a:solidFill>
              </a:rPr>
              <a:t>Aspects of a sustainable society: [Designing a Sustainable Society TalkingScience.org Videos] (TalkingScience.org Videos / 4:38 minutes)</a:t>
            </a:r>
          </a:p>
          <a:p>
            <a:pPr marL="0" indent="0">
              <a:buNone/>
            </a:pPr>
            <a:endParaRPr lang="en-GB" dirty="0" smtClean="0">
              <a:solidFill>
                <a:srgbClr val="107E2D"/>
              </a:solidFill>
            </a:endParaRPr>
          </a:p>
          <a:p>
            <a:pPr marL="0" indent="0">
              <a:buNone/>
            </a:pPr>
            <a:r>
              <a:rPr lang="en-GB" dirty="0" smtClean="0">
                <a:solidFill>
                  <a:srgbClr val="107E2D"/>
                </a:solidFill>
              </a:rPr>
              <a:t>A short introduction about the spreading of ideas: [IMPORTANT! Scientists Discover Tipping Point For Spread of Ideas 10 Critical Mass Change] (Debi H. / 2:59 minutes)</a:t>
            </a:r>
          </a:p>
          <a:p>
            <a:pPr marL="0" indent="0">
              <a:buNone/>
            </a:pPr>
            <a:endParaRPr lang="en-GB" dirty="0" smtClean="0">
              <a:solidFill>
                <a:srgbClr val="107E2D"/>
              </a:solidFill>
            </a:endParaRPr>
          </a:p>
          <a:p>
            <a:pPr marL="0" indent="0">
              <a:buNone/>
            </a:pPr>
            <a:r>
              <a:rPr lang="en-GB" dirty="0" smtClean="0">
                <a:solidFill>
                  <a:srgbClr val="107E2D"/>
                </a:solidFill>
              </a:rPr>
              <a:t>Lecture about the dynamics of the spreading of ideas: [Sandy </a:t>
            </a:r>
            <a:r>
              <a:rPr lang="en-GB" dirty="0" err="1" smtClean="0">
                <a:solidFill>
                  <a:srgbClr val="107E2D"/>
                </a:solidFill>
              </a:rPr>
              <a:t>Pentland</a:t>
            </a:r>
            <a:r>
              <a:rPr lang="en-GB" dirty="0" smtClean="0">
                <a:solidFill>
                  <a:srgbClr val="107E2D"/>
                </a:solidFill>
              </a:rPr>
              <a:t>: "Social Physics: How Good Ideas Spread" | Talks at Google] (Talks at Google  / 54:47 minutes)</a:t>
            </a:r>
          </a:p>
          <a:p>
            <a:pPr marL="0" indent="0">
              <a:buNone/>
            </a:pPr>
            <a:endParaRPr lang="en-GB" dirty="0" smtClean="0">
              <a:solidFill>
                <a:srgbClr val="107E2D"/>
              </a:solidFill>
            </a:endParaRPr>
          </a:p>
          <a:p>
            <a:pPr marL="0" indent="0">
              <a:buNone/>
            </a:pPr>
            <a:r>
              <a:rPr lang="en-GB" dirty="0" smtClean="0">
                <a:solidFill>
                  <a:srgbClr val="107E2D"/>
                </a:solidFill>
              </a:rPr>
              <a:t>Denmark’s electric power distribution policy for the future: [Smart Grid Denmark] (</a:t>
            </a:r>
            <a:r>
              <a:rPr lang="en-GB" dirty="0" err="1" smtClean="0">
                <a:solidFill>
                  <a:srgbClr val="107E2D"/>
                </a:solidFill>
              </a:rPr>
              <a:t>energinet</a:t>
            </a:r>
            <a:r>
              <a:rPr lang="en-GB" dirty="0" smtClean="0">
                <a:solidFill>
                  <a:srgbClr val="107E2D"/>
                </a:solidFill>
              </a:rPr>
              <a:t> / 14:44 minutes)</a:t>
            </a:r>
          </a:p>
          <a:p>
            <a:pPr marL="0" indent="0">
              <a:buNone/>
            </a:pPr>
            <a:endParaRPr lang="en-GB" dirty="0" smtClean="0">
              <a:solidFill>
                <a:srgbClr val="107E2D"/>
              </a:solidFill>
            </a:endParaRPr>
          </a:p>
          <a:p>
            <a:pPr marL="0" indent="0">
              <a:buNone/>
            </a:pPr>
            <a:r>
              <a:rPr lang="en-GB" dirty="0" smtClean="0">
                <a:solidFill>
                  <a:srgbClr val="107E2D"/>
                </a:solidFill>
              </a:rPr>
              <a:t>Why does Europe need a </a:t>
            </a:r>
            <a:r>
              <a:rPr lang="en-GB" dirty="0" err="1" smtClean="0">
                <a:solidFill>
                  <a:srgbClr val="107E2D"/>
                </a:solidFill>
              </a:rPr>
              <a:t>supergrid</a:t>
            </a:r>
            <a:r>
              <a:rPr lang="en-GB" dirty="0" smtClean="0">
                <a:solidFill>
                  <a:srgbClr val="107E2D"/>
                </a:solidFill>
              </a:rPr>
              <a:t>?: [Module 2: 2050 </a:t>
            </a:r>
            <a:r>
              <a:rPr lang="en-GB" dirty="0" err="1" smtClean="0">
                <a:solidFill>
                  <a:srgbClr val="107E2D"/>
                </a:solidFill>
              </a:rPr>
              <a:t>Supergrid</a:t>
            </a:r>
            <a:r>
              <a:rPr lang="en-GB" dirty="0" smtClean="0">
                <a:solidFill>
                  <a:srgbClr val="107E2D"/>
                </a:solidFill>
              </a:rPr>
              <a:t> Mainstream Renewable Power] (Mainstream Renewable Power / 3:56 minutes)</a:t>
            </a:r>
          </a:p>
          <a:p>
            <a:pPr marL="0" indent="0" fontAlgn="t">
              <a:buNone/>
            </a:pPr>
            <a:endParaRPr lang="en-GB"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161844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a:t>
            </a:r>
            <a:r>
              <a:rPr lang="en-GB" dirty="0" smtClean="0">
                <a:solidFill>
                  <a:srgbClr val="015728"/>
                </a:solidFill>
              </a:rPr>
              <a:t>students and lecturers (</a:t>
            </a:r>
            <a:r>
              <a:rPr lang="en-GB" dirty="0">
                <a:solidFill>
                  <a:srgbClr val="015728"/>
                </a:solidFill>
              </a:rPr>
              <a:t>informative</a:t>
            </a:r>
            <a:r>
              <a:rPr lang="en-GB" dirty="0" smtClean="0">
                <a:solidFill>
                  <a:srgbClr val="015728"/>
                </a:solidFill>
              </a:rPr>
              <a:t>)</a:t>
            </a:r>
            <a:endParaRPr lang="en-GB" dirty="0">
              <a:solidFill>
                <a:srgbClr val="015728"/>
              </a:solidFill>
            </a:endParaRPr>
          </a:p>
        </p:txBody>
      </p:sp>
      <p:sp>
        <p:nvSpPr>
          <p:cNvPr id="3" name="Tijdelijke aanduiding voor inhoud 2"/>
          <p:cNvSpPr>
            <a:spLocks noGrp="1"/>
          </p:cNvSpPr>
          <p:nvPr>
            <p:ph idx="1"/>
          </p:nvPr>
        </p:nvSpPr>
        <p:spPr>
          <a:xfrm>
            <a:off x="457200" y="1600200"/>
            <a:ext cx="8229600" cy="4637112"/>
          </a:xfrm>
        </p:spPr>
        <p:txBody>
          <a:bodyPr>
            <a:normAutofit fontScale="55000" lnSpcReduction="20000"/>
          </a:bodyPr>
          <a:lstStyle/>
          <a:p>
            <a:pPr marL="0" indent="0" fontAlgn="t">
              <a:buNone/>
            </a:pPr>
            <a:r>
              <a:rPr lang="en-GB" dirty="0" smtClean="0">
                <a:solidFill>
                  <a:srgbClr val="107E2D"/>
                </a:solidFill>
              </a:rPr>
              <a:t>Suggestion for a video on YouTube, see search quote between []: </a:t>
            </a:r>
          </a:p>
          <a:p>
            <a:pPr marL="0" indent="0" fontAlgn="t">
              <a:buNone/>
            </a:pPr>
            <a:endParaRPr lang="en-GB" dirty="0" smtClean="0">
              <a:solidFill>
                <a:srgbClr val="107E2D"/>
              </a:solidFill>
            </a:endParaRPr>
          </a:p>
          <a:p>
            <a:pPr marL="0" indent="0">
              <a:buNone/>
            </a:pPr>
            <a:r>
              <a:rPr lang="en-GB" dirty="0" smtClean="0">
                <a:solidFill>
                  <a:srgbClr val="107E2D"/>
                </a:solidFill>
              </a:rPr>
              <a:t>Influence of protest groups on the society: [Germany’s Grass-Roots Energy Revolution | The New York Times] (The New York Times / 6:10 minutes)</a:t>
            </a:r>
          </a:p>
          <a:p>
            <a:pPr marL="0" indent="0">
              <a:buNone/>
            </a:pPr>
            <a:endParaRPr lang="en-GB" dirty="0" smtClean="0">
              <a:solidFill>
                <a:srgbClr val="107E2D"/>
              </a:solidFill>
            </a:endParaRPr>
          </a:p>
          <a:p>
            <a:pPr marL="0" indent="0">
              <a:buNone/>
            </a:pPr>
            <a:r>
              <a:rPr lang="en-GB" dirty="0" smtClean="0">
                <a:solidFill>
                  <a:srgbClr val="107E2D"/>
                </a:solidFill>
              </a:rPr>
              <a:t>An economic transition for China: [China: An Economy in Transition] (Goldman Sachs / 5:20 minutes)</a:t>
            </a:r>
          </a:p>
          <a:p>
            <a:pPr marL="0" indent="0">
              <a:buNone/>
            </a:pPr>
            <a:endParaRPr lang="en-GB" dirty="0" smtClean="0">
              <a:solidFill>
                <a:srgbClr val="107E2D"/>
              </a:solidFill>
            </a:endParaRPr>
          </a:p>
          <a:p>
            <a:pPr marL="0" indent="0">
              <a:buNone/>
            </a:pPr>
            <a:r>
              <a:rPr lang="en-GB" dirty="0" smtClean="0">
                <a:solidFill>
                  <a:srgbClr val="107E2D"/>
                </a:solidFill>
              </a:rPr>
              <a:t>The role for business for the transition to sustainability: [Germany’s </a:t>
            </a:r>
            <a:r>
              <a:rPr lang="en-GB" dirty="0" err="1" smtClean="0">
                <a:solidFill>
                  <a:srgbClr val="107E2D"/>
                </a:solidFill>
              </a:rPr>
              <a:t>Energiewende</a:t>
            </a:r>
            <a:r>
              <a:rPr lang="en-GB" dirty="0" smtClean="0">
                <a:solidFill>
                  <a:srgbClr val="107E2D"/>
                </a:solidFill>
              </a:rPr>
              <a:t> – Good for the Environment AND Business?]</a:t>
            </a:r>
          </a:p>
          <a:p>
            <a:pPr marL="0" indent="0">
              <a:buNone/>
            </a:pPr>
            <a:endParaRPr lang="en-GB" dirty="0" smtClean="0">
              <a:solidFill>
                <a:srgbClr val="107E2D"/>
              </a:solidFill>
            </a:endParaRPr>
          </a:p>
          <a:p>
            <a:pPr marL="0" indent="0">
              <a:buNone/>
            </a:pPr>
            <a:r>
              <a:rPr lang="en-GB" dirty="0" smtClean="0">
                <a:solidFill>
                  <a:srgbClr val="107E2D"/>
                </a:solidFill>
              </a:rPr>
              <a:t>Other starting points for  the design for business: [Design a Worldview for Social Impact: Terry Irwin at </a:t>
            </a:r>
            <a:r>
              <a:rPr lang="en-GB" dirty="0" err="1" smtClean="0">
                <a:solidFill>
                  <a:srgbClr val="107E2D"/>
                </a:solidFill>
              </a:rPr>
              <a:t>TEDxArtCenterCollegeOfDesign</a:t>
            </a:r>
            <a:r>
              <a:rPr lang="en-GB" dirty="0" smtClean="0">
                <a:solidFill>
                  <a:srgbClr val="107E2D"/>
                </a:solidFill>
              </a:rPr>
              <a:t>] (</a:t>
            </a:r>
            <a:r>
              <a:rPr lang="en-GB" dirty="0" err="1" smtClean="0">
                <a:solidFill>
                  <a:srgbClr val="107E2D"/>
                </a:solidFill>
              </a:rPr>
              <a:t>TEDx</a:t>
            </a:r>
            <a:r>
              <a:rPr lang="en-GB" dirty="0" smtClean="0">
                <a:solidFill>
                  <a:srgbClr val="107E2D"/>
                </a:solidFill>
              </a:rPr>
              <a:t> Talks / 18:26 minutes)</a:t>
            </a:r>
          </a:p>
          <a:p>
            <a:pPr marL="0" indent="0">
              <a:buNone/>
            </a:pPr>
            <a:endParaRPr lang="en-GB" dirty="0" smtClean="0">
              <a:solidFill>
                <a:srgbClr val="107E2D"/>
              </a:solidFill>
            </a:endParaRPr>
          </a:p>
          <a:p>
            <a:pPr marL="0" indent="0">
              <a:buNone/>
            </a:pPr>
            <a:r>
              <a:rPr lang="en-GB" dirty="0" smtClean="0">
                <a:solidFill>
                  <a:srgbClr val="107E2D"/>
                </a:solidFill>
              </a:rPr>
              <a:t>The Porter Hypothesis: [Lecture #14 by Matthew E. Kahn] (Matthew Kahn / 5:45 minutes)</a:t>
            </a:r>
          </a:p>
          <a:p>
            <a:pPr marL="0" indent="0" fontAlgn="t">
              <a:buNone/>
            </a:pPr>
            <a:endParaRPr lang="en-GB"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496299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For more information about cases, research assignments and videos, please contact: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496973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p:txBody>
          <a:bodyPr>
            <a:normAutofit fontScale="92500" lnSpcReduction="10000"/>
          </a:bodyPr>
          <a:lstStyle/>
          <a:p>
            <a:pPr lvl="0"/>
            <a:r>
              <a:rPr lang="en-GB" dirty="0" smtClean="0">
                <a:solidFill>
                  <a:srgbClr val="107E2D"/>
                </a:solidFill>
              </a:rPr>
              <a:t>Understand that the effectiveness of managerial and administrative innovations depends on consideration of the characteristics of human nature;</a:t>
            </a:r>
          </a:p>
          <a:p>
            <a:pPr lvl="0"/>
            <a:r>
              <a:rPr lang="en-GB" dirty="0" smtClean="0">
                <a:solidFill>
                  <a:srgbClr val="107E2D"/>
                </a:solidFill>
              </a:rPr>
              <a:t>Understand that institutionalizing of managerial and administrative innovations is a dynamic transition process;</a:t>
            </a:r>
          </a:p>
          <a:p>
            <a:pPr lvl="0"/>
            <a:r>
              <a:rPr lang="en-GB" dirty="0" smtClean="0">
                <a:solidFill>
                  <a:srgbClr val="107E2D"/>
                </a:solidFill>
              </a:rPr>
              <a:t>Understand the factors that can speed up the transition process towards a sustainable economy.</a:t>
            </a:r>
          </a:p>
          <a:p>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190720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endParaRPr lang="nl-NL" dirty="0" smtClean="0">
              <a:solidFill>
                <a:srgbClr val="015728"/>
              </a:solidFill>
            </a:endParaRPr>
          </a:p>
          <a:p>
            <a:pPr marL="0" indent="0">
              <a:buNone/>
            </a:pPr>
            <a:endParaRPr lang="nl-NL" dirty="0">
              <a:solidFill>
                <a:srgbClr val="015728"/>
              </a:solidFill>
            </a:endParaRPr>
          </a:p>
          <a:p>
            <a:pPr marL="0" indent="0">
              <a:buNone/>
            </a:pPr>
            <a:r>
              <a:rPr lang="en-US" dirty="0" smtClean="0">
                <a:solidFill>
                  <a:srgbClr val="015728"/>
                </a:solidFill>
              </a:rPr>
              <a:t>Managerial </a:t>
            </a:r>
            <a:r>
              <a:rPr lang="en-US" dirty="0">
                <a:solidFill>
                  <a:srgbClr val="015728"/>
                </a:solidFill>
              </a:rPr>
              <a:t>and administrative innovations</a:t>
            </a:r>
            <a:endParaRPr lang="nl-NL"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300346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 </a:t>
            </a:r>
            <a:r>
              <a:rPr lang="en-GB" sz="4900" dirty="0" smtClean="0">
                <a:solidFill>
                  <a:srgbClr val="015728"/>
                </a:solidFill>
              </a:rPr>
              <a:t>Spread of managerial innovations in the past (1)</a:t>
            </a:r>
            <a:endParaRPr lang="nl-NL" sz="4900" dirty="0">
              <a:solidFill>
                <a:srgbClr val="015728"/>
              </a:solidFill>
            </a:endParaRPr>
          </a:p>
        </p:txBody>
      </p:sp>
      <p:sp>
        <p:nvSpPr>
          <p:cNvPr id="3" name="Tijdelijke aanduiding voor inhoud 2"/>
          <p:cNvSpPr>
            <a:spLocks noGrp="1"/>
          </p:cNvSpPr>
          <p:nvPr>
            <p:ph idx="1"/>
          </p:nvPr>
        </p:nvSpPr>
        <p:spPr>
          <a:xfrm>
            <a:off x="179512" y="1744217"/>
            <a:ext cx="3600400" cy="4637111"/>
          </a:xfrm>
        </p:spPr>
        <p:txBody>
          <a:bodyPr>
            <a:normAutofit fontScale="70000" lnSpcReduction="20000"/>
          </a:bodyPr>
          <a:lstStyle/>
          <a:p>
            <a:pPr marL="0" lvl="0" indent="0">
              <a:buNone/>
            </a:pPr>
            <a:r>
              <a:rPr lang="en-US" dirty="0" smtClean="0">
                <a:solidFill>
                  <a:srgbClr val="107E2D"/>
                </a:solidFill>
              </a:rPr>
              <a:t>The institutionalizing of social capital is dependent on rules that deal directly with human nature characteristics, such as:</a:t>
            </a:r>
          </a:p>
          <a:p>
            <a:r>
              <a:rPr lang="en-US" dirty="0" smtClean="0">
                <a:solidFill>
                  <a:srgbClr val="107E2D"/>
                </a:solidFill>
              </a:rPr>
              <a:t>Homo </a:t>
            </a:r>
            <a:r>
              <a:rPr lang="en-US" dirty="0" err="1" smtClean="0">
                <a:solidFill>
                  <a:srgbClr val="107E2D"/>
                </a:solidFill>
              </a:rPr>
              <a:t>economicus</a:t>
            </a:r>
            <a:endParaRPr lang="en-US" dirty="0" smtClean="0">
              <a:solidFill>
                <a:srgbClr val="107E2D"/>
              </a:solidFill>
            </a:endParaRPr>
          </a:p>
          <a:p>
            <a:r>
              <a:rPr lang="en-US" dirty="0">
                <a:solidFill>
                  <a:srgbClr val="107E2D"/>
                </a:solidFill>
              </a:rPr>
              <a:t>F</a:t>
            </a:r>
            <a:r>
              <a:rPr lang="en-US" dirty="0" smtClean="0">
                <a:solidFill>
                  <a:srgbClr val="107E2D"/>
                </a:solidFill>
              </a:rPr>
              <a:t>eelings of fairness</a:t>
            </a:r>
          </a:p>
          <a:p>
            <a:r>
              <a:rPr lang="en-US" dirty="0" smtClean="0">
                <a:solidFill>
                  <a:srgbClr val="107E2D"/>
                </a:solidFill>
              </a:rPr>
              <a:t>Empathy</a:t>
            </a:r>
          </a:p>
          <a:p>
            <a:r>
              <a:rPr lang="en-US" dirty="0" smtClean="0">
                <a:solidFill>
                  <a:srgbClr val="107E2D"/>
                </a:solidFill>
              </a:rPr>
              <a:t>Exploratory impulse</a:t>
            </a:r>
          </a:p>
          <a:p>
            <a:r>
              <a:rPr lang="en-US" dirty="0" smtClean="0">
                <a:solidFill>
                  <a:srgbClr val="107E2D"/>
                </a:solidFill>
              </a:rPr>
              <a:t>Respect for authority</a:t>
            </a:r>
          </a:p>
          <a:p>
            <a:r>
              <a:rPr lang="en-US" dirty="0" smtClean="0">
                <a:solidFill>
                  <a:srgbClr val="107E2D"/>
                </a:solidFill>
              </a:rPr>
              <a:t>Status </a:t>
            </a:r>
          </a:p>
          <a:p>
            <a:r>
              <a:rPr lang="en-US" dirty="0" smtClean="0">
                <a:solidFill>
                  <a:srgbClr val="107E2D"/>
                </a:solidFill>
              </a:rPr>
              <a:t>Conformism</a:t>
            </a:r>
          </a:p>
          <a:p>
            <a:r>
              <a:rPr lang="en-US" dirty="0" smtClean="0">
                <a:solidFill>
                  <a:srgbClr val="107E2D"/>
                </a:solidFill>
              </a:rPr>
              <a:t>Aggression</a:t>
            </a:r>
          </a:p>
          <a:p>
            <a:r>
              <a:rPr lang="en-US" dirty="0" smtClean="0">
                <a:solidFill>
                  <a:srgbClr val="107E2D"/>
                </a:solidFill>
              </a:rPr>
              <a:t>Kin selection.</a:t>
            </a:r>
          </a:p>
          <a:p>
            <a:pPr marL="0" lvl="0" indent="0">
              <a:buNone/>
            </a:pPr>
            <a:endParaRPr lang="en-US"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5" name="Afbeelding 4"/>
          <p:cNvPicPr>
            <a:picLocks noChangeAspect="1"/>
          </p:cNvPicPr>
          <p:nvPr/>
        </p:nvPicPr>
        <p:blipFill>
          <a:blip r:embed="rId2" cstate="print"/>
          <a:stretch>
            <a:fillRect/>
          </a:stretch>
        </p:blipFill>
        <p:spPr>
          <a:xfrm>
            <a:off x="3995936" y="1701874"/>
            <a:ext cx="4905935" cy="460744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 </a:t>
            </a:r>
            <a:r>
              <a:rPr lang="en-GB" sz="4900" dirty="0" smtClean="0">
                <a:solidFill>
                  <a:srgbClr val="015728"/>
                </a:solidFill>
              </a:rPr>
              <a:t>Spread of managerial </a:t>
            </a:r>
            <a:r>
              <a:rPr lang="en-GB" sz="4900" dirty="0">
                <a:solidFill>
                  <a:srgbClr val="015728"/>
                </a:solidFill>
              </a:rPr>
              <a:t>i</a:t>
            </a:r>
            <a:r>
              <a:rPr lang="en-GB" sz="4900" dirty="0" smtClean="0">
                <a:solidFill>
                  <a:srgbClr val="015728"/>
                </a:solidFill>
              </a:rPr>
              <a:t>nnovations in the past (2)</a:t>
            </a:r>
            <a:endParaRPr lang="nl-NL" sz="4900"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smtClean="0">
                <a:solidFill>
                  <a:srgbClr val="107E2D"/>
                </a:solidFill>
              </a:rPr>
              <a:t>Examples of institutionalized human nature aspects:</a:t>
            </a:r>
          </a:p>
          <a:p>
            <a:r>
              <a:rPr lang="en-GB" dirty="0" smtClean="0">
                <a:solidFill>
                  <a:srgbClr val="107E2D"/>
                </a:solidFill>
              </a:rPr>
              <a:t>Market economy/property rights is based on </a:t>
            </a:r>
            <a:r>
              <a:rPr lang="en-GB" u="sng" dirty="0" smtClean="0">
                <a:solidFill>
                  <a:srgbClr val="107E2D"/>
                </a:solidFill>
              </a:rPr>
              <a:t>Homo </a:t>
            </a:r>
            <a:r>
              <a:rPr lang="en-GB" u="sng" dirty="0" err="1" smtClean="0">
                <a:solidFill>
                  <a:srgbClr val="107E2D"/>
                </a:solidFill>
              </a:rPr>
              <a:t>economicus</a:t>
            </a:r>
            <a:endParaRPr lang="en-GB" u="sng" dirty="0" smtClean="0">
              <a:solidFill>
                <a:srgbClr val="107E2D"/>
              </a:solidFill>
            </a:endParaRPr>
          </a:p>
          <a:p>
            <a:r>
              <a:rPr lang="en-GB" dirty="0" smtClean="0">
                <a:solidFill>
                  <a:srgbClr val="107E2D"/>
                </a:solidFill>
              </a:rPr>
              <a:t>The independent court recognizes </a:t>
            </a:r>
            <a:r>
              <a:rPr lang="en-GB" u="sng" dirty="0" smtClean="0">
                <a:solidFill>
                  <a:srgbClr val="107E2D"/>
                </a:solidFill>
              </a:rPr>
              <a:t>feelings of fairness</a:t>
            </a:r>
          </a:p>
          <a:p>
            <a:r>
              <a:rPr lang="en-GB" dirty="0" smtClean="0">
                <a:solidFill>
                  <a:srgbClr val="107E2D"/>
                </a:solidFill>
              </a:rPr>
              <a:t>An unhealthy desire for </a:t>
            </a:r>
            <a:r>
              <a:rPr lang="en-GB" u="sng" dirty="0" smtClean="0">
                <a:solidFill>
                  <a:srgbClr val="107E2D"/>
                </a:solidFill>
              </a:rPr>
              <a:t>status</a:t>
            </a:r>
            <a:r>
              <a:rPr lang="en-GB" dirty="0" smtClean="0">
                <a:solidFill>
                  <a:srgbClr val="107E2D"/>
                </a:solidFill>
              </a:rPr>
              <a:t>  is limited by </a:t>
            </a:r>
            <a:r>
              <a:rPr lang="en-GB" dirty="0" err="1" smtClean="0">
                <a:solidFill>
                  <a:srgbClr val="107E2D"/>
                </a:solidFill>
              </a:rPr>
              <a:t>trias</a:t>
            </a:r>
            <a:r>
              <a:rPr lang="en-GB" dirty="0" smtClean="0">
                <a:solidFill>
                  <a:srgbClr val="107E2D"/>
                </a:solidFill>
              </a:rPr>
              <a:t> </a:t>
            </a:r>
            <a:r>
              <a:rPr lang="en-GB" dirty="0" err="1" smtClean="0">
                <a:solidFill>
                  <a:srgbClr val="107E2D"/>
                </a:solidFill>
              </a:rPr>
              <a:t>politica</a:t>
            </a:r>
            <a:endParaRPr lang="en-GB" dirty="0" smtClean="0">
              <a:solidFill>
                <a:srgbClr val="107E2D"/>
              </a:solidFill>
            </a:endParaRPr>
          </a:p>
          <a:p>
            <a:r>
              <a:rPr lang="en-GB" dirty="0" smtClean="0">
                <a:solidFill>
                  <a:srgbClr val="107E2D"/>
                </a:solidFill>
              </a:rPr>
              <a:t>Social services are based on </a:t>
            </a:r>
            <a:r>
              <a:rPr lang="en-GB" u="sng" dirty="0" smtClean="0">
                <a:solidFill>
                  <a:srgbClr val="107E2D"/>
                </a:solidFill>
              </a:rPr>
              <a:t>feelings of fairness</a:t>
            </a:r>
            <a:r>
              <a:rPr lang="en-GB" dirty="0" smtClean="0">
                <a:solidFill>
                  <a:srgbClr val="107E2D"/>
                </a:solidFill>
              </a:rPr>
              <a:t> and </a:t>
            </a:r>
            <a:r>
              <a:rPr lang="en-GB" u="sng" dirty="0" smtClean="0">
                <a:solidFill>
                  <a:srgbClr val="107E2D"/>
                </a:solidFill>
              </a:rPr>
              <a:t>empathy</a:t>
            </a:r>
          </a:p>
          <a:p>
            <a:pPr marL="0" lvl="0" indent="0">
              <a:buNone/>
            </a:pPr>
            <a:endParaRPr lang="en-GB" dirty="0" smtClean="0">
              <a:solidFill>
                <a:srgbClr val="107E2D"/>
              </a:solidFill>
            </a:endParaRPr>
          </a:p>
          <a:p>
            <a:pPr marL="0" indent="0">
              <a:buNone/>
            </a:pPr>
            <a:r>
              <a:rPr lang="en-GB" dirty="0" smtClean="0">
                <a:solidFill>
                  <a:srgbClr val="107E2D"/>
                </a:solidFill>
              </a:rPr>
              <a:t>The concept of human rights was far less prevalent in political thinking before WWII. This concept has inﬂuenced cultural traditions and changed mass values in the last 70 years (Falk, 2002).</a:t>
            </a:r>
          </a:p>
          <a:p>
            <a:pPr marL="0" indent="0">
              <a:buNone/>
            </a:pPr>
            <a:endParaRPr lang="en-GB" dirty="0" smtClean="0">
              <a:solidFill>
                <a:srgbClr val="107E2D"/>
              </a:solidFill>
            </a:endParaRPr>
          </a:p>
          <a:p>
            <a:pPr marL="0" indent="0">
              <a:buNone/>
            </a:pPr>
            <a:r>
              <a:rPr lang="en-GB" dirty="0" smtClean="0">
                <a:solidFill>
                  <a:srgbClr val="107E2D"/>
                </a:solidFill>
              </a:rPr>
              <a:t>Democracy is the institutionalized form of self-expression and freedom of choice (</a:t>
            </a:r>
            <a:r>
              <a:rPr lang="en-GB" dirty="0" err="1" smtClean="0">
                <a:solidFill>
                  <a:srgbClr val="107E2D"/>
                </a:solidFill>
              </a:rPr>
              <a:t>Inglehart</a:t>
            </a:r>
            <a:r>
              <a:rPr lang="en-GB" dirty="0" smtClean="0">
                <a:solidFill>
                  <a:srgbClr val="107E2D"/>
                </a:solidFill>
              </a:rPr>
              <a:t> and </a:t>
            </a:r>
            <a:r>
              <a:rPr lang="en-GB" dirty="0" err="1" smtClean="0">
                <a:solidFill>
                  <a:srgbClr val="107E2D"/>
                </a:solidFill>
              </a:rPr>
              <a:t>Welzel’s</a:t>
            </a:r>
            <a:r>
              <a:rPr lang="en-GB" dirty="0" smtClean="0">
                <a:solidFill>
                  <a:srgbClr val="107E2D"/>
                </a:solidFill>
              </a:rPr>
              <a:t>, 2005).</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447291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426170"/>
          </a:xfrm>
        </p:spPr>
        <p:txBody>
          <a:bodyPr>
            <a:noAutofit/>
          </a:bodyPr>
          <a:lstStyle/>
          <a:p>
            <a:r>
              <a:rPr lang="en-GB" sz="2600" dirty="0" smtClean="0">
                <a:solidFill>
                  <a:srgbClr val="015728"/>
                </a:solidFill>
              </a:rPr>
              <a:t>The institutionalized elements of a modern society in response to nine human nature characteristics</a:t>
            </a:r>
            <a:endParaRPr lang="en-GB" sz="2600"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3" name="Afbeelding 2"/>
          <p:cNvPicPr>
            <a:picLocks noChangeAspect="1"/>
          </p:cNvPicPr>
          <p:nvPr/>
        </p:nvPicPr>
        <p:blipFill>
          <a:blip r:embed="rId2" cstate="print"/>
          <a:stretch>
            <a:fillRect/>
          </a:stretch>
        </p:blipFill>
        <p:spPr>
          <a:xfrm>
            <a:off x="2411760" y="1670166"/>
            <a:ext cx="4536504" cy="4536504"/>
          </a:xfrm>
          <a:prstGeom prst="rect">
            <a:avLst/>
          </a:prstGeom>
        </p:spPr>
      </p:pic>
      <p:sp>
        <p:nvSpPr>
          <p:cNvPr id="6" name="Tijdelijke aanduiding voor inhoud 2"/>
          <p:cNvSpPr>
            <a:spLocks noGrp="1"/>
          </p:cNvSpPr>
          <p:nvPr>
            <p:ph idx="1"/>
          </p:nvPr>
        </p:nvSpPr>
        <p:spPr>
          <a:xfrm>
            <a:off x="457200" y="5805264"/>
            <a:ext cx="8229600" cy="648072"/>
          </a:xfrm>
        </p:spPr>
        <p:txBody>
          <a:bodyPr>
            <a:normAutofit/>
          </a:bodyPr>
          <a:lstStyle/>
          <a:p>
            <a:pPr marL="0" indent="0">
              <a:buNone/>
            </a:pPr>
            <a:endParaRPr lang="en-US" dirty="0" smtClean="0">
              <a:solidFill>
                <a:srgbClr val="107E2D"/>
              </a:solidFill>
            </a:endParaRPr>
          </a:p>
          <a:p>
            <a:pPr marL="0" indent="0">
              <a:buNone/>
            </a:pPr>
            <a:endParaRPr lang="en-GB" dirty="0" smtClean="0">
              <a:solidFill>
                <a:srgbClr val="107E2D"/>
              </a:solidFill>
            </a:endParaRPr>
          </a:p>
        </p:txBody>
      </p:sp>
    </p:spTree>
    <p:extLst>
      <p:ext uri="{BB962C8B-B14F-4D97-AF65-F5344CB8AC3E}">
        <p14:creationId xmlns:p14="http://schemas.microsoft.com/office/powerpoint/2010/main" val="1902114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Managerial innovations nowadays</a:t>
            </a:r>
            <a:endParaRPr lang="nl-NL" dirty="0"/>
          </a:p>
        </p:txBody>
      </p:sp>
      <p:sp>
        <p:nvSpPr>
          <p:cNvPr id="3" name="Tijdelijke aanduiding voor inhoud 2"/>
          <p:cNvSpPr>
            <a:spLocks noGrp="1"/>
          </p:cNvSpPr>
          <p:nvPr>
            <p:ph idx="1"/>
          </p:nvPr>
        </p:nvSpPr>
        <p:spPr/>
        <p:txBody>
          <a:bodyPr>
            <a:normAutofit fontScale="85000" lnSpcReduction="10000"/>
          </a:bodyPr>
          <a:lstStyle/>
          <a:p>
            <a:pPr marL="0" indent="0">
              <a:buNone/>
            </a:pPr>
            <a:r>
              <a:rPr lang="en-GB" dirty="0" smtClean="0">
                <a:solidFill>
                  <a:srgbClr val="107E2D"/>
                </a:solidFill>
              </a:rPr>
              <a:t>Worldwide development of the last 400 years can be partially seen as a result of the institutionalization of human rights and the market economy. </a:t>
            </a:r>
          </a:p>
          <a:p>
            <a:pPr marL="0" indent="0">
              <a:buNone/>
            </a:pPr>
            <a:endParaRPr lang="en-GB" dirty="0">
              <a:solidFill>
                <a:srgbClr val="107E2D"/>
              </a:solidFill>
            </a:endParaRPr>
          </a:p>
          <a:p>
            <a:pPr marL="0" indent="0">
              <a:buNone/>
            </a:pPr>
            <a:r>
              <a:rPr lang="en-GB" dirty="0" smtClean="0">
                <a:solidFill>
                  <a:srgbClr val="107E2D"/>
                </a:solidFill>
              </a:rPr>
              <a:t>Sustainability is quite a new theme </a:t>
            </a:r>
            <a:r>
              <a:rPr lang="en-GB" dirty="0">
                <a:solidFill>
                  <a:srgbClr val="107E2D"/>
                </a:solidFill>
              </a:rPr>
              <a:t>to </a:t>
            </a:r>
            <a:r>
              <a:rPr lang="en-GB" dirty="0" smtClean="0">
                <a:solidFill>
                  <a:srgbClr val="107E2D"/>
                </a:solidFill>
              </a:rPr>
              <a:t>institutionalize: </a:t>
            </a:r>
          </a:p>
          <a:p>
            <a:r>
              <a:rPr lang="en-GB" dirty="0" smtClean="0">
                <a:solidFill>
                  <a:srgbClr val="107E2D"/>
                </a:solidFill>
              </a:rPr>
              <a:t>How to transform the linear market economy in a circular economy? </a:t>
            </a:r>
          </a:p>
          <a:p>
            <a:r>
              <a:rPr lang="en-GB" dirty="0" smtClean="0">
                <a:solidFill>
                  <a:srgbClr val="107E2D"/>
                </a:solidFill>
              </a:rPr>
              <a:t>In what way are vested interests and </a:t>
            </a:r>
            <a:r>
              <a:rPr lang="en-US" dirty="0" smtClean="0">
                <a:solidFill>
                  <a:srgbClr val="107E2D"/>
                </a:solidFill>
              </a:rPr>
              <a:t>managerial </a:t>
            </a:r>
            <a:r>
              <a:rPr lang="en-US" dirty="0">
                <a:solidFill>
                  <a:srgbClr val="107E2D"/>
                </a:solidFill>
              </a:rPr>
              <a:t>and administrative </a:t>
            </a:r>
            <a:r>
              <a:rPr lang="en-US" dirty="0" smtClean="0">
                <a:solidFill>
                  <a:srgbClr val="107E2D"/>
                </a:solidFill>
              </a:rPr>
              <a:t>policies </a:t>
            </a:r>
            <a:r>
              <a:rPr lang="en-GB" dirty="0" smtClean="0">
                <a:solidFill>
                  <a:srgbClr val="107E2D"/>
                </a:solidFill>
              </a:rPr>
              <a:t>a hindrance?</a:t>
            </a:r>
            <a:endParaRPr lang="nl-NL" dirty="0" smtClean="0">
              <a:solidFill>
                <a:srgbClr val="107E2D"/>
              </a:solidFill>
            </a:endParaRPr>
          </a:p>
          <a:p>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lgn="ctr">
              <a:buNone/>
            </a:pPr>
            <a:endParaRPr lang="en-GB" dirty="0" smtClean="0">
              <a:solidFill>
                <a:srgbClr val="015728"/>
              </a:solidFill>
            </a:endParaRPr>
          </a:p>
          <a:p>
            <a:pPr marL="0" indent="0" algn="ctr">
              <a:buNone/>
            </a:pPr>
            <a:endParaRPr lang="en-GB" dirty="0" smtClean="0">
              <a:solidFill>
                <a:srgbClr val="015728"/>
              </a:solidFill>
            </a:endParaRPr>
          </a:p>
          <a:p>
            <a:pPr marL="0" indent="0" algn="ctr">
              <a:buNone/>
            </a:pPr>
            <a:r>
              <a:rPr lang="en-GB" dirty="0" smtClean="0">
                <a:solidFill>
                  <a:srgbClr val="015728"/>
                </a:solidFill>
              </a:rPr>
              <a:t>The dynamics and multi-dimensionality of the transition to sustainable development</a:t>
            </a:r>
            <a:endParaRPr lang="en-GB"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172337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9435</TotalTime>
  <Words>1742</Words>
  <Application>Microsoft Office PowerPoint</Application>
  <PresentationFormat>On-screen Show (4:3)</PresentationFormat>
  <Paragraphs>153</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CHAPTER 12</vt:lpstr>
      <vt:lpstr>Learning objectives</vt:lpstr>
      <vt:lpstr>PowerPoint Presentation</vt:lpstr>
      <vt:lpstr> Spread of managerial innovations in the past (1)</vt:lpstr>
      <vt:lpstr> Spread of managerial innovations in the past (2)</vt:lpstr>
      <vt:lpstr>The institutionalized elements of a modern society in response to nine human nature characteristics</vt:lpstr>
      <vt:lpstr>Managerial innovations nowadays</vt:lpstr>
      <vt:lpstr>PowerPoint Presentation</vt:lpstr>
      <vt:lpstr>Multi-dimensionality as prerequisite for a transition</vt:lpstr>
      <vt:lpstr>Did the Arab spring fail due to  unidimensionality?</vt:lpstr>
      <vt:lpstr>Transition to sustainable development</vt:lpstr>
      <vt:lpstr>Multi-dimensionality of the transition to sustainable development</vt:lpstr>
      <vt:lpstr>Transition to sustainability: a multi-level perspective (Geels)</vt:lpstr>
      <vt:lpstr>Interactions between the three domains</vt:lpstr>
      <vt:lpstr>PowerPoint Presentation</vt:lpstr>
      <vt:lpstr>Role of citizens</vt:lpstr>
      <vt:lpstr> Role of government </vt:lpstr>
      <vt:lpstr>Porter Hypothesis</vt:lpstr>
      <vt:lpstr>Role of business </vt:lpstr>
      <vt:lpstr>Videos for students and lecturers (informative)</vt:lpstr>
      <vt:lpstr>Videos for students and lecturers (informative)</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107</cp:revision>
  <dcterms:created xsi:type="dcterms:W3CDTF">2016-01-28T10:17:53Z</dcterms:created>
  <dcterms:modified xsi:type="dcterms:W3CDTF">2016-09-15T08:56:12Z</dcterms:modified>
</cp:coreProperties>
</file>