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C6BD-D681-1244-AC07-E4DDDE218C9B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BCB39-4E6C-8C42-B966-CB672F2B39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21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CB39-4E6C-8C42-B966-CB672F2B39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458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CB39-4E6C-8C42-B966-CB672F2B39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72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7D978-DB82-D94D-AFC6-688327708A8A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65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376E-7CD6-5144-9411-07E345F976C1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7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F160E-EE4A-4942-8635-5C486CD6FBAA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9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7DF7A-B89D-434C-90FA-96A9AB6FFBB7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03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E98DF-03F7-564E-B3CF-95182532CB8C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2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E181B-81CC-F746-9CFB-BA4C84922092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1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B3726-ADFC-1F48-88A2-19C536B919AC}" type="datetime1">
              <a:rPr lang="en-GB" smtClean="0"/>
              <a:t>14/06/2017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27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C419B-D670-BA4F-82D1-993F8AA6A2CC}" type="datetime1">
              <a:rPr lang="en-GB" smtClean="0"/>
              <a:t>14/06/2017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6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EF306-BAB0-844B-832A-1109563DDF77}" type="datetime1">
              <a:rPr lang="en-GB" smtClean="0"/>
              <a:t>14/06/2017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50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5B2A1-074F-9F43-8D00-9CA828467406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80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833D0-9BAD-174F-9E9C-01BCB7F1FDFC}" type="datetime1">
              <a:rPr lang="en-GB" smtClean="0"/>
              <a:t>14/06/2017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40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1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81EE6-CB6F-2749-B478-E7FE24C41466}" type="datetime1">
              <a:rPr lang="en-GB" smtClean="0"/>
              <a:t>14/06/2017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DFA06-0AB3-4E59-A991-43BEEE3E4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6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84" y="0"/>
            <a:ext cx="91682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7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Critical discussion </a:t>
            </a:r>
            <a:r>
              <a:rPr lang="en-US" dirty="0" smtClean="0"/>
              <a:t>and 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HRM is constantly being reshaped by new </a:t>
            </a:r>
            <a:r>
              <a:rPr lang="en-US" dirty="0" smtClean="0"/>
              <a:t>economic, institutional</a:t>
            </a:r>
            <a:r>
              <a:rPr lang="en-US" dirty="0"/>
              <a:t>, sociocultural, and political </a:t>
            </a:r>
            <a:r>
              <a:rPr lang="en-US" dirty="0" smtClean="0"/>
              <a:t>realities.</a:t>
            </a:r>
          </a:p>
          <a:p>
            <a:r>
              <a:rPr lang="en-US" dirty="0"/>
              <a:t>It is possible to link cultural traits and </a:t>
            </a:r>
            <a:r>
              <a:rPr lang="en-US" dirty="0" smtClean="0"/>
              <a:t>orientations </a:t>
            </a:r>
            <a:r>
              <a:rPr lang="en-US" dirty="0" err="1" smtClean="0"/>
              <a:t>theorised</a:t>
            </a:r>
            <a:r>
              <a:rPr lang="en-US" dirty="0" smtClean="0"/>
              <a:t> by management scholars with </a:t>
            </a:r>
            <a:r>
              <a:rPr lang="en-US" dirty="0"/>
              <a:t>the </a:t>
            </a:r>
            <a:r>
              <a:rPr lang="en-US" dirty="0" smtClean="0"/>
              <a:t>observed manifestations </a:t>
            </a:r>
            <a:r>
              <a:rPr lang="en-US" dirty="0"/>
              <a:t>of HRM across regions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Importance of cultural analysis of HRM to avoid cross-cultural misunderstandings.</a:t>
            </a:r>
          </a:p>
          <a:p>
            <a:r>
              <a:rPr lang="en-US" dirty="0" smtClean="0"/>
              <a:t>Industrial-</a:t>
            </a:r>
            <a:r>
              <a:rPr lang="en-US" dirty="0" err="1" smtClean="0"/>
              <a:t>organisational</a:t>
            </a:r>
            <a:r>
              <a:rPr lang="en-US" dirty="0" smtClean="0"/>
              <a:t> psychology and </a:t>
            </a:r>
            <a:r>
              <a:rPr lang="en-US" dirty="0"/>
              <a:t>social work psychology, may be very useful in </a:t>
            </a:r>
            <a:r>
              <a:rPr lang="en-US" dirty="0" smtClean="0"/>
              <a:t>advancing our </a:t>
            </a:r>
            <a:r>
              <a:rPr lang="en-US" dirty="0"/>
              <a:t>understanding of HRM in context.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80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 </a:t>
            </a:r>
            <a:r>
              <a:rPr lang="en-US" dirty="0"/>
              <a:t>is imperative that contextual factors </a:t>
            </a:r>
            <a:r>
              <a:rPr lang="en-US" dirty="0" smtClean="0"/>
              <a:t>are considered </a:t>
            </a:r>
            <a:r>
              <a:rPr lang="en-US" dirty="0"/>
              <a:t>when designing </a:t>
            </a:r>
            <a:r>
              <a:rPr lang="en-US" dirty="0" smtClean="0"/>
              <a:t>and </a:t>
            </a:r>
            <a:r>
              <a:rPr lang="en-US" dirty="0" err="1" smtClean="0"/>
              <a:t>operationalising</a:t>
            </a:r>
            <a:r>
              <a:rPr lang="en-US" dirty="0" smtClean="0"/>
              <a:t> HRM policies.</a:t>
            </a:r>
          </a:p>
          <a:p>
            <a:r>
              <a:rPr lang="en-US" dirty="0"/>
              <a:t>This chapter has demonstrated that the field of </a:t>
            </a:r>
            <a:r>
              <a:rPr lang="en-US" dirty="0" smtClean="0"/>
              <a:t>HRM will </a:t>
            </a:r>
            <a:r>
              <a:rPr lang="en-US" dirty="0"/>
              <a:t>have limited value if it does not adequately take </a:t>
            </a:r>
            <a:r>
              <a:rPr lang="en-US" dirty="0" smtClean="0"/>
              <a:t>into account </a:t>
            </a:r>
            <a:r>
              <a:rPr lang="en-US" dirty="0"/>
              <a:t>cultural and institutional contexts</a:t>
            </a:r>
            <a:r>
              <a:rPr lang="en-US" dirty="0" smtClean="0"/>
              <a:t>.</a:t>
            </a:r>
          </a:p>
          <a:p>
            <a:r>
              <a:rPr lang="en-US" dirty="0"/>
              <a:t>In this chapter, we have identified a number of elements</a:t>
            </a:r>
          </a:p>
          <a:p>
            <a:r>
              <a:rPr lang="en-US" dirty="0"/>
              <a:t>in the macro-level environment, that is, the </a:t>
            </a:r>
            <a:r>
              <a:rPr lang="en-US" dirty="0" smtClean="0"/>
              <a:t>sociocultural, legal</a:t>
            </a:r>
            <a:r>
              <a:rPr lang="en-US" dirty="0"/>
              <a:t>, political, economic, and technological </a:t>
            </a:r>
            <a:r>
              <a:rPr lang="en-US" dirty="0" smtClean="0"/>
              <a:t>contexts, that </a:t>
            </a:r>
            <a:r>
              <a:rPr lang="en-US" dirty="0"/>
              <a:t>affect HRM in different ways.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4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62500" lnSpcReduction="20000"/>
          </a:bodyPr>
          <a:lstStyle/>
          <a:p>
            <a:pPr marL="252000" indent="-457200">
              <a:spcBef>
                <a:spcPts val="0"/>
              </a:spcBef>
              <a:buNone/>
            </a:pPr>
            <a:r>
              <a:rPr lang="en-US" dirty="0" err="1" smtClean="0"/>
              <a:t>Budhwar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/>
              <a:t>and </a:t>
            </a:r>
            <a:r>
              <a:rPr lang="en-US" dirty="0" err="1" smtClean="0"/>
              <a:t>Khatri</a:t>
            </a:r>
            <a:r>
              <a:rPr lang="en-US" dirty="0"/>
              <a:t>, </a:t>
            </a:r>
            <a:r>
              <a:rPr lang="en-US" dirty="0" smtClean="0"/>
              <a:t>P. </a:t>
            </a:r>
            <a:r>
              <a:rPr lang="en-US" dirty="0"/>
              <a:t>(2001) HRM in context: </a:t>
            </a:r>
            <a:r>
              <a:rPr lang="en-US" dirty="0" smtClean="0"/>
              <a:t>the applicability </a:t>
            </a:r>
            <a:r>
              <a:rPr lang="en-US" dirty="0"/>
              <a:t>of HRM models in India. </a:t>
            </a:r>
            <a:r>
              <a:rPr lang="en-US" i="1" dirty="0" smtClean="0"/>
              <a:t>International Journal </a:t>
            </a:r>
            <a:r>
              <a:rPr lang="en-US" i="1" dirty="0"/>
              <a:t>of Cross Cultural Management</a:t>
            </a:r>
            <a:r>
              <a:rPr lang="en-US" dirty="0"/>
              <a:t>, 1(3): 333–356</a:t>
            </a:r>
            <a:r>
              <a:rPr lang="en-US" dirty="0" smtClean="0"/>
              <a:t>.</a:t>
            </a:r>
          </a:p>
          <a:p>
            <a:pPr marL="252000" indent="-457200">
              <a:spcBef>
                <a:spcPts val="0"/>
              </a:spcBef>
              <a:buNone/>
            </a:pPr>
            <a:r>
              <a:rPr lang="en-US" dirty="0"/>
              <a:t>Dowling, P. J., </a:t>
            </a:r>
            <a:r>
              <a:rPr lang="en-US" dirty="0" err="1"/>
              <a:t>Festing</a:t>
            </a:r>
            <a:r>
              <a:rPr lang="en-US" dirty="0"/>
              <a:t>, M. and Engle, A. D. (2008) </a:t>
            </a:r>
            <a:r>
              <a:rPr lang="en-US" i="1" dirty="0"/>
              <a:t>International Human Resource Management: Managing People in a Multinational Context </a:t>
            </a:r>
            <a:r>
              <a:rPr lang="en-US" dirty="0"/>
              <a:t>(5th </a:t>
            </a:r>
            <a:r>
              <a:rPr lang="en-US" dirty="0" err="1"/>
              <a:t>edn</a:t>
            </a:r>
            <a:r>
              <a:rPr lang="en-US" dirty="0"/>
              <a:t>). London: Thomson Publishing.</a:t>
            </a:r>
          </a:p>
          <a:p>
            <a:pPr marL="252000" indent="-457200">
              <a:spcBef>
                <a:spcPts val="0"/>
              </a:spcBef>
              <a:buNone/>
            </a:pPr>
            <a:r>
              <a:rPr lang="en-US" dirty="0" smtClean="0"/>
              <a:t>Jackson</a:t>
            </a:r>
            <a:r>
              <a:rPr lang="en-US" dirty="0"/>
              <a:t>, </a:t>
            </a:r>
            <a:r>
              <a:rPr lang="en-US" dirty="0" smtClean="0"/>
              <a:t>S. E. </a:t>
            </a:r>
            <a:r>
              <a:rPr lang="en-US" dirty="0"/>
              <a:t>and </a:t>
            </a:r>
            <a:r>
              <a:rPr lang="en-US" dirty="0" smtClean="0"/>
              <a:t>Schuler</a:t>
            </a:r>
            <a:r>
              <a:rPr lang="en-US" dirty="0"/>
              <a:t>, </a:t>
            </a:r>
            <a:r>
              <a:rPr lang="en-US" dirty="0" smtClean="0"/>
              <a:t>R. S. </a:t>
            </a:r>
            <a:r>
              <a:rPr lang="en-US" dirty="0"/>
              <a:t>(1995) </a:t>
            </a:r>
            <a:r>
              <a:rPr lang="en-US" dirty="0" smtClean="0"/>
              <a:t>Understanding human </a:t>
            </a:r>
            <a:r>
              <a:rPr lang="en-US" dirty="0"/>
              <a:t>resource management in the context of </a:t>
            </a:r>
            <a:r>
              <a:rPr lang="en-US" dirty="0" smtClean="0"/>
              <a:t>organizations and </a:t>
            </a:r>
            <a:r>
              <a:rPr lang="en-US" dirty="0"/>
              <a:t>their environment. </a:t>
            </a:r>
            <a:r>
              <a:rPr lang="en-US" i="1" dirty="0"/>
              <a:t>Annual Review of </a:t>
            </a:r>
            <a:r>
              <a:rPr lang="en-US" i="1" dirty="0" smtClean="0"/>
              <a:t>Psychology</a:t>
            </a:r>
            <a:r>
              <a:rPr lang="en-US" dirty="0" smtClean="0"/>
              <a:t>, 46</a:t>
            </a:r>
            <a:r>
              <a:rPr lang="en-US" dirty="0"/>
              <a:t>: 237–264.</a:t>
            </a:r>
          </a:p>
          <a:p>
            <a:pPr marL="252000" indent="-457200">
              <a:spcBef>
                <a:spcPts val="0"/>
              </a:spcBef>
              <a:buNone/>
            </a:pPr>
            <a:r>
              <a:rPr lang="en-US" dirty="0" err="1" smtClean="0"/>
              <a:t>Kamoche</a:t>
            </a:r>
            <a:r>
              <a:rPr lang="en-US" dirty="0"/>
              <a:t>, </a:t>
            </a:r>
            <a:r>
              <a:rPr lang="en-US" dirty="0" smtClean="0"/>
              <a:t>K. </a:t>
            </a:r>
            <a:r>
              <a:rPr lang="en-US" dirty="0"/>
              <a:t>(2002) Introduction: Human resource </a:t>
            </a:r>
            <a:r>
              <a:rPr lang="en-US" dirty="0" smtClean="0"/>
              <a:t>management in </a:t>
            </a:r>
            <a:r>
              <a:rPr lang="en-US" dirty="0"/>
              <a:t>Africa. </a:t>
            </a:r>
            <a:r>
              <a:rPr lang="en-US" i="1" dirty="0"/>
              <a:t>International Journal of </a:t>
            </a:r>
            <a:r>
              <a:rPr lang="en-US" i="1" dirty="0" smtClean="0"/>
              <a:t>Human Resource </a:t>
            </a:r>
            <a:r>
              <a:rPr lang="en-US" i="1" dirty="0"/>
              <a:t>Management</a:t>
            </a:r>
            <a:r>
              <a:rPr lang="en-US" dirty="0"/>
              <a:t>, 13(7): 993–997.</a:t>
            </a:r>
          </a:p>
          <a:p>
            <a:pPr marL="252000" indent="-457200">
              <a:spcBef>
                <a:spcPts val="0"/>
              </a:spcBef>
              <a:buNone/>
            </a:pPr>
            <a:r>
              <a:rPr lang="en-US" dirty="0" err="1" smtClean="0"/>
              <a:t>Khatri</a:t>
            </a:r>
            <a:r>
              <a:rPr lang="en-US" dirty="0"/>
              <a:t>, </a:t>
            </a:r>
            <a:r>
              <a:rPr lang="en-US" dirty="0" smtClean="0"/>
              <a:t>N. </a:t>
            </a:r>
            <a:r>
              <a:rPr lang="en-US" dirty="0"/>
              <a:t>(1999) Emerging issues in strategic HRM </a:t>
            </a:r>
            <a:r>
              <a:rPr lang="en-US" dirty="0" smtClean="0"/>
              <a:t>in Singapore</a:t>
            </a:r>
            <a:r>
              <a:rPr lang="en-US" dirty="0"/>
              <a:t>. </a:t>
            </a:r>
            <a:r>
              <a:rPr lang="en-US" i="1" dirty="0"/>
              <a:t>International Journal of Manpower</a:t>
            </a:r>
            <a:r>
              <a:rPr lang="en-US" dirty="0"/>
              <a:t>, 20(8</a:t>
            </a:r>
            <a:r>
              <a:rPr lang="en-US" dirty="0" smtClean="0"/>
              <a:t>): 516–529</a:t>
            </a:r>
            <a:r>
              <a:rPr lang="en-US" dirty="0" smtClean="0"/>
              <a:t>.</a:t>
            </a:r>
          </a:p>
          <a:p>
            <a:pPr marL="252000" indent="-457200">
              <a:spcBef>
                <a:spcPts val="0"/>
              </a:spcBef>
              <a:buNone/>
            </a:pPr>
            <a:r>
              <a:rPr lang="en-US" dirty="0"/>
              <a:t>Price, A. (2007) </a:t>
            </a:r>
            <a:r>
              <a:rPr lang="en-US" i="1" dirty="0"/>
              <a:t>Human Resource Management in a Business Context </a:t>
            </a:r>
            <a:r>
              <a:rPr lang="en-US" dirty="0"/>
              <a:t>(3rd </a:t>
            </a:r>
            <a:r>
              <a:rPr lang="en-US" dirty="0" err="1"/>
              <a:t>edn</a:t>
            </a:r>
            <a:r>
              <a:rPr lang="en-US" dirty="0"/>
              <a:t>). London: Thomson Learning.</a:t>
            </a:r>
          </a:p>
          <a:p>
            <a:pPr marL="252000" indent="-457200">
              <a:spcBef>
                <a:spcPts val="0"/>
              </a:spcBef>
              <a:buNone/>
            </a:pPr>
            <a:r>
              <a:rPr lang="en-US" dirty="0"/>
              <a:t>Quinn, J. B., </a:t>
            </a:r>
            <a:r>
              <a:rPr lang="en-US" dirty="0" err="1"/>
              <a:t>Mintzberg</a:t>
            </a:r>
            <a:r>
              <a:rPr lang="en-US" dirty="0"/>
              <a:t>, H. and James, R. M. (</a:t>
            </a:r>
            <a:r>
              <a:rPr lang="en-US" dirty="0" err="1"/>
              <a:t>eds</a:t>
            </a:r>
            <a:r>
              <a:rPr lang="en-US" dirty="0"/>
              <a:t>) (1988) </a:t>
            </a:r>
            <a:r>
              <a:rPr lang="en-US" i="1" dirty="0"/>
              <a:t>The Strategy Process: Concepts, Context, and Cases</a:t>
            </a:r>
            <a:r>
              <a:rPr lang="en-US" dirty="0"/>
              <a:t>. Englewood Cliffs, NJ: Prentice Hall International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z="1400" smtClean="0"/>
              <a:t>12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29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00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Chapter 1: Context-specific </a:t>
            </a:r>
            <a:r>
              <a:rPr lang="en-US" dirty="0"/>
              <a:t>human </a:t>
            </a:r>
            <a:r>
              <a:rPr lang="en-US" dirty="0" smtClean="0"/>
              <a:t>resource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648200"/>
            <a:ext cx="6400800" cy="10668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Jawad</a:t>
            </a:r>
            <a:r>
              <a:rPr lang="en-US" dirty="0" smtClean="0">
                <a:solidFill>
                  <a:schemeClr val="tx1"/>
                </a:solidFill>
              </a:rPr>
              <a:t> Syed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792399"/>
            <a:ext cx="6172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HUMAN RESOURCE MANAGEMENT – a global and critical </a:t>
            </a:r>
            <a:r>
              <a:rPr lang="en-US" sz="4000" dirty="0"/>
              <a:t>p</a:t>
            </a:r>
            <a:r>
              <a:rPr lang="en-US" sz="4000" dirty="0" smtClean="0"/>
              <a:t>erspective (2e)</a:t>
            </a:r>
            <a:endParaRPr lang="en-US" sz="4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17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reading this chapter, you should be able to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dirty="0" smtClean="0"/>
              <a:t>Understand </a:t>
            </a:r>
            <a:r>
              <a:rPr lang="en-US" dirty="0"/>
              <a:t>the importance of local context and its implications for HRM.</a:t>
            </a:r>
          </a:p>
          <a:p>
            <a:r>
              <a:rPr lang="en-US" dirty="0" smtClean="0"/>
              <a:t>Identify </a:t>
            </a:r>
            <a:r>
              <a:rPr lang="en-US" dirty="0"/>
              <a:t>the external contexts that affect the policies and actions involved in HRM.</a:t>
            </a:r>
          </a:p>
          <a:p>
            <a:r>
              <a:rPr lang="en-US" dirty="0" smtClean="0"/>
              <a:t>Learn </a:t>
            </a:r>
            <a:r>
              <a:rPr lang="en-US" dirty="0"/>
              <a:t>how to design context-appropriate HRM.</a:t>
            </a:r>
          </a:p>
          <a:p>
            <a:r>
              <a:rPr lang="en-US" dirty="0" smtClean="0"/>
              <a:t>Understand </a:t>
            </a:r>
            <a:r>
              <a:rPr lang="en-US" dirty="0"/>
              <a:t>the pros and cons of a cross-cultural transfer of HRM practices.</a:t>
            </a:r>
          </a:p>
          <a:p>
            <a:r>
              <a:rPr lang="en-US" dirty="0" smtClean="0"/>
              <a:t>Identify </a:t>
            </a:r>
            <a:r>
              <a:rPr lang="en-US" dirty="0"/>
              <a:t>future directions for </a:t>
            </a:r>
            <a:r>
              <a:rPr lang="en-US" dirty="0" err="1"/>
              <a:t>contextualising</a:t>
            </a:r>
            <a:r>
              <a:rPr lang="en-US" dirty="0"/>
              <a:t> HRM.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5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/>
              <a:t>C</a:t>
            </a:r>
            <a:r>
              <a:rPr lang="en-US" dirty="0" smtClean="0"/>
              <a:t>hapter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Opening </a:t>
            </a:r>
            <a:r>
              <a:rPr lang="en-US" b="1" dirty="0"/>
              <a:t>Case Study</a:t>
            </a:r>
            <a:r>
              <a:rPr lang="en-US" dirty="0"/>
              <a:t>: Employees’ rights and </a:t>
            </a:r>
            <a:r>
              <a:rPr lang="en-US" dirty="0" err="1"/>
              <a:t>labour</a:t>
            </a:r>
            <a:r>
              <a:rPr lang="en-US" dirty="0"/>
              <a:t> disputes in China</a:t>
            </a:r>
          </a:p>
          <a:p>
            <a:r>
              <a:rPr lang="en-US" dirty="0" smtClean="0"/>
              <a:t>Introduction</a:t>
            </a:r>
            <a:endParaRPr lang="en-US" dirty="0"/>
          </a:p>
          <a:p>
            <a:r>
              <a:rPr lang="en-US" dirty="0" err="1" smtClean="0"/>
              <a:t>Contextualising</a:t>
            </a:r>
            <a:r>
              <a:rPr lang="en-US" dirty="0" smtClean="0"/>
              <a:t> </a:t>
            </a:r>
            <a:r>
              <a:rPr lang="en-US" dirty="0"/>
              <a:t>HRM in a global village</a:t>
            </a:r>
          </a:p>
          <a:p>
            <a:r>
              <a:rPr lang="en-US" dirty="0" smtClean="0"/>
              <a:t>Contextual </a:t>
            </a:r>
            <a:r>
              <a:rPr lang="en-US" dirty="0"/>
              <a:t>influences on HRM</a:t>
            </a:r>
          </a:p>
          <a:p>
            <a:r>
              <a:rPr lang="en-US" dirty="0" smtClean="0"/>
              <a:t>Critical </a:t>
            </a:r>
            <a:r>
              <a:rPr lang="en-US" dirty="0"/>
              <a:t>discussion and analysis</a:t>
            </a:r>
          </a:p>
          <a:p>
            <a:r>
              <a:rPr lang="en-US" dirty="0" smtClean="0"/>
              <a:t>Conclusion</a:t>
            </a:r>
            <a:endParaRPr lang="en-US" dirty="0"/>
          </a:p>
          <a:p>
            <a:r>
              <a:rPr lang="en-US" dirty="0" smtClean="0"/>
              <a:t>For </a:t>
            </a:r>
            <a:r>
              <a:rPr lang="en-US" dirty="0"/>
              <a:t>discussion and revision</a:t>
            </a:r>
          </a:p>
          <a:p>
            <a:r>
              <a:rPr lang="en-US" dirty="0" smtClean="0"/>
              <a:t>Further </a:t>
            </a:r>
            <a:r>
              <a:rPr lang="en-US" dirty="0"/>
              <a:t>reading</a:t>
            </a:r>
          </a:p>
          <a:p>
            <a:r>
              <a:rPr lang="en-US" b="1" dirty="0" smtClean="0"/>
              <a:t>End </a:t>
            </a:r>
            <a:r>
              <a:rPr lang="en-US" b="1" dirty="0"/>
              <a:t>of Chapter Case Study</a:t>
            </a:r>
            <a:r>
              <a:rPr lang="en-US" dirty="0"/>
              <a:t>: HRM in Brunei’s public sector</a:t>
            </a:r>
          </a:p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85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Background of HRM as a management concept</a:t>
            </a:r>
          </a:p>
          <a:p>
            <a:r>
              <a:rPr lang="en-US" dirty="0" smtClean="0"/>
              <a:t>Lack of universal solutions for managing people</a:t>
            </a:r>
          </a:p>
          <a:p>
            <a:r>
              <a:rPr lang="en-US" dirty="0" smtClean="0"/>
              <a:t>Mainstream HRM scholarship dominated by North American and Western European theorizations and empirical studies</a:t>
            </a:r>
          </a:p>
          <a:p>
            <a:r>
              <a:rPr lang="en-US" b="1" dirty="0" smtClean="0"/>
              <a:t>Literature Review: </a:t>
            </a:r>
            <a:r>
              <a:rPr lang="en-US" dirty="0" smtClean="0"/>
              <a:t>Parochialism in HRM literature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98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Contextualising</a:t>
            </a:r>
            <a:r>
              <a:rPr lang="en-US" dirty="0"/>
              <a:t> HRM in </a:t>
            </a:r>
            <a:r>
              <a:rPr lang="en-US" dirty="0" smtClean="0"/>
              <a:t>a global </a:t>
            </a:r>
            <a:r>
              <a:rPr lang="en-US" dirty="0"/>
              <a:t>village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Context - </a:t>
            </a:r>
            <a:r>
              <a:rPr lang="en-US" dirty="0"/>
              <a:t>multilayered, multidimensional, and </a:t>
            </a:r>
            <a:r>
              <a:rPr lang="en-US" dirty="0" smtClean="0"/>
              <a:t>interwoven</a:t>
            </a:r>
          </a:p>
          <a:p>
            <a:r>
              <a:rPr lang="en-US" dirty="0" smtClean="0"/>
              <a:t>The concept of </a:t>
            </a:r>
            <a:r>
              <a:rPr lang="en-US" dirty="0" err="1" smtClean="0"/>
              <a:t>globalisation</a:t>
            </a:r>
            <a:r>
              <a:rPr lang="en-US" dirty="0" smtClean="0"/>
              <a:t> – merits and </a:t>
            </a:r>
            <a:r>
              <a:rPr lang="en-US" dirty="0" smtClean="0"/>
              <a:t>demerits</a:t>
            </a:r>
            <a:endParaRPr lang="en-US" dirty="0" smtClean="0"/>
          </a:p>
          <a:p>
            <a:r>
              <a:rPr lang="en-US" dirty="0" smtClean="0"/>
              <a:t>The concept of </a:t>
            </a:r>
            <a:r>
              <a:rPr lang="en-US" dirty="0" smtClean="0"/>
              <a:t>geographical </a:t>
            </a:r>
            <a:r>
              <a:rPr lang="en-US" dirty="0" smtClean="0"/>
              <a:t>variation in philosophy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79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Contextual influences on HRM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5" y="1676400"/>
            <a:ext cx="8162789" cy="4045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4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Contextual influences on HRM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Legal and Political Factors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National legislation (current and future)</a:t>
            </a:r>
          </a:p>
          <a:p>
            <a:r>
              <a:rPr lang="en-US" dirty="0" smtClean="0"/>
              <a:t>International legislation</a:t>
            </a:r>
          </a:p>
          <a:p>
            <a:r>
              <a:rPr lang="en-US" dirty="0" smtClean="0"/>
              <a:t>Regulatory bodies and processes</a:t>
            </a:r>
          </a:p>
          <a:p>
            <a:r>
              <a:rPr lang="en-US" dirty="0" smtClean="0"/>
              <a:t>Government policies</a:t>
            </a:r>
          </a:p>
          <a:p>
            <a:r>
              <a:rPr lang="en-US" dirty="0" smtClean="0"/>
              <a:t>Government term and change</a:t>
            </a:r>
          </a:p>
          <a:p>
            <a:r>
              <a:rPr lang="en-US" dirty="0" smtClean="0"/>
              <a:t>Trading policies</a:t>
            </a:r>
          </a:p>
          <a:p>
            <a:r>
              <a:rPr lang="en-US" dirty="0" smtClean="0"/>
              <a:t>Funding, grants and initiatives</a:t>
            </a:r>
          </a:p>
          <a:p>
            <a:r>
              <a:rPr lang="en-US" dirty="0" smtClean="0"/>
              <a:t>Home market pressure groups</a:t>
            </a:r>
          </a:p>
          <a:p>
            <a:r>
              <a:rPr lang="en-US" dirty="0" smtClean="0"/>
              <a:t>International pressure groups</a:t>
            </a:r>
          </a:p>
          <a:p>
            <a:r>
              <a:rPr lang="en-US" dirty="0" smtClean="0"/>
              <a:t>Ecological/environmental issues</a:t>
            </a:r>
          </a:p>
          <a:p>
            <a:r>
              <a:rPr lang="en-US" dirty="0" smtClean="0"/>
              <a:t>Wars and conflicts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Economic Factors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5307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Home </a:t>
            </a:r>
            <a:r>
              <a:rPr lang="en-US" dirty="0"/>
              <a:t>economy</a:t>
            </a:r>
          </a:p>
          <a:p>
            <a:r>
              <a:rPr lang="en-US" dirty="0"/>
              <a:t>Trends in the economy</a:t>
            </a:r>
          </a:p>
          <a:p>
            <a:r>
              <a:rPr lang="en-US" dirty="0"/>
              <a:t>Overseas economies</a:t>
            </a:r>
          </a:p>
          <a:p>
            <a:r>
              <a:rPr lang="en-US" dirty="0"/>
              <a:t>General taxation</a:t>
            </a:r>
          </a:p>
          <a:p>
            <a:r>
              <a:rPr lang="en-US" dirty="0"/>
              <a:t>Taxation specific to </a:t>
            </a:r>
            <a:r>
              <a:rPr lang="en-US" dirty="0" smtClean="0"/>
              <a:t>the product/service</a:t>
            </a:r>
            <a:endParaRPr lang="en-US" dirty="0"/>
          </a:p>
          <a:p>
            <a:r>
              <a:rPr lang="en-US" dirty="0"/>
              <a:t>Seasonality issues</a:t>
            </a:r>
          </a:p>
          <a:p>
            <a:r>
              <a:rPr lang="en-US" dirty="0"/>
              <a:t>Market/trade cycles</a:t>
            </a:r>
          </a:p>
          <a:p>
            <a:r>
              <a:rPr lang="en-US" dirty="0"/>
              <a:t>Specific industry factors</a:t>
            </a:r>
          </a:p>
          <a:p>
            <a:r>
              <a:rPr lang="en-US" dirty="0"/>
              <a:t>Distribution trends</a:t>
            </a:r>
          </a:p>
          <a:p>
            <a:r>
              <a:rPr lang="en-US" dirty="0"/>
              <a:t>Customer/end-user drivers</a:t>
            </a:r>
          </a:p>
          <a:p>
            <a:r>
              <a:rPr lang="en-US" dirty="0"/>
              <a:t>Interest/exchange rates</a:t>
            </a:r>
          </a:p>
          <a:p>
            <a:r>
              <a:rPr lang="en-US" dirty="0"/>
              <a:t>International trade </a:t>
            </a:r>
            <a:r>
              <a:rPr lang="en-US" dirty="0" smtClean="0"/>
              <a:t>and monetary </a:t>
            </a:r>
            <a:r>
              <a:rPr lang="en-US" dirty="0"/>
              <a:t>issues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25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426"/>
            <a:ext cx="8229600" cy="1143000"/>
          </a:xfrm>
        </p:spPr>
        <p:txBody>
          <a:bodyPr/>
          <a:lstStyle/>
          <a:p>
            <a:r>
              <a:rPr lang="en-US" dirty="0" smtClean="0"/>
              <a:t>Contextual influences on HRM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/>
          <a:lstStyle/>
          <a:p>
            <a:r>
              <a:rPr lang="en-US" dirty="0" smtClean="0"/>
              <a:t>Sociocultural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4000"/>
            <a:ext cx="4040188" cy="45307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Lifestyle </a:t>
            </a:r>
            <a:r>
              <a:rPr lang="en-US" dirty="0"/>
              <a:t>trends</a:t>
            </a:r>
          </a:p>
          <a:p>
            <a:r>
              <a:rPr lang="en-US" dirty="0"/>
              <a:t>Demographics (age, </a:t>
            </a:r>
            <a:r>
              <a:rPr lang="en-US" dirty="0" smtClean="0"/>
              <a:t>gender, literacy</a:t>
            </a:r>
            <a:r>
              <a:rPr lang="en-US" dirty="0"/>
              <a:t>)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Ethnicity/race</a:t>
            </a:r>
          </a:p>
          <a:p>
            <a:r>
              <a:rPr lang="en-US" dirty="0"/>
              <a:t>Religion/sect</a:t>
            </a:r>
          </a:p>
          <a:p>
            <a:r>
              <a:rPr lang="en-US" dirty="0"/>
              <a:t>Ethical issues</a:t>
            </a:r>
          </a:p>
          <a:p>
            <a:r>
              <a:rPr lang="en-US" dirty="0"/>
              <a:t>Social policy</a:t>
            </a:r>
          </a:p>
          <a:p>
            <a:r>
              <a:rPr lang="en-US" dirty="0"/>
              <a:t>Technology</a:t>
            </a:r>
          </a:p>
          <a:p>
            <a:r>
              <a:rPr lang="en-US" dirty="0"/>
              <a:t>Media views</a:t>
            </a:r>
          </a:p>
          <a:p>
            <a:r>
              <a:rPr lang="en-US" dirty="0"/>
              <a:t>Consumer attitudes </a:t>
            </a:r>
            <a:r>
              <a:rPr lang="en-US" dirty="0" smtClean="0"/>
              <a:t>and opinions</a:t>
            </a:r>
            <a:endParaRPr lang="en-US" dirty="0"/>
          </a:p>
          <a:p>
            <a:r>
              <a:rPr lang="en-US" dirty="0"/>
              <a:t>Company image</a:t>
            </a:r>
          </a:p>
          <a:p>
            <a:r>
              <a:rPr lang="en-US" dirty="0"/>
              <a:t>Fashion, brand, role models</a:t>
            </a:r>
          </a:p>
          <a:p>
            <a:r>
              <a:rPr lang="en-US" dirty="0"/>
              <a:t>Major events and </a:t>
            </a:r>
            <a:r>
              <a:rPr lang="en-US" dirty="0" smtClean="0"/>
              <a:t>influences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914400"/>
            <a:ext cx="4041775" cy="639762"/>
          </a:xfrm>
        </p:spPr>
        <p:txBody>
          <a:bodyPr/>
          <a:lstStyle/>
          <a:p>
            <a:r>
              <a:rPr lang="en-US" dirty="0" smtClean="0"/>
              <a:t>Technological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524000"/>
            <a:ext cx="4041775" cy="437832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Information and communications</a:t>
            </a:r>
          </a:p>
          <a:p>
            <a:r>
              <a:rPr lang="en-US" dirty="0" smtClean="0"/>
              <a:t>Development of competing technology</a:t>
            </a:r>
          </a:p>
          <a:p>
            <a:r>
              <a:rPr lang="en-US" dirty="0" smtClean="0"/>
              <a:t>Associated/dependent technologies</a:t>
            </a:r>
          </a:p>
          <a:p>
            <a:r>
              <a:rPr lang="en-US" dirty="0" smtClean="0"/>
              <a:t>Replacement technology/ solutions</a:t>
            </a:r>
          </a:p>
          <a:p>
            <a:r>
              <a:rPr lang="en-US" dirty="0" smtClean="0"/>
              <a:t>Maturity of technology</a:t>
            </a:r>
          </a:p>
          <a:p>
            <a:r>
              <a:rPr lang="en-US" dirty="0" smtClean="0"/>
              <a:t>Manufacturing maturity and capacity</a:t>
            </a:r>
          </a:p>
          <a:p>
            <a:r>
              <a:rPr lang="en-US" dirty="0" smtClean="0"/>
              <a:t>Research funding</a:t>
            </a:r>
          </a:p>
          <a:p>
            <a:r>
              <a:rPr lang="en-US" dirty="0" smtClean="0"/>
              <a:t>Technology legislation</a:t>
            </a:r>
          </a:p>
          <a:p>
            <a:r>
              <a:rPr lang="en-US" dirty="0" smtClean="0"/>
              <a:t>Innovation potential</a:t>
            </a:r>
          </a:p>
          <a:p>
            <a:r>
              <a:rPr lang="en-US" dirty="0" smtClean="0"/>
              <a:t>Intellectual property issues</a:t>
            </a:r>
          </a:p>
          <a:p>
            <a:r>
              <a:rPr lang="en-US" dirty="0" smtClean="0"/>
              <a:t>Global communications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DFA06-0AB3-4E59-A991-43BEEE3E4C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714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762</Words>
  <Application>Microsoft Macintosh PowerPoint</Application>
  <PresentationFormat>On-screen Show (4:3)</PresentationFormat>
  <Paragraphs>117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Theme</vt:lpstr>
      <vt:lpstr>PowerPoint Presentation</vt:lpstr>
      <vt:lpstr>Chapter 1: Context-specific human resource management</vt:lpstr>
      <vt:lpstr>Learning Outcomes</vt:lpstr>
      <vt:lpstr>Summary of Chapter Contents</vt:lpstr>
      <vt:lpstr>Introduction</vt:lpstr>
      <vt:lpstr>Contextualising HRM in a global village</vt:lpstr>
      <vt:lpstr>Contextual influences on HRM</vt:lpstr>
      <vt:lpstr>Contextual influences on HRM</vt:lpstr>
      <vt:lpstr>Contextual influences on HRM</vt:lpstr>
      <vt:lpstr>Critical discussion and analysis</vt:lpstr>
      <vt:lpstr>Conclusion</vt:lpstr>
      <vt:lpstr>Further Reading</vt:lpstr>
    </vt:vector>
  </TitlesOfParts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Mariam Mohsin</dc:creator>
  <cp:lastModifiedBy>Jawad Syed</cp:lastModifiedBy>
  <cp:revision>7</cp:revision>
  <dcterms:created xsi:type="dcterms:W3CDTF">2017-06-02T13:09:36Z</dcterms:created>
  <dcterms:modified xsi:type="dcterms:W3CDTF">2017-06-13T22:48:00Z</dcterms:modified>
</cp:coreProperties>
</file>