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9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 autoAdjust="0"/>
    <p:restoredTop sz="94599"/>
  </p:normalViewPr>
  <p:slideViewPr>
    <p:cSldViewPr>
      <p:cViewPr varScale="1">
        <p:scale>
          <a:sx n="106" d="100"/>
          <a:sy n="106" d="100"/>
        </p:scale>
        <p:origin x="180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978C7-D8F0-7E4D-90A8-253A92EEF3F8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6644B-1A3A-124C-977E-2230FD128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75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44B-1A3A-124C-977E-2230FD128C3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69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A3BB-FA89-9D41-A2CF-F753A3C42B3E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6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39CF-6E23-594A-88B6-D82F63D19712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5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37B9-7603-DB4F-ACF8-2DE713E7FF50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9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67E1-95F9-DF4F-B098-5EE62FF61049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6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95CC-9514-F943-9941-F38F2360C946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7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FB3B-06A7-4D4B-898A-5503916FCDC3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2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08B8-6112-184E-91A2-67F10925CA4C}" type="datetime1">
              <a:rPr lang="en-GB" smtClean="0"/>
              <a:t>14/06/2017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DC5E-C335-1640-9796-798D9F3BA58C}" type="datetime1">
              <a:rPr lang="en-GB" smtClean="0"/>
              <a:t>14/06/2017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6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EEC2-3D60-F643-9079-04819E85E83E}" type="datetime1">
              <a:rPr lang="en-GB" smtClean="0"/>
              <a:t>14/06/2017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8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5B4C-088A-8245-997E-B2994F2C925B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1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7B12-7CF9-0F4F-BCE3-3CBE365D19DB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9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3587-E28A-DE46-8C14-7F467D752DDE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71F8C-2249-4B42-A4F2-02740B737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1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4" y="0"/>
            <a:ext cx="91682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96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Pay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Foundational or ‘fixed’ component of remuneration </a:t>
            </a:r>
          </a:p>
          <a:p>
            <a:pPr>
              <a:defRPr/>
            </a:pPr>
            <a:r>
              <a:rPr lang="en-GB" dirty="0"/>
              <a:t>Two broad approaches to building base pay:</a:t>
            </a:r>
          </a:p>
          <a:p>
            <a:pPr lvl="1">
              <a:defRPr/>
            </a:pPr>
            <a:r>
              <a:rPr lang="en-GB" dirty="0"/>
              <a:t>Job-based pay;</a:t>
            </a:r>
          </a:p>
          <a:p>
            <a:pPr lvl="1">
              <a:defRPr/>
            </a:pPr>
            <a:r>
              <a:rPr lang="en-GB" dirty="0"/>
              <a:t>Person-based pay</a:t>
            </a:r>
          </a:p>
          <a:p>
            <a:pPr>
              <a:defRPr/>
            </a:pPr>
            <a:r>
              <a:rPr lang="en-GB" dirty="0"/>
              <a:t>Point factor method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62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Job-based versus person-based pay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11" y="1371600"/>
            <a:ext cx="5107577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Voluntary benefits</a:t>
            </a:r>
          </a:p>
          <a:p>
            <a:pPr lvl="1"/>
            <a:r>
              <a:rPr lang="en-US" dirty="0" smtClean="0"/>
              <a:t>include </a:t>
            </a:r>
            <a:r>
              <a:rPr lang="en-US" dirty="0"/>
              <a:t>a wide range of </a:t>
            </a:r>
            <a:r>
              <a:rPr lang="en-US" dirty="0" smtClean="0"/>
              <a:t>rewards such </a:t>
            </a:r>
            <a:r>
              <a:rPr lang="en-US" dirty="0"/>
              <a:t>as discount company loans, housing or </a:t>
            </a:r>
            <a:r>
              <a:rPr lang="en-US" dirty="0" smtClean="0"/>
              <a:t>mortgage subsidies</a:t>
            </a:r>
            <a:r>
              <a:rPr lang="en-US" dirty="0"/>
              <a:t>, product or service discounts, company </a:t>
            </a:r>
            <a:r>
              <a:rPr lang="en-US" dirty="0" smtClean="0"/>
              <a:t>cars and/or </a:t>
            </a:r>
            <a:r>
              <a:rPr lang="en-US" dirty="0"/>
              <a:t>free parking, self-education </a:t>
            </a:r>
            <a:r>
              <a:rPr lang="en-US" dirty="0" smtClean="0"/>
              <a:t>expenses</a:t>
            </a:r>
          </a:p>
          <a:p>
            <a:r>
              <a:rPr lang="en-US" dirty="0"/>
              <a:t>Flexible benefits</a:t>
            </a:r>
          </a:p>
          <a:p>
            <a:r>
              <a:rPr lang="en-US" dirty="0"/>
              <a:t>The content of benefits packages may be either ‘</a:t>
            </a:r>
            <a:r>
              <a:rPr lang="en-US" dirty="0" smtClean="0"/>
              <a:t>fixed’ or </a:t>
            </a:r>
            <a:r>
              <a:rPr lang="en-US" dirty="0"/>
              <a:t>‘flexible.’ </a:t>
            </a:r>
            <a:endParaRPr lang="en-US" dirty="0" smtClean="0"/>
          </a:p>
          <a:p>
            <a:pPr lvl="1"/>
            <a:r>
              <a:rPr lang="en-US" dirty="0" smtClean="0"/>
              <a:t>Differences </a:t>
            </a:r>
            <a:r>
              <a:rPr lang="en-US" dirty="0"/>
              <a:t>in age, family responsibilities, financial </a:t>
            </a:r>
            <a:r>
              <a:rPr lang="en-US" dirty="0" smtClean="0"/>
              <a:t>circumstances, and </a:t>
            </a:r>
            <a:r>
              <a:rPr lang="en-US" dirty="0"/>
              <a:t>lifestyle preferences mean that </a:t>
            </a:r>
            <a:r>
              <a:rPr lang="en-US" dirty="0" smtClean="0"/>
              <a:t>different employees </a:t>
            </a:r>
            <a:r>
              <a:rPr lang="en-US" dirty="0"/>
              <a:t>will have different benefit needs, and the </a:t>
            </a:r>
            <a:r>
              <a:rPr lang="en-US" dirty="0" smtClean="0"/>
              <a:t>needs of </a:t>
            </a:r>
            <a:r>
              <a:rPr lang="en-US" dirty="0"/>
              <a:t>any one employee will change considerably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36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Performance-related reward plans:</a:t>
            </a:r>
            <a:br>
              <a:rPr lang="en-US" dirty="0" smtClean="0"/>
            </a:br>
            <a:r>
              <a:rPr lang="en-US" dirty="0" smtClean="0"/>
              <a:t>Individual performance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Merit pay plans</a:t>
            </a:r>
          </a:p>
          <a:p>
            <a:r>
              <a:rPr lang="en-GB" dirty="0" smtClean="0"/>
              <a:t>Merit increments</a:t>
            </a:r>
          </a:p>
          <a:p>
            <a:r>
              <a:rPr lang="en-GB" dirty="0" smtClean="0"/>
              <a:t>Merit bonus</a:t>
            </a:r>
          </a:p>
          <a:p>
            <a:r>
              <a:rPr lang="en-GB" dirty="0" smtClean="0"/>
              <a:t>Payment by results</a:t>
            </a:r>
          </a:p>
          <a:p>
            <a:r>
              <a:rPr lang="en-GB" dirty="0" smtClean="0"/>
              <a:t>Piece rate</a:t>
            </a:r>
          </a:p>
          <a:p>
            <a:r>
              <a:rPr lang="en-GB" dirty="0" smtClean="0"/>
              <a:t>Commissions</a:t>
            </a:r>
          </a:p>
          <a:p>
            <a:r>
              <a:rPr lang="en-GB" dirty="0" smtClean="0"/>
              <a:t>Goal-based bonus plans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Performance-related reward plans:</a:t>
            </a:r>
            <a:br>
              <a:rPr lang="en-US" dirty="0" smtClean="0"/>
            </a:br>
            <a:r>
              <a:rPr lang="en-US" dirty="0" smtClean="0"/>
              <a:t>Collective short-term performance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Most collective incentive plans fall into one of three plan types:</a:t>
            </a:r>
          </a:p>
          <a:p>
            <a:pPr lvl="1"/>
            <a:r>
              <a:rPr lang="en-GB" dirty="0" smtClean="0"/>
              <a:t>profit-sharing</a:t>
            </a:r>
          </a:p>
          <a:p>
            <a:pPr lvl="1"/>
            <a:r>
              <a:rPr lang="en-GB" dirty="0" smtClean="0"/>
              <a:t>gain-sharing</a:t>
            </a:r>
          </a:p>
          <a:p>
            <a:pPr lvl="1"/>
            <a:r>
              <a:rPr lang="en-GB" dirty="0" smtClean="0"/>
              <a:t>goal-sharing.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88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Performance-related reward plans:</a:t>
            </a:r>
            <a:br>
              <a:rPr lang="en-US" dirty="0" smtClean="0"/>
            </a:br>
            <a:r>
              <a:rPr lang="en-US" dirty="0" smtClean="0"/>
              <a:t>Collective long-term performance plans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marL="609600" indent="-609600"/>
            <a:r>
              <a:rPr lang="en-GB" dirty="0" smtClean="0"/>
              <a:t>Although employee share plans come in a wide variety of forms, most fall into one of three main types:</a:t>
            </a:r>
          </a:p>
          <a:p>
            <a:pPr marL="990600" lvl="1" indent="-533400"/>
            <a:r>
              <a:rPr lang="en-GB" dirty="0" smtClean="0"/>
              <a:t>share grant plans</a:t>
            </a:r>
          </a:p>
          <a:p>
            <a:pPr marL="990600" lvl="1" indent="-533400"/>
            <a:r>
              <a:rPr lang="en-GB" dirty="0" smtClean="0"/>
              <a:t>share purchase plans</a:t>
            </a:r>
          </a:p>
          <a:p>
            <a:pPr marL="990600" lvl="1" indent="-533400"/>
            <a:r>
              <a:rPr lang="en-GB" dirty="0" smtClean="0"/>
              <a:t>option plans.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45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Criticism of performance-related rewards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Undermine intrinsic interest in the job</a:t>
            </a:r>
          </a:p>
          <a:p>
            <a:r>
              <a:rPr lang="en-GB" dirty="0" smtClean="0"/>
              <a:t>Motivate people to pursue the reward rather than do a good job</a:t>
            </a:r>
          </a:p>
          <a:p>
            <a:r>
              <a:rPr lang="en-GB" dirty="0" smtClean="0"/>
              <a:t>Are instruments of behavioural manipulation and punishment</a:t>
            </a:r>
          </a:p>
          <a:p>
            <a:r>
              <a:rPr lang="en-GB" dirty="0" smtClean="0"/>
              <a:t>Rupture cooperative work relationships</a:t>
            </a:r>
          </a:p>
          <a:p>
            <a:r>
              <a:rPr lang="en-GB" dirty="0" smtClean="0"/>
              <a:t>Ignore or mask the reasons underlying work problems</a:t>
            </a:r>
          </a:p>
          <a:p>
            <a:r>
              <a:rPr lang="en-GB" dirty="0" smtClean="0"/>
              <a:t>Discourage sensible risk-taking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76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and maintaining employees’ understanding </a:t>
            </a:r>
            <a:r>
              <a:rPr lang="en-US" dirty="0" smtClean="0"/>
              <a:t>and acceptance </a:t>
            </a:r>
            <a:r>
              <a:rPr lang="en-US" dirty="0"/>
              <a:t>of the way in which they are </a:t>
            </a:r>
            <a:r>
              <a:rPr lang="en-US" dirty="0" smtClean="0"/>
              <a:t>rewarded</a:t>
            </a:r>
          </a:p>
          <a:p>
            <a:r>
              <a:rPr lang="en-US" dirty="0" smtClean="0"/>
              <a:t>Challenging</a:t>
            </a:r>
          </a:p>
          <a:p>
            <a:r>
              <a:rPr lang="en-US" dirty="0" smtClean="0"/>
              <a:t>Does not necessarily equal to reward openness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84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Employment relations and reward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Importance of contextual factors</a:t>
            </a:r>
          </a:p>
          <a:p>
            <a:pPr lvl="1"/>
            <a:r>
              <a:rPr lang="en-GB" dirty="0" smtClean="0"/>
              <a:t>the nature of the relevant product and labour markets</a:t>
            </a:r>
          </a:p>
          <a:p>
            <a:pPr lvl="1"/>
            <a:r>
              <a:rPr lang="en-GB" dirty="0" smtClean="0"/>
              <a:t>sociocultural norms and standards</a:t>
            </a:r>
          </a:p>
          <a:p>
            <a:pPr lvl="1"/>
            <a:r>
              <a:rPr lang="en-GB" dirty="0" smtClean="0"/>
              <a:t>the nature of government intervention and regulation</a:t>
            </a:r>
          </a:p>
          <a:p>
            <a:pPr lvl="1"/>
            <a:r>
              <a:rPr lang="en-GB" dirty="0" smtClean="0"/>
              <a:t>the contours of the prevailing employment relations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32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Reward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Cross-border differences - three main groups of employees</a:t>
            </a:r>
          </a:p>
          <a:p>
            <a:pPr lvl="1"/>
            <a:r>
              <a:rPr lang="en-GB" sz="2000" dirty="0" smtClean="0"/>
              <a:t>host country nationals (HCNs) hired to work in the Multinational Corporation’s operations in the host country;</a:t>
            </a:r>
          </a:p>
          <a:p>
            <a:pPr lvl="1"/>
            <a:r>
              <a:rPr lang="en-GB" sz="2000" dirty="0" smtClean="0"/>
              <a:t>Home country employees sent abroad (that is, ‘expatriated’) for periods of time to manage or work in operations in host countries;</a:t>
            </a:r>
          </a:p>
          <a:p>
            <a:pPr lvl="1"/>
            <a:r>
              <a:rPr lang="en-GB" sz="2000" dirty="0" smtClean="0"/>
              <a:t>Employees from other countries – third country nationals (TCNs) – hired to work in either the home or host country operations.</a:t>
            </a:r>
          </a:p>
          <a:p>
            <a:r>
              <a:rPr lang="en-GB" sz="2400" dirty="0" smtClean="0"/>
              <a:t>Possible approaches to rewards: 1) the home-based or ‘balance sheet’ approach;  2) the host-based or ‘going rate’ approach;  3) the region-based approach.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14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10: Reward Management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76800"/>
            <a:ext cx="6400800" cy="1066800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tx1"/>
                </a:solidFill>
              </a:rPr>
              <a:t>John Shields and Jim Rooney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792399"/>
            <a:ext cx="6172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HUMAN RESOURCE MANAGEMENT – a global and critical </a:t>
            </a:r>
            <a:r>
              <a:rPr lang="en-US" sz="4000" dirty="0"/>
              <a:t>p</a:t>
            </a:r>
            <a:r>
              <a:rPr lang="en-US" sz="4000" dirty="0" smtClean="0"/>
              <a:t>erspective (2e)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20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Reward management is a complicated process</a:t>
            </a:r>
          </a:p>
          <a:p>
            <a:r>
              <a:rPr lang="en-GB" dirty="0" smtClean="0"/>
              <a:t>Types and approaches of reward management</a:t>
            </a:r>
          </a:p>
          <a:p>
            <a:r>
              <a:rPr lang="en-GB" dirty="0" smtClean="0"/>
              <a:t>International reward management</a:t>
            </a:r>
          </a:p>
          <a:p>
            <a:r>
              <a:rPr lang="en-GB" dirty="0" smtClean="0"/>
              <a:t>The options and challenges involved in the application of theories, concepts and practices related to reward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04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000" dirty="0" smtClean="0"/>
              <a:t>Armstrong, M. and Brown, D. (2006) </a:t>
            </a:r>
            <a:r>
              <a:rPr lang="en-GB" sz="3000" i="1" dirty="0" smtClean="0"/>
              <a:t>Strategic Reward. How Organisations Add Value Through Reward. </a:t>
            </a:r>
            <a:r>
              <a:rPr lang="en-GB" sz="3000" dirty="0" smtClean="0"/>
              <a:t>London: </a:t>
            </a:r>
            <a:r>
              <a:rPr lang="en-GB" sz="3000" dirty="0" err="1" smtClean="0"/>
              <a:t>Kogan</a:t>
            </a:r>
            <a:r>
              <a:rPr lang="en-GB" sz="3000" dirty="0" smtClean="0"/>
              <a:t> Page.</a:t>
            </a:r>
          </a:p>
          <a:p>
            <a:r>
              <a:rPr lang="en-GB" sz="3000" dirty="0" smtClean="0"/>
              <a:t>Armstrong, M. and </a:t>
            </a:r>
            <a:r>
              <a:rPr lang="en-GB" sz="3000" dirty="0" err="1" smtClean="0"/>
              <a:t>Murlis</a:t>
            </a:r>
            <a:r>
              <a:rPr lang="en-GB" sz="3000" dirty="0" smtClean="0"/>
              <a:t>, H. (2007) </a:t>
            </a:r>
            <a:r>
              <a:rPr lang="en-GB" sz="3000" i="1" dirty="0" smtClean="0"/>
              <a:t>Reward Management. A Handbook of Remuneration Strategy and Practice (</a:t>
            </a:r>
            <a:r>
              <a:rPr lang="en-GB" sz="3000" i="1" dirty="0" err="1" smtClean="0"/>
              <a:t>revd</a:t>
            </a:r>
            <a:r>
              <a:rPr lang="en-GB" sz="3000" i="1" dirty="0" smtClean="0"/>
              <a:t> 5th </a:t>
            </a:r>
            <a:r>
              <a:rPr lang="en-GB" sz="3000" i="1" dirty="0" err="1" smtClean="0"/>
              <a:t>edn</a:t>
            </a:r>
            <a:r>
              <a:rPr lang="en-GB" sz="3000" i="1" dirty="0" smtClean="0"/>
              <a:t>). </a:t>
            </a:r>
            <a:r>
              <a:rPr lang="en-GB" sz="3000" dirty="0" smtClean="0"/>
              <a:t>London: </a:t>
            </a:r>
            <a:r>
              <a:rPr lang="en-GB" sz="3000" dirty="0" err="1" smtClean="0"/>
              <a:t>Kogan</a:t>
            </a:r>
            <a:r>
              <a:rPr lang="en-GB" sz="3000" dirty="0" smtClean="0"/>
              <a:t> Page &amp; Hay Group.</a:t>
            </a:r>
          </a:p>
          <a:p>
            <a:r>
              <a:rPr lang="en-GB" sz="3000" dirty="0" err="1" smtClean="0"/>
              <a:t>Gerhart</a:t>
            </a:r>
            <a:r>
              <a:rPr lang="en-GB" sz="3000" dirty="0" smtClean="0"/>
              <a:t>, B. and </a:t>
            </a:r>
            <a:r>
              <a:rPr lang="en-GB" sz="3000" dirty="0" err="1" smtClean="0"/>
              <a:t>Rynes</a:t>
            </a:r>
            <a:r>
              <a:rPr lang="en-GB" sz="3000" dirty="0" smtClean="0"/>
              <a:t>, S. (2003) </a:t>
            </a:r>
            <a:r>
              <a:rPr lang="en-GB" sz="3000" i="1" dirty="0" smtClean="0"/>
              <a:t>Compensation. Theory, Evidence, and Strategic Implications. </a:t>
            </a:r>
            <a:r>
              <a:rPr lang="en-GB" sz="3000" dirty="0" smtClean="0"/>
              <a:t>London: Sage.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0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754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After reading this chapter, you should be able to:</a:t>
            </a:r>
          </a:p>
          <a:p>
            <a:r>
              <a:rPr lang="en-US" sz="1600" dirty="0" smtClean="0"/>
              <a:t>Appreciate </a:t>
            </a:r>
            <a:r>
              <a:rPr lang="en-US" sz="1600" dirty="0"/>
              <a:t>the value of a constructively critical (pluralist) approach to understanding the theory and </a:t>
            </a:r>
            <a:r>
              <a:rPr lang="en-US" sz="1600" dirty="0" smtClean="0"/>
              <a:t>practice of </a:t>
            </a:r>
            <a:r>
              <a:rPr lang="en-US" sz="1600" dirty="0"/>
              <a:t>reward management, particularly taking an employee-</a:t>
            </a:r>
            <a:r>
              <a:rPr lang="en-US" sz="1600" dirty="0" err="1"/>
              <a:t>centred</a:t>
            </a:r>
            <a:r>
              <a:rPr lang="en-US" sz="1600" dirty="0"/>
              <a:t> perspective.</a:t>
            </a:r>
          </a:p>
          <a:p>
            <a:r>
              <a:rPr lang="en-US" sz="1600" dirty="0" smtClean="0"/>
              <a:t>Understand </a:t>
            </a:r>
            <a:r>
              <a:rPr lang="en-US" sz="1600" dirty="0"/>
              <a:t>how reward strategies, </a:t>
            </a:r>
            <a:r>
              <a:rPr lang="en-US" sz="1600" dirty="0" err="1"/>
              <a:t>programmes</a:t>
            </a:r>
            <a:r>
              <a:rPr lang="en-US" sz="1600" dirty="0"/>
              <a:t>, and policies are structured in both domestic and </a:t>
            </a:r>
            <a:r>
              <a:rPr lang="en-US" sz="1600" dirty="0" smtClean="0"/>
              <a:t>international contexts</a:t>
            </a:r>
            <a:r>
              <a:rPr lang="en-US" sz="1600" dirty="0"/>
              <a:t>.</a:t>
            </a:r>
          </a:p>
          <a:p>
            <a:r>
              <a:rPr lang="en-US" sz="1600" dirty="0" smtClean="0"/>
              <a:t>Demonstrate </a:t>
            </a:r>
            <a:r>
              <a:rPr lang="en-US" sz="1600" dirty="0"/>
              <a:t>a detailed awareness of the variety of financial and non-financial reward practices and of the </a:t>
            </a:r>
            <a:r>
              <a:rPr lang="en-US" sz="1600" dirty="0" smtClean="0"/>
              <a:t>different motivational </a:t>
            </a:r>
            <a:r>
              <a:rPr lang="en-US" sz="1600" dirty="0"/>
              <a:t>and </a:t>
            </a:r>
            <a:r>
              <a:rPr lang="en-US" sz="1600" dirty="0" err="1"/>
              <a:t>behavioural</a:t>
            </a:r>
            <a:r>
              <a:rPr lang="en-US" sz="1600" dirty="0"/>
              <a:t> assumptions associated with particular types of reward.</a:t>
            </a:r>
          </a:p>
          <a:p>
            <a:r>
              <a:rPr lang="en-US" sz="1600" dirty="0" err="1" smtClean="0"/>
              <a:t>Recognise</a:t>
            </a:r>
            <a:r>
              <a:rPr lang="en-US" sz="1600" dirty="0" smtClean="0"/>
              <a:t> </a:t>
            </a:r>
            <a:r>
              <a:rPr lang="en-US" sz="1600" dirty="0"/>
              <a:t>the concepts, methods, and techniques associated with managing employee reward in both </a:t>
            </a:r>
            <a:r>
              <a:rPr lang="en-US" sz="1600" dirty="0" smtClean="0"/>
              <a:t>domestic and </a:t>
            </a:r>
            <a:r>
              <a:rPr lang="en-US" sz="1600" dirty="0"/>
              <a:t>international contexts.</a:t>
            </a:r>
          </a:p>
          <a:p>
            <a:r>
              <a:rPr lang="en-US" sz="1600" dirty="0" smtClean="0"/>
              <a:t>Demonstrate </a:t>
            </a:r>
            <a:r>
              <a:rPr lang="en-US" sz="1600" dirty="0"/>
              <a:t>a detailed understanding of the differences and complementarities between each of the </a:t>
            </a:r>
            <a:r>
              <a:rPr lang="en-US" sz="1600" dirty="0" smtClean="0"/>
              <a:t>three main </a:t>
            </a:r>
            <a:r>
              <a:rPr lang="en-US" sz="1600" dirty="0"/>
              <a:t>components of monetary reward for employees: base pay, benefits, and performance pay.</a:t>
            </a:r>
          </a:p>
          <a:p>
            <a:r>
              <a:rPr lang="en-US" sz="1600" dirty="0" smtClean="0"/>
              <a:t>Understand </a:t>
            </a:r>
            <a:r>
              <a:rPr lang="en-US" sz="1600" dirty="0"/>
              <a:t>the options and challenges involved in the application of theories, concepts, and practices </a:t>
            </a:r>
            <a:r>
              <a:rPr lang="en-US" sz="1600" dirty="0" smtClean="0"/>
              <a:t>related to </a:t>
            </a:r>
            <a:r>
              <a:rPr lang="en-US" sz="1600" dirty="0"/>
              <a:t>reward.</a:t>
            </a:r>
          </a:p>
          <a:p>
            <a:r>
              <a:rPr lang="en-US" sz="1600" dirty="0" smtClean="0"/>
              <a:t>Appreciate </a:t>
            </a:r>
            <a:r>
              <a:rPr lang="en-US" sz="1600" dirty="0"/>
              <a:t>how social and cultural factors affect employees’ perceptions of pay fairness and how these </a:t>
            </a:r>
            <a:r>
              <a:rPr lang="en-US" sz="1600" dirty="0" smtClean="0"/>
              <a:t>perceptions affect </a:t>
            </a:r>
            <a:r>
              <a:rPr lang="en-US" sz="1600" dirty="0"/>
              <a:t>the design and effectiveness of pay </a:t>
            </a:r>
            <a:r>
              <a:rPr lang="en-US" sz="1600" dirty="0" err="1"/>
              <a:t>programmes</a:t>
            </a:r>
            <a:r>
              <a:rPr lang="en-US" sz="1600" dirty="0"/>
              <a:t>.</a:t>
            </a:r>
          </a:p>
          <a:p>
            <a:r>
              <a:rPr lang="en-US" sz="1600" dirty="0" smtClean="0"/>
              <a:t>Examine </a:t>
            </a:r>
            <a:r>
              <a:rPr lang="en-US" sz="1600" dirty="0"/>
              <a:t>the controversy surrounding the subject of executive remuneration, particularly regarding notions </a:t>
            </a:r>
            <a:r>
              <a:rPr lang="en-US" sz="1600" dirty="0" smtClean="0"/>
              <a:t>of pay </a:t>
            </a:r>
            <a:r>
              <a:rPr lang="en-US" sz="1600" dirty="0"/>
              <a:t>equality, dispersion, and fairness.</a:t>
            </a:r>
          </a:p>
          <a:p>
            <a:r>
              <a:rPr lang="en-US" sz="1600" dirty="0" smtClean="0"/>
              <a:t>Formulate </a:t>
            </a:r>
            <a:r>
              <a:rPr lang="en-US" sz="1600" dirty="0"/>
              <a:t>practical solutions to the challenges of designing and implementing reward strategies, </a:t>
            </a:r>
            <a:r>
              <a:rPr lang="en-US" sz="1600" dirty="0" err="1" smtClean="0"/>
              <a:t>programmes</a:t>
            </a:r>
            <a:r>
              <a:rPr lang="en-US" sz="1600" dirty="0" smtClean="0"/>
              <a:t>, and </a:t>
            </a:r>
            <a:r>
              <a:rPr lang="en-US" sz="1600" dirty="0"/>
              <a:t>policies that will support the </a:t>
            </a:r>
            <a:r>
              <a:rPr lang="en-US" sz="1600" dirty="0" err="1"/>
              <a:t>organisation’s</a:t>
            </a:r>
            <a:r>
              <a:rPr lang="en-US" sz="1600" dirty="0"/>
              <a:t> needs to attract, retain, motivate, and develop domestic </a:t>
            </a:r>
            <a:r>
              <a:rPr lang="en-US" sz="1600" dirty="0" smtClean="0"/>
              <a:t>and international </a:t>
            </a:r>
            <a:r>
              <a:rPr lang="en-US" sz="1600" dirty="0"/>
              <a:t>employees.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87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Chapter Contents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Opening Case Study</a:t>
            </a:r>
            <a:r>
              <a:rPr lang="en-US" dirty="0"/>
              <a:t>: For Indian employees, </a:t>
            </a:r>
            <a:r>
              <a:rPr lang="en-US" dirty="0" smtClean="0"/>
              <a:t>money isn’t </a:t>
            </a:r>
            <a:r>
              <a:rPr lang="en-US" dirty="0"/>
              <a:t>everything</a:t>
            </a:r>
          </a:p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Employee </a:t>
            </a:r>
            <a:r>
              <a:rPr lang="en-US" dirty="0"/>
              <a:t>rewards: nature and purpose</a:t>
            </a:r>
          </a:p>
          <a:p>
            <a:r>
              <a:rPr lang="en-US" dirty="0" smtClean="0"/>
              <a:t>Intrinsic </a:t>
            </a:r>
            <a:r>
              <a:rPr lang="en-US" dirty="0"/>
              <a:t>versus extrinsic rewards: which are </a:t>
            </a:r>
            <a:r>
              <a:rPr lang="en-US" dirty="0" smtClean="0"/>
              <a:t>more motivating</a:t>
            </a:r>
            <a:r>
              <a:rPr lang="en-US" dirty="0"/>
              <a:t>?</a:t>
            </a:r>
          </a:p>
          <a:p>
            <a:r>
              <a:rPr lang="en-US" dirty="0" smtClean="0"/>
              <a:t>Taking </a:t>
            </a:r>
            <a:r>
              <a:rPr lang="en-US" dirty="0"/>
              <a:t>a critical perspective on reward management</a:t>
            </a:r>
          </a:p>
          <a:p>
            <a:r>
              <a:rPr lang="en-US" dirty="0" smtClean="0"/>
              <a:t>Base </a:t>
            </a:r>
            <a:r>
              <a:rPr lang="en-US" dirty="0"/>
              <a:t>pay</a:t>
            </a:r>
          </a:p>
          <a:p>
            <a:r>
              <a:rPr lang="en-US" dirty="0" smtClean="0"/>
              <a:t>Benefits plans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Performance-related reward plans</a:t>
            </a:r>
          </a:p>
          <a:p>
            <a:r>
              <a:rPr lang="en-US" dirty="0" smtClean="0"/>
              <a:t>Reward </a:t>
            </a:r>
            <a:r>
              <a:rPr lang="en-US" dirty="0"/>
              <a:t>communication</a:t>
            </a:r>
          </a:p>
          <a:p>
            <a:r>
              <a:rPr lang="en-US" dirty="0" smtClean="0"/>
              <a:t>Employment </a:t>
            </a:r>
            <a:r>
              <a:rPr lang="en-US" dirty="0"/>
              <a:t>relations and reward management</a:t>
            </a:r>
          </a:p>
          <a:p>
            <a:r>
              <a:rPr lang="en-US" dirty="0" smtClean="0"/>
              <a:t>Executive </a:t>
            </a:r>
            <a:r>
              <a:rPr lang="en-US" dirty="0"/>
              <a:t>remuneration</a:t>
            </a:r>
          </a:p>
          <a:p>
            <a:r>
              <a:rPr lang="en-US" dirty="0" smtClean="0"/>
              <a:t>International </a:t>
            </a:r>
            <a:r>
              <a:rPr lang="en-US" dirty="0"/>
              <a:t>reward management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r>
              <a:rPr lang="en-US" b="1" dirty="0" smtClean="0"/>
              <a:t>End </a:t>
            </a:r>
            <a:r>
              <a:rPr lang="en-US" b="1" dirty="0"/>
              <a:t>of Chapter Case Study</a:t>
            </a:r>
            <a:r>
              <a:rPr lang="en-US" dirty="0"/>
              <a:t>: The strategy and </a:t>
            </a:r>
            <a:r>
              <a:rPr lang="en-US" dirty="0" smtClean="0"/>
              <a:t>practice of </a:t>
            </a:r>
            <a:r>
              <a:rPr lang="en-US" dirty="0"/>
              <a:t>rewards in Chinese </a:t>
            </a:r>
            <a:r>
              <a:rPr lang="en-US" dirty="0" smtClean="0"/>
              <a:t>MNCs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6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Reward management is one of the most important yet most problematic of all human resource management (HRM) functions.</a:t>
            </a:r>
          </a:p>
          <a:p>
            <a:r>
              <a:rPr lang="en-GB" dirty="0" smtClean="0"/>
              <a:t>Effective reward system is not an easy task!</a:t>
            </a:r>
          </a:p>
          <a:p>
            <a:r>
              <a:rPr lang="en-GB" dirty="0" smtClean="0"/>
              <a:t>Obvious signs of reward mismanagement:</a:t>
            </a:r>
          </a:p>
          <a:p>
            <a:pPr lvl="1"/>
            <a:r>
              <a:rPr lang="en-US" dirty="0" smtClean="0"/>
              <a:t>Perceived reward </a:t>
            </a:r>
            <a:r>
              <a:rPr lang="en-US" dirty="0"/>
              <a:t>inequity (or unfairness</a:t>
            </a:r>
            <a:r>
              <a:rPr lang="en-US" dirty="0" smtClean="0"/>
              <a:t>); low </a:t>
            </a:r>
            <a:r>
              <a:rPr lang="en-US" dirty="0"/>
              <a:t>motivation and </a:t>
            </a:r>
            <a:r>
              <a:rPr lang="en-US" dirty="0" smtClean="0"/>
              <a:t>effort; </a:t>
            </a:r>
            <a:r>
              <a:rPr lang="en-US" dirty="0"/>
              <a:t>low job </a:t>
            </a:r>
            <a:r>
              <a:rPr lang="en-US" dirty="0" smtClean="0"/>
              <a:t>satisfaction; reduced commitment; </a:t>
            </a:r>
            <a:r>
              <a:rPr lang="en-US" dirty="0"/>
              <a:t>higher intention </a:t>
            </a:r>
            <a:r>
              <a:rPr lang="en-US" dirty="0" smtClean="0"/>
              <a:t>to leave; </a:t>
            </a:r>
            <a:r>
              <a:rPr lang="en-US" dirty="0"/>
              <a:t>increased staff </a:t>
            </a:r>
            <a:r>
              <a:rPr lang="en-US" dirty="0" smtClean="0"/>
              <a:t>turnover; poor </a:t>
            </a:r>
            <a:r>
              <a:rPr lang="en-US" dirty="0"/>
              <a:t>‘engagement’</a:t>
            </a:r>
          </a:p>
          <a:p>
            <a:r>
              <a:rPr lang="en-GB" dirty="0" smtClean="0"/>
              <a:t>Main elements of monetary reward</a:t>
            </a:r>
          </a:p>
          <a:p>
            <a:r>
              <a:rPr lang="en-GB" dirty="0" smtClean="0"/>
              <a:t>Special challenges to reward management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95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Employee rewards: </a:t>
            </a:r>
            <a:r>
              <a:rPr lang="en-US" dirty="0" smtClean="0"/>
              <a:t>Nature and </a:t>
            </a:r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Definition of reward</a:t>
            </a:r>
          </a:p>
          <a:p>
            <a:r>
              <a:rPr lang="en-US" dirty="0" smtClean="0"/>
              <a:t>Primary objectives:</a:t>
            </a:r>
          </a:p>
          <a:p>
            <a:pPr lvl="1"/>
            <a:r>
              <a:rPr lang="en-US" dirty="0"/>
              <a:t>To attract (or ‘buy’) the right people at the right </a:t>
            </a:r>
            <a:r>
              <a:rPr lang="en-US" dirty="0" smtClean="0"/>
              <a:t>time for </a:t>
            </a:r>
            <a:r>
              <a:rPr lang="en-US" dirty="0"/>
              <a:t>the right jobs, tasks or roles</a:t>
            </a:r>
            <a:r>
              <a:rPr lang="en-US" dirty="0" smtClean="0"/>
              <a:t>.</a:t>
            </a:r>
          </a:p>
          <a:p>
            <a:pPr lvl="1"/>
            <a:r>
              <a:rPr lang="en-GB" dirty="0"/>
              <a:t>To retain the best people by satisfying their work-related needs and aspirations, and recognizing and rewarding their contribution.</a:t>
            </a:r>
          </a:p>
          <a:p>
            <a:pPr lvl="1"/>
            <a:r>
              <a:rPr lang="en-GB" dirty="0"/>
              <a:t>To develop (or ‘build’) the required workforce capabilities by recognizing and rewarding employees’ actions to enhance their knowledge, skill and ability.</a:t>
            </a:r>
          </a:p>
          <a:p>
            <a:pPr lvl="1"/>
            <a:r>
              <a:rPr lang="en-GB" dirty="0"/>
              <a:t>To motivate employees to contribute to the best of their capability by recognizing and rewarding high individual and group contributions towards meeting the organization’s strategic objectives.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9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Employee rewards: Nature and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Secondary Objectives:</a:t>
            </a:r>
          </a:p>
          <a:p>
            <a:pPr lvl="1"/>
            <a:r>
              <a:rPr lang="en-US" i="1" dirty="0"/>
              <a:t>Needs-fulfilling</a:t>
            </a:r>
            <a:r>
              <a:rPr lang="en-US" dirty="0"/>
              <a:t>: the rewards should be of value </a:t>
            </a:r>
            <a:r>
              <a:rPr lang="en-US" dirty="0" smtClean="0"/>
              <a:t>to in </a:t>
            </a:r>
            <a:r>
              <a:rPr lang="en-US" dirty="0"/>
              <a:t>satisfying their relevant human needs.</a:t>
            </a:r>
          </a:p>
          <a:p>
            <a:pPr lvl="1"/>
            <a:r>
              <a:rPr lang="en-US" i="1" dirty="0" smtClean="0"/>
              <a:t>Equitable </a:t>
            </a:r>
            <a:r>
              <a:rPr lang="en-US" i="1" dirty="0"/>
              <a:t>or ‘felt-fair’</a:t>
            </a:r>
            <a:r>
              <a:rPr lang="en-US" dirty="0"/>
              <a:t>: reward levels should be seen </a:t>
            </a:r>
            <a:r>
              <a:rPr lang="en-US" dirty="0" smtClean="0"/>
              <a:t>to be </a:t>
            </a:r>
            <a:r>
              <a:rPr lang="en-US" dirty="0"/>
              <a:t>both commensurate with individual </a:t>
            </a:r>
            <a:r>
              <a:rPr lang="en-US" dirty="0" smtClean="0"/>
              <a:t>contributions and </a:t>
            </a:r>
            <a:r>
              <a:rPr lang="en-US" dirty="0"/>
              <a:t>appropriate in comparison with the reward </a:t>
            </a:r>
            <a:r>
              <a:rPr lang="en-US" dirty="0" smtClean="0"/>
              <a:t>levels received </a:t>
            </a:r>
            <a:r>
              <a:rPr lang="en-US" dirty="0"/>
              <a:t>by others.</a:t>
            </a:r>
          </a:p>
          <a:p>
            <a:pPr lvl="1"/>
            <a:r>
              <a:rPr lang="en-US" i="1" dirty="0" smtClean="0"/>
              <a:t>Legal</a:t>
            </a:r>
            <a:r>
              <a:rPr lang="en-US" dirty="0"/>
              <a:t>: rewards should comply with relevant </a:t>
            </a:r>
            <a:r>
              <a:rPr lang="en-US" dirty="0" smtClean="0"/>
              <a:t>legal requirements </a:t>
            </a:r>
            <a:r>
              <a:rPr lang="en-US" dirty="0"/>
              <a:t>regarding employees’ rights and </a:t>
            </a:r>
            <a:r>
              <a:rPr lang="en-US" dirty="0" smtClean="0"/>
              <a:t>entitlements, including </a:t>
            </a:r>
            <a:r>
              <a:rPr lang="en-US" dirty="0"/>
              <a:t>standards for mandatory </a:t>
            </a:r>
            <a:r>
              <a:rPr lang="en-US" dirty="0" err="1" smtClean="0"/>
              <a:t>minimumpay</a:t>
            </a:r>
            <a:r>
              <a:rPr lang="en-US" dirty="0" smtClean="0"/>
              <a:t> </a:t>
            </a:r>
            <a:r>
              <a:rPr lang="en-US" dirty="0"/>
              <a:t>and benefits.</a:t>
            </a:r>
          </a:p>
          <a:p>
            <a:pPr lvl="1"/>
            <a:r>
              <a:rPr lang="en-US" i="1" dirty="0" smtClean="0"/>
              <a:t>Affordable</a:t>
            </a:r>
            <a:r>
              <a:rPr lang="en-US" dirty="0"/>
              <a:t>: the rewards allocated, and any </a:t>
            </a:r>
            <a:r>
              <a:rPr lang="en-US" dirty="0" smtClean="0"/>
              <a:t>associated on-costs</a:t>
            </a:r>
            <a:r>
              <a:rPr lang="en-US" dirty="0"/>
              <a:t>, should fall within the </a:t>
            </a:r>
            <a:r>
              <a:rPr lang="en-US" dirty="0" err="1"/>
              <a:t>organisation’s</a:t>
            </a:r>
            <a:r>
              <a:rPr lang="en-US" dirty="0"/>
              <a:t> </a:t>
            </a:r>
            <a:r>
              <a:rPr lang="en-US" dirty="0" smtClean="0"/>
              <a:t>financial means</a:t>
            </a:r>
            <a:r>
              <a:rPr lang="en-US" dirty="0"/>
              <a:t>.</a:t>
            </a:r>
          </a:p>
          <a:p>
            <a:pPr lvl="1"/>
            <a:r>
              <a:rPr lang="en-US" i="1" dirty="0" smtClean="0"/>
              <a:t>Cost-effective</a:t>
            </a:r>
            <a:r>
              <a:rPr lang="en-US" dirty="0"/>
              <a:t>: there should be an appropriate ‘</a:t>
            </a:r>
            <a:r>
              <a:rPr lang="en-US" dirty="0" smtClean="0"/>
              <a:t>return on </a:t>
            </a:r>
            <a:r>
              <a:rPr lang="en-US" dirty="0"/>
              <a:t>investment’ from total reward outlays.</a:t>
            </a:r>
          </a:p>
          <a:p>
            <a:pPr lvl="1"/>
            <a:r>
              <a:rPr lang="en-US" i="1" dirty="0" smtClean="0"/>
              <a:t>Strategically </a:t>
            </a:r>
            <a:r>
              <a:rPr lang="en-US" i="1" dirty="0"/>
              <a:t>aligned</a:t>
            </a:r>
            <a:r>
              <a:rPr lang="en-US" dirty="0"/>
              <a:t>: the reward system should be </a:t>
            </a:r>
            <a:r>
              <a:rPr lang="en-US" dirty="0" smtClean="0"/>
              <a:t>configured so as to support the </a:t>
            </a:r>
            <a:r>
              <a:rPr lang="en-US" dirty="0" err="1" smtClean="0"/>
              <a:t>organisation’s</a:t>
            </a:r>
            <a:r>
              <a:rPr lang="en-US" dirty="0" smtClean="0"/>
              <a:t> strategic objectives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5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Intrinsic versus </a:t>
            </a:r>
            <a:r>
              <a:rPr lang="en-US" dirty="0" smtClean="0"/>
              <a:t>extrinsic rewards</a:t>
            </a:r>
            <a:r>
              <a:rPr lang="en-US" dirty="0"/>
              <a:t>: Which are </a:t>
            </a:r>
            <a:r>
              <a:rPr lang="en-US" dirty="0" smtClean="0"/>
              <a:t>more motivating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GB" sz="3000" dirty="0"/>
              <a:t>Extrinsic rewards arise from factors associated with but external to the job that the employee does.</a:t>
            </a:r>
          </a:p>
          <a:p>
            <a:pPr lvl="1">
              <a:defRPr/>
            </a:pPr>
            <a:r>
              <a:rPr lang="en-GB" sz="2900" dirty="0"/>
              <a:t>financial rewards</a:t>
            </a:r>
          </a:p>
          <a:p>
            <a:pPr lvl="1">
              <a:defRPr/>
            </a:pPr>
            <a:r>
              <a:rPr lang="en-GB" sz="2900" dirty="0"/>
              <a:t>developmental rewards</a:t>
            </a:r>
          </a:p>
          <a:p>
            <a:pPr lvl="1">
              <a:defRPr/>
            </a:pPr>
            <a:r>
              <a:rPr lang="en-GB" sz="2900" dirty="0"/>
              <a:t>social rewards.</a:t>
            </a:r>
          </a:p>
          <a:p>
            <a:pPr>
              <a:defRPr/>
            </a:pPr>
            <a:r>
              <a:rPr lang="en-GB" sz="3100" dirty="0"/>
              <a:t>Intrinsic rewards arise from the content of the job itself, including the interest and challenge that it provides</a:t>
            </a:r>
          </a:p>
          <a:p>
            <a:endParaRPr lang="en-US" dirty="0" smtClean="0"/>
          </a:p>
          <a:p>
            <a:r>
              <a:rPr lang="en-US" dirty="0" smtClean="0"/>
              <a:t>‘Process</a:t>
            </a:r>
            <a:r>
              <a:rPr lang="en-US" dirty="0"/>
              <a:t>’ theories of work </a:t>
            </a:r>
            <a:r>
              <a:rPr lang="en-US" dirty="0" smtClean="0"/>
              <a:t>motivation that support incentive based reward systems: </a:t>
            </a:r>
            <a:r>
              <a:rPr lang="en-US" dirty="0"/>
              <a:t>These </a:t>
            </a:r>
            <a:r>
              <a:rPr lang="en-US" dirty="0" smtClean="0"/>
              <a:t>theories include </a:t>
            </a:r>
          </a:p>
          <a:p>
            <a:pPr lvl="1"/>
            <a:r>
              <a:rPr lang="en-US" dirty="0" smtClean="0"/>
              <a:t>agency </a:t>
            </a:r>
            <a:r>
              <a:rPr lang="en-US" dirty="0"/>
              <a:t>theory, reinforcement </a:t>
            </a:r>
            <a:r>
              <a:rPr lang="en-US" dirty="0" smtClean="0"/>
              <a:t>theory, expectancy </a:t>
            </a:r>
            <a:r>
              <a:rPr lang="en-US" dirty="0"/>
              <a:t>theory, goal-setting theory, and equity theory</a:t>
            </a:r>
            <a:r>
              <a:rPr lang="en-US" dirty="0" smtClean="0"/>
              <a:t>,</a:t>
            </a:r>
          </a:p>
          <a:p>
            <a:r>
              <a:rPr lang="en-US" dirty="0" smtClean="0"/>
              <a:t>On the other hand cognitive </a:t>
            </a:r>
            <a:r>
              <a:rPr lang="en-US" dirty="0"/>
              <a:t>evaluation </a:t>
            </a:r>
            <a:r>
              <a:rPr lang="en-US" dirty="0" smtClean="0"/>
              <a:t>theory posits </a:t>
            </a:r>
            <a:r>
              <a:rPr lang="en-US" dirty="0"/>
              <a:t>that people are much more likely to act first </a:t>
            </a:r>
            <a:r>
              <a:rPr lang="en-US" dirty="0" smtClean="0"/>
              <a:t>and only </a:t>
            </a:r>
            <a:r>
              <a:rPr lang="en-US" dirty="0"/>
              <a:t>evaluate, </a:t>
            </a:r>
            <a:r>
              <a:rPr lang="en-US" dirty="0" err="1"/>
              <a:t>rationalise</a:t>
            </a:r>
            <a:r>
              <a:rPr lang="en-US" dirty="0"/>
              <a:t>, and ascribe meaning and </a:t>
            </a:r>
            <a:r>
              <a:rPr lang="en-US" dirty="0" smtClean="0"/>
              <a:t>motive to </a:t>
            </a:r>
            <a:r>
              <a:rPr lang="en-US" dirty="0"/>
              <a:t>what they have done after the event.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1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Taking a </a:t>
            </a:r>
            <a:r>
              <a:rPr lang="en-US" dirty="0" smtClean="0"/>
              <a:t>critical perspective </a:t>
            </a:r>
            <a:r>
              <a:rPr lang="en-US" dirty="0"/>
              <a:t>on </a:t>
            </a:r>
            <a:r>
              <a:rPr lang="en-US" dirty="0" smtClean="0"/>
              <a:t>reward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critical approach </a:t>
            </a:r>
            <a:r>
              <a:rPr lang="en-US" dirty="0" smtClean="0"/>
              <a:t>requires to </a:t>
            </a:r>
            <a:r>
              <a:rPr lang="en-US" dirty="0"/>
              <a:t>both question </a:t>
            </a:r>
            <a:r>
              <a:rPr lang="en-US" dirty="0" smtClean="0"/>
              <a:t>assumptions </a:t>
            </a:r>
            <a:r>
              <a:rPr lang="en-US" dirty="0"/>
              <a:t>about what </a:t>
            </a:r>
            <a:r>
              <a:rPr lang="en-US" dirty="0" smtClean="0"/>
              <a:t>employees may </a:t>
            </a:r>
            <a:r>
              <a:rPr lang="en-US" dirty="0"/>
              <a:t>find rewarding </a:t>
            </a:r>
            <a:r>
              <a:rPr lang="en-US" dirty="0" smtClean="0"/>
              <a:t>and </a:t>
            </a:r>
            <a:r>
              <a:rPr lang="en-US" dirty="0"/>
              <a:t>motivating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also to seek </a:t>
            </a:r>
            <a:r>
              <a:rPr lang="en-US" dirty="0" smtClean="0"/>
              <a:t>to interpret </a:t>
            </a:r>
            <a:r>
              <a:rPr lang="en-US" dirty="0"/>
              <a:t>reward management from a </a:t>
            </a:r>
            <a:r>
              <a:rPr lang="en-US" dirty="0" smtClean="0"/>
              <a:t>multi-stakeholder (or </a:t>
            </a:r>
            <a:r>
              <a:rPr lang="en-US" dirty="0"/>
              <a:t>‘pluralist’) </a:t>
            </a:r>
            <a:r>
              <a:rPr lang="en-US" dirty="0" smtClean="0"/>
              <a:t>perspective</a:t>
            </a:r>
          </a:p>
          <a:p>
            <a:r>
              <a:rPr lang="en-US" dirty="0"/>
              <a:t>a critical approach moves </a:t>
            </a:r>
            <a:r>
              <a:rPr lang="en-US" dirty="0" smtClean="0"/>
              <a:t>away from </a:t>
            </a:r>
            <a:r>
              <a:rPr lang="en-US" dirty="0"/>
              <a:t>the ‘</a:t>
            </a:r>
            <a:r>
              <a:rPr lang="en-US" dirty="0" err="1"/>
              <a:t>unitarist</a:t>
            </a:r>
            <a:r>
              <a:rPr lang="en-US" dirty="0"/>
              <a:t>’ or ‘</a:t>
            </a:r>
            <a:r>
              <a:rPr lang="en-US" dirty="0" err="1"/>
              <a:t>managerialist</a:t>
            </a:r>
            <a:r>
              <a:rPr lang="en-US" dirty="0"/>
              <a:t>’ assumption that </a:t>
            </a:r>
            <a:r>
              <a:rPr lang="en-US" dirty="0" smtClean="0"/>
              <a:t>the only </a:t>
            </a:r>
            <a:r>
              <a:rPr lang="en-US" dirty="0"/>
              <a:t>relevant stakeholder interest is that of the </a:t>
            </a:r>
            <a:r>
              <a:rPr lang="en-US" dirty="0" smtClean="0"/>
              <a:t>employer and </a:t>
            </a:r>
            <a:r>
              <a:rPr lang="en-US" dirty="0"/>
              <a:t>that employees are merely ‘human resource’ objects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8C-2249-4B42-A4F2-02740B737C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02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1412</Words>
  <Application>Microsoft Macintosh PowerPoint</Application>
  <PresentationFormat>On-screen Show (4:3)</PresentationFormat>
  <Paragraphs>151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Calibri</vt:lpstr>
      <vt:lpstr>Arial</vt:lpstr>
      <vt:lpstr>Office Theme</vt:lpstr>
      <vt:lpstr>PowerPoint Presentation</vt:lpstr>
      <vt:lpstr>Chapter 10: Reward Management </vt:lpstr>
      <vt:lpstr>Learning Outcomes</vt:lpstr>
      <vt:lpstr>Summary of Chapter Contents</vt:lpstr>
      <vt:lpstr>Introduction</vt:lpstr>
      <vt:lpstr>Employee rewards: Nature and purpose</vt:lpstr>
      <vt:lpstr>Employee rewards: Nature and purpose</vt:lpstr>
      <vt:lpstr>Intrinsic versus extrinsic rewards: Which are more motivating?</vt:lpstr>
      <vt:lpstr>Taking a critical perspective on reward management</vt:lpstr>
      <vt:lpstr>Base Pay</vt:lpstr>
      <vt:lpstr>Job-based versus person-based pay</vt:lpstr>
      <vt:lpstr>Benefits plan</vt:lpstr>
      <vt:lpstr>Performance-related reward plans: Individual performance plans</vt:lpstr>
      <vt:lpstr>Performance-related reward plans: Collective short-term performance plans</vt:lpstr>
      <vt:lpstr>Performance-related reward plans: Collective long-term performance plans </vt:lpstr>
      <vt:lpstr>Criticism of performance-related rewards</vt:lpstr>
      <vt:lpstr>Reward Communication</vt:lpstr>
      <vt:lpstr>Employment relations and reward management</vt:lpstr>
      <vt:lpstr>International Reward Management</vt:lpstr>
      <vt:lpstr>Summary</vt:lpstr>
      <vt:lpstr>Further Reading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Mohsin</dc:creator>
  <cp:lastModifiedBy>Jawad Syed</cp:lastModifiedBy>
  <cp:revision>7</cp:revision>
  <dcterms:created xsi:type="dcterms:W3CDTF">2017-06-08T13:48:49Z</dcterms:created>
  <dcterms:modified xsi:type="dcterms:W3CDTF">2017-06-13T23:05:56Z</dcterms:modified>
</cp:coreProperties>
</file>