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0D0FF-65D0-5142-968F-E03B183D86AA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3FFF0-B2CA-4E4A-B2FD-5F5C38044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013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3FFF0-B2CA-4E4A-B2FD-5F5C38044CC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28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028F-8B66-7D4E-9D72-9942859F5BE5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8475-A96A-4272-AFB1-D9AE74FA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3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4CE9-3CB8-2C4F-AFAD-2F03D7BFAFC0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8475-A96A-4272-AFB1-D9AE74FA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8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49A5-D1AB-774B-A8A1-5CC5A4511F38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8475-A96A-4272-AFB1-D9AE74FA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0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7391-6A03-2C45-8742-0C7A53A3374B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8475-A96A-4272-AFB1-D9AE74FA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1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E560-9BE2-0240-B512-7D4D0F894F3A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8475-A96A-4272-AFB1-D9AE74FA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0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D913-C186-AA40-BF36-D43BF657D188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8475-A96A-4272-AFB1-D9AE74FA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2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09C8-B680-BF40-A261-662CF8BF6616}" type="datetime1">
              <a:rPr lang="en-GB" smtClean="0"/>
              <a:t>14/06/2017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8475-A96A-4272-AFB1-D9AE74FA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2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9EBF-16BE-7F4F-8FD6-DB0ABCC6F219}" type="datetime1">
              <a:rPr lang="en-GB" smtClean="0"/>
              <a:t>14/06/2017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8475-A96A-4272-AFB1-D9AE74FA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B67F-6396-D74A-8E22-AADAE87DD6FD}" type="datetime1">
              <a:rPr lang="en-GB" smtClean="0"/>
              <a:t>14/06/2017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8475-A96A-4272-AFB1-D9AE74FA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1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6E20-3AB8-3342-9DCE-6351F41CE4C6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8475-A96A-4272-AFB1-D9AE74FA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2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6244-1379-CE4C-8F29-C5FF032531E0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8475-A96A-4272-AFB1-D9AE74FA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48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04573-20C0-7A41-AF46-D6C238EE289E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08475-A96A-4272-AFB1-D9AE74FA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2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4" y="0"/>
            <a:ext cx="91682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8475-A96A-4272-AFB1-D9AE74FA38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36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Remaking history: from training to learning</a:t>
            </a:r>
            <a:br>
              <a:rPr lang="en-US" sz="3600" dirty="0" smtClean="0"/>
            </a:br>
            <a:r>
              <a:rPr lang="en-US" sz="3600" dirty="0" smtClean="0"/>
              <a:t>Training in practice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amount expended on training is context-specific, it varies from country to country</a:t>
            </a:r>
          </a:p>
          <a:p>
            <a:r>
              <a:rPr lang="en-GB" dirty="0" smtClean="0"/>
              <a:t>Training is tied to strategic business goals</a:t>
            </a:r>
          </a:p>
          <a:p>
            <a:r>
              <a:rPr lang="en-GB" dirty="0" smtClean="0"/>
              <a:t>Poor management practices lead to lack of practice</a:t>
            </a:r>
          </a:p>
          <a:p>
            <a:r>
              <a:rPr lang="en-GB" dirty="0" smtClean="0"/>
              <a:t>Shift from an employee-centred focus to a strategic focus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8475-A96A-4272-AFB1-D9AE74FA38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10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classical to contemporary training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Questioning the logic of learning</a:t>
            </a:r>
          </a:p>
          <a:p>
            <a:r>
              <a:rPr lang="en-GB" dirty="0" smtClean="0"/>
              <a:t>The flow of learning</a:t>
            </a:r>
          </a:p>
          <a:p>
            <a:r>
              <a:rPr lang="en-GB" dirty="0" smtClean="0"/>
              <a:t>Cognition and behaviour</a:t>
            </a:r>
          </a:p>
          <a:p>
            <a:r>
              <a:rPr lang="en-GB" dirty="0" smtClean="0"/>
              <a:t>Knowledge management</a:t>
            </a:r>
          </a:p>
          <a:p>
            <a:r>
              <a:rPr lang="en-GB" dirty="0" smtClean="0"/>
              <a:t>Learning from narrative and reflection</a:t>
            </a:r>
          </a:p>
          <a:p>
            <a:r>
              <a:rPr lang="en-GB" dirty="0" smtClean="0"/>
              <a:t>Corporate social responsibility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8475-A96A-4272-AFB1-D9AE74FA38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11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8475-A96A-4272-AFB1-D9AE74FA38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71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interaction in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 of learning is important</a:t>
            </a:r>
          </a:p>
          <a:p>
            <a:r>
              <a:rPr lang="en-US" dirty="0" smtClean="0"/>
              <a:t>Cognition and behavior</a:t>
            </a:r>
          </a:p>
          <a:p>
            <a:r>
              <a:rPr lang="en-US" dirty="0" smtClean="0"/>
              <a:t>Knowledge management</a:t>
            </a:r>
          </a:p>
          <a:p>
            <a:r>
              <a:rPr lang="en-US" dirty="0" smtClean="0"/>
              <a:t>Learning from narrative and reflection</a:t>
            </a:r>
          </a:p>
          <a:p>
            <a:r>
              <a:rPr lang="en-US" dirty="0" smtClean="0"/>
              <a:t>Corporate social responsibility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8475-A96A-4272-AFB1-D9AE74FA38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90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for international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Expatriate workers have no pressing need to be bound to their host country sources for knowledge applications</a:t>
            </a:r>
          </a:p>
          <a:p>
            <a:r>
              <a:rPr lang="en-GB" dirty="0" smtClean="0"/>
              <a:t>Expatriates’ experiential learning is heavily influenced by local knowledge such as local personal networks</a:t>
            </a:r>
          </a:p>
          <a:p>
            <a:r>
              <a:rPr lang="en-GB" dirty="0" err="1" smtClean="0"/>
              <a:t>Crosscultural</a:t>
            </a:r>
            <a:r>
              <a:rPr lang="en-GB" dirty="0" smtClean="0"/>
              <a:t> adjustment does not always follow from </a:t>
            </a:r>
            <a:r>
              <a:rPr lang="en-GB" dirty="0" err="1" smtClean="0"/>
              <a:t>crosscultural</a:t>
            </a:r>
            <a:r>
              <a:rPr lang="en-GB" dirty="0" smtClean="0"/>
              <a:t> training</a:t>
            </a:r>
          </a:p>
          <a:p>
            <a:r>
              <a:rPr lang="en-GB" dirty="0" smtClean="0"/>
              <a:t>Issue of the type of training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8475-A96A-4272-AFB1-D9AE74FA38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52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9409"/>
            <a:ext cx="8899023" cy="464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8475-A96A-4272-AFB1-D9AE74FA38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08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Understand the differences between training and learning</a:t>
            </a:r>
          </a:p>
          <a:p>
            <a:r>
              <a:rPr lang="en-GB" dirty="0" smtClean="0"/>
              <a:t>Distinguish between the more classical approaches to training and more contemporary training and learning strategies</a:t>
            </a:r>
          </a:p>
          <a:p>
            <a:r>
              <a:rPr lang="en-GB" dirty="0" smtClean="0"/>
              <a:t>Explore different narratives in learning and their influence on performance</a:t>
            </a:r>
          </a:p>
          <a:p>
            <a:r>
              <a:rPr lang="en-GB" dirty="0" smtClean="0"/>
              <a:t>Relate to various international issues of training and learning and to context-specific problems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8475-A96A-4272-AFB1-D9AE74FA38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79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Bingham, C. B. </a:t>
            </a:r>
            <a:r>
              <a:rPr lang="en-US" dirty="0"/>
              <a:t>and </a:t>
            </a:r>
            <a:r>
              <a:rPr lang="en-US" dirty="0" smtClean="0"/>
              <a:t>Davis</a:t>
            </a:r>
            <a:r>
              <a:rPr lang="en-US" dirty="0"/>
              <a:t>, </a:t>
            </a:r>
            <a:r>
              <a:rPr lang="en-US" dirty="0" smtClean="0"/>
              <a:t>J. P. </a:t>
            </a:r>
            <a:r>
              <a:rPr lang="en-US" dirty="0"/>
              <a:t>(2012) Learning </a:t>
            </a:r>
            <a:r>
              <a:rPr lang="en-US" dirty="0" smtClean="0"/>
              <a:t>sequences: Their </a:t>
            </a:r>
            <a:r>
              <a:rPr lang="en-US" dirty="0"/>
              <a:t>existence, effect, and evolution. </a:t>
            </a:r>
            <a:r>
              <a:rPr lang="en-US" i="1" dirty="0"/>
              <a:t>Academy of </a:t>
            </a:r>
            <a:r>
              <a:rPr lang="en-US" i="1" dirty="0" smtClean="0"/>
              <a:t>Management Journal</a:t>
            </a:r>
            <a:r>
              <a:rPr lang="en-US" dirty="0"/>
              <a:t>, 55(3): 611–641</a:t>
            </a:r>
            <a:r>
              <a:rPr lang="en-US" dirty="0" smtClean="0"/>
              <a:t>.</a:t>
            </a:r>
            <a:r>
              <a:rPr lang="en-GB" b="1" dirty="0" smtClean="0"/>
              <a:t> </a:t>
            </a:r>
          </a:p>
          <a:p>
            <a:r>
              <a:rPr lang="en-GB" dirty="0" err="1" smtClean="0"/>
              <a:t>Bozkurt</a:t>
            </a:r>
            <a:r>
              <a:rPr lang="en-GB" dirty="0" smtClean="0"/>
              <a:t>, O. and Mohr, A. T. (2010) Forms of cross-border mobility and social capital in multinational enterprises. </a:t>
            </a:r>
            <a:r>
              <a:rPr lang="en-GB" i="1" dirty="0" smtClean="0"/>
              <a:t>Human Resource Management Journal</a:t>
            </a:r>
            <a:r>
              <a:rPr lang="en-GB" dirty="0" smtClean="0"/>
              <a:t>, 21(2): 138–55.</a:t>
            </a:r>
          </a:p>
          <a:p>
            <a:r>
              <a:rPr lang="en-GB" dirty="0" err="1" smtClean="0"/>
              <a:t>Galagan</a:t>
            </a:r>
            <a:r>
              <a:rPr lang="en-GB" dirty="0" smtClean="0"/>
              <a:t>, P. (2010) Disappearing act: the vanishing corporate classroom. </a:t>
            </a:r>
            <a:r>
              <a:rPr lang="en-GB" i="1" dirty="0" smtClean="0"/>
              <a:t>Training and Development</a:t>
            </a:r>
            <a:r>
              <a:rPr lang="en-GB" dirty="0" smtClean="0"/>
              <a:t>, 64(3): 29–31.</a:t>
            </a:r>
            <a:endParaRPr lang="en-US" dirty="0"/>
          </a:p>
          <a:p>
            <a:r>
              <a:rPr lang="en-US" dirty="0" err="1" smtClean="0"/>
              <a:t>Malhotra</a:t>
            </a:r>
            <a:r>
              <a:rPr lang="en-US" dirty="0"/>
              <a:t>, </a:t>
            </a:r>
            <a:r>
              <a:rPr lang="en-US" dirty="0" smtClean="0"/>
              <a:t>N. </a:t>
            </a:r>
            <a:r>
              <a:rPr lang="en-US" dirty="0"/>
              <a:t>and </a:t>
            </a:r>
            <a:r>
              <a:rPr lang="en-US" dirty="0" err="1" smtClean="0"/>
              <a:t>Hinings</a:t>
            </a:r>
            <a:r>
              <a:rPr lang="en-US" dirty="0"/>
              <a:t>, </a:t>
            </a:r>
            <a:r>
              <a:rPr lang="en-US" dirty="0" smtClean="0"/>
              <a:t>C. R. </a:t>
            </a:r>
            <a:r>
              <a:rPr lang="en-US" dirty="0"/>
              <a:t>(2015) Unpacking </a:t>
            </a:r>
            <a:r>
              <a:rPr lang="en-US" dirty="0" smtClean="0"/>
              <a:t>continuity and </a:t>
            </a:r>
            <a:r>
              <a:rPr lang="en-US" dirty="0"/>
              <a:t>change as a process of </a:t>
            </a:r>
            <a:r>
              <a:rPr lang="en-US" dirty="0" err="1"/>
              <a:t>organisational</a:t>
            </a:r>
            <a:r>
              <a:rPr lang="en-US" dirty="0"/>
              <a:t> </a:t>
            </a:r>
            <a:r>
              <a:rPr lang="en-US" dirty="0" smtClean="0"/>
              <a:t>transformation. </a:t>
            </a:r>
            <a:r>
              <a:rPr lang="en-US" i="1" dirty="0" smtClean="0"/>
              <a:t>Long </a:t>
            </a:r>
            <a:r>
              <a:rPr lang="en-US" i="1" dirty="0"/>
              <a:t>Range Planning</a:t>
            </a:r>
            <a:r>
              <a:rPr lang="en-US" dirty="0"/>
              <a:t>, 48: 1–22.</a:t>
            </a:r>
          </a:p>
          <a:p>
            <a:r>
              <a:rPr lang="en-US" dirty="0" err="1" smtClean="0"/>
              <a:t>Raisch</a:t>
            </a:r>
            <a:r>
              <a:rPr lang="en-US" dirty="0"/>
              <a:t>, </a:t>
            </a:r>
            <a:r>
              <a:rPr lang="en-US" dirty="0" smtClean="0"/>
              <a:t>S., </a:t>
            </a:r>
            <a:r>
              <a:rPr lang="en-US" dirty="0" err="1" smtClean="0"/>
              <a:t>Birkinshaw</a:t>
            </a:r>
            <a:r>
              <a:rPr lang="en-US" dirty="0"/>
              <a:t>, </a:t>
            </a:r>
            <a:r>
              <a:rPr lang="en-US" dirty="0" smtClean="0"/>
              <a:t>J., </a:t>
            </a:r>
            <a:r>
              <a:rPr lang="en-US" dirty="0" err="1" smtClean="0"/>
              <a:t>Probst</a:t>
            </a:r>
            <a:r>
              <a:rPr lang="en-US" dirty="0"/>
              <a:t>, </a:t>
            </a:r>
            <a:r>
              <a:rPr lang="en-US" dirty="0" smtClean="0"/>
              <a:t>G. </a:t>
            </a:r>
            <a:r>
              <a:rPr lang="en-US" dirty="0"/>
              <a:t>and </a:t>
            </a:r>
            <a:r>
              <a:rPr lang="en-US" dirty="0" err="1" smtClean="0"/>
              <a:t>Tushman</a:t>
            </a:r>
            <a:r>
              <a:rPr lang="en-US" dirty="0"/>
              <a:t>, </a:t>
            </a:r>
            <a:r>
              <a:rPr lang="en-US" dirty="0" smtClean="0"/>
              <a:t>M. </a:t>
            </a:r>
            <a:r>
              <a:rPr lang="en-US" dirty="0"/>
              <a:t>L</a:t>
            </a:r>
            <a:r>
              <a:rPr lang="en-US" dirty="0" smtClean="0"/>
              <a:t>. </a:t>
            </a:r>
            <a:r>
              <a:rPr lang="en-US" dirty="0"/>
              <a:t>(</a:t>
            </a:r>
            <a:r>
              <a:rPr lang="en-US" dirty="0" smtClean="0"/>
              <a:t>2009) </a:t>
            </a:r>
            <a:r>
              <a:rPr lang="en-US" dirty="0" err="1" smtClean="0"/>
              <a:t>Organisational</a:t>
            </a:r>
            <a:r>
              <a:rPr lang="en-US" dirty="0" smtClean="0"/>
              <a:t> </a:t>
            </a:r>
            <a:r>
              <a:rPr lang="en-US" dirty="0"/>
              <a:t>ambidexterity: Balancing exploitation </a:t>
            </a:r>
            <a:r>
              <a:rPr lang="en-US" dirty="0" smtClean="0"/>
              <a:t>and </a:t>
            </a:r>
            <a:r>
              <a:rPr lang="en-US" dirty="0" err="1"/>
              <a:t>xploration</a:t>
            </a:r>
            <a:r>
              <a:rPr lang="en-US" dirty="0"/>
              <a:t> for sustained performance. </a:t>
            </a:r>
            <a:r>
              <a:rPr lang="en-US" i="1" dirty="0" err="1"/>
              <a:t>Organisation</a:t>
            </a:r>
            <a:r>
              <a:rPr lang="en-US" i="1" dirty="0"/>
              <a:t> </a:t>
            </a:r>
            <a:r>
              <a:rPr lang="en-US" i="1" dirty="0" smtClean="0"/>
              <a:t>Science</a:t>
            </a:r>
            <a:r>
              <a:rPr lang="en-US" dirty="0" smtClean="0"/>
              <a:t>, 20(4</a:t>
            </a:r>
            <a:r>
              <a:rPr lang="en-US" dirty="0"/>
              <a:t>): 685–695.</a:t>
            </a:r>
          </a:p>
          <a:p>
            <a:r>
              <a:rPr lang="en-US" dirty="0" err="1" smtClean="0"/>
              <a:t>Tarique</a:t>
            </a:r>
            <a:r>
              <a:rPr lang="en-US" dirty="0"/>
              <a:t>, </a:t>
            </a:r>
            <a:r>
              <a:rPr lang="en-US" dirty="0" smtClean="0"/>
              <a:t>I. </a:t>
            </a:r>
            <a:r>
              <a:rPr lang="en-US" dirty="0"/>
              <a:t>and </a:t>
            </a:r>
            <a:r>
              <a:rPr lang="en-US" dirty="0" err="1" smtClean="0"/>
              <a:t>Caligiuri</a:t>
            </a:r>
            <a:r>
              <a:rPr lang="en-US" dirty="0"/>
              <a:t>, </a:t>
            </a:r>
            <a:r>
              <a:rPr lang="en-US" dirty="0" smtClean="0"/>
              <a:t>P. </a:t>
            </a:r>
            <a:r>
              <a:rPr lang="en-US" dirty="0"/>
              <a:t>(2009) The role of </a:t>
            </a:r>
            <a:r>
              <a:rPr lang="en-US" dirty="0" err="1" smtClean="0"/>
              <a:t>crosscultural</a:t>
            </a:r>
            <a:r>
              <a:rPr lang="en-US" dirty="0" smtClean="0"/>
              <a:t> absorptive </a:t>
            </a:r>
            <a:r>
              <a:rPr lang="en-US" dirty="0"/>
              <a:t>capacity in the effectiveness of </a:t>
            </a:r>
            <a:r>
              <a:rPr lang="en-US" dirty="0" err="1" smtClean="0"/>
              <a:t>incounty</a:t>
            </a:r>
            <a:r>
              <a:rPr lang="en-US" dirty="0" smtClean="0"/>
              <a:t> cross-cultural </a:t>
            </a:r>
            <a:r>
              <a:rPr lang="en-US" dirty="0"/>
              <a:t>training. </a:t>
            </a:r>
            <a:r>
              <a:rPr lang="en-US" i="1" dirty="0"/>
              <a:t>International Journal </a:t>
            </a:r>
            <a:r>
              <a:rPr lang="en-US" i="1" dirty="0" smtClean="0"/>
              <a:t>of Training </a:t>
            </a:r>
            <a:r>
              <a:rPr lang="en-US" i="1" dirty="0"/>
              <a:t>and Development</a:t>
            </a:r>
            <a:r>
              <a:rPr lang="en-US" dirty="0"/>
              <a:t>, 13(3): 148–164.</a:t>
            </a:r>
          </a:p>
          <a:p>
            <a:r>
              <a:rPr lang="en-US" dirty="0" smtClean="0"/>
              <a:t>Tomkins</a:t>
            </a:r>
            <a:r>
              <a:rPr lang="en-US" dirty="0"/>
              <a:t>, </a:t>
            </a:r>
            <a:r>
              <a:rPr lang="en-US" dirty="0" smtClean="0"/>
              <a:t>I. </a:t>
            </a:r>
            <a:r>
              <a:rPr lang="en-US" dirty="0"/>
              <a:t>and </a:t>
            </a:r>
            <a:r>
              <a:rPr lang="en-US" dirty="0" err="1" smtClean="0"/>
              <a:t>Ulus</a:t>
            </a:r>
            <a:r>
              <a:rPr lang="en-US" dirty="0"/>
              <a:t>, </a:t>
            </a:r>
            <a:r>
              <a:rPr lang="en-US" dirty="0" smtClean="0"/>
              <a:t>E. </a:t>
            </a:r>
            <a:r>
              <a:rPr lang="en-US" dirty="0"/>
              <a:t>(2015) ‘Oh, was that “</a:t>
            </a:r>
            <a:r>
              <a:rPr lang="en-US" dirty="0" smtClean="0"/>
              <a:t>experiential learning</a:t>
            </a:r>
            <a:r>
              <a:rPr lang="en-US" dirty="0"/>
              <a:t>”?!’ Spaces, synergies and surprises </a:t>
            </a:r>
            <a:r>
              <a:rPr lang="en-US" dirty="0" smtClean="0"/>
              <a:t>with Kolb’s </a:t>
            </a:r>
            <a:r>
              <a:rPr lang="en-US" dirty="0"/>
              <a:t>learning cycle. </a:t>
            </a:r>
            <a:r>
              <a:rPr lang="en-US" i="1" dirty="0"/>
              <a:t>Management Learning</a:t>
            </a:r>
            <a:r>
              <a:rPr lang="en-US" dirty="0"/>
              <a:t>, </a:t>
            </a:r>
            <a:r>
              <a:rPr lang="en-US" dirty="0" err="1" smtClean="0"/>
              <a:t>doi</a:t>
            </a:r>
            <a:r>
              <a:rPr lang="en-US" dirty="0" smtClean="0"/>
              <a:t>: 10.1177/1350507615587451.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8475-A96A-4272-AFB1-D9AE74FA38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08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11: </a:t>
            </a:r>
            <a:r>
              <a:rPr lang="en-US" dirty="0"/>
              <a:t>Training, development and learning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76800"/>
            <a:ext cx="6400800" cy="1066800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</a:rPr>
              <a:t>Peter A. Murray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792399"/>
            <a:ext cx="6172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HUMAN RESOURCE MANAGEMENT – a global and critical </a:t>
            </a:r>
            <a:r>
              <a:rPr lang="en-US" sz="4000" dirty="0"/>
              <a:t>p</a:t>
            </a:r>
            <a:r>
              <a:rPr lang="en-US" sz="4000" dirty="0" smtClean="0"/>
              <a:t>erspective (2e)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8475-A96A-4272-AFB1-D9AE74FA38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86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After reading this chapter, students should be able to:</a:t>
            </a:r>
          </a:p>
          <a:p>
            <a:r>
              <a:rPr lang="en-US" dirty="0" smtClean="0"/>
              <a:t>Understand </a:t>
            </a:r>
            <a:r>
              <a:rPr lang="en-US" dirty="0"/>
              <a:t>the differences between training and learning.</a:t>
            </a:r>
          </a:p>
          <a:p>
            <a:r>
              <a:rPr lang="en-US" dirty="0" smtClean="0"/>
              <a:t>Distinguish </a:t>
            </a:r>
            <a:r>
              <a:rPr lang="en-US" dirty="0"/>
              <a:t>between the more classical approaches to training and more contemporary training and </a:t>
            </a:r>
            <a:r>
              <a:rPr lang="en-US" dirty="0" smtClean="0"/>
              <a:t>learning strategies</a:t>
            </a:r>
            <a:r>
              <a:rPr lang="en-US" dirty="0"/>
              <a:t>.</a:t>
            </a:r>
          </a:p>
          <a:p>
            <a:r>
              <a:rPr lang="en-US" dirty="0" smtClean="0"/>
              <a:t>Explore </a:t>
            </a:r>
            <a:r>
              <a:rPr lang="en-US" dirty="0"/>
              <a:t>needs and person assessments in relation to building the human capital pool of an </a:t>
            </a:r>
            <a:r>
              <a:rPr lang="en-US" dirty="0" err="1"/>
              <a:t>organisation</a:t>
            </a:r>
            <a:r>
              <a:rPr lang="en-US" dirty="0"/>
              <a:t> in </a:t>
            </a:r>
            <a:r>
              <a:rPr lang="en-US" dirty="0" smtClean="0"/>
              <a:t>a global </a:t>
            </a:r>
            <a:r>
              <a:rPr lang="en-US" dirty="0"/>
              <a:t>context.</a:t>
            </a:r>
          </a:p>
          <a:p>
            <a:r>
              <a:rPr lang="en-US" dirty="0" smtClean="0"/>
              <a:t>Reflect </a:t>
            </a:r>
            <a:r>
              <a:rPr lang="en-US" dirty="0"/>
              <a:t>on individual differences in training, development, and learning (TDL) and explore various </a:t>
            </a:r>
            <a:r>
              <a:rPr lang="en-US" dirty="0" smtClean="0"/>
              <a:t>training methods</a:t>
            </a:r>
            <a:r>
              <a:rPr lang="en-US" dirty="0"/>
              <a:t>.</a:t>
            </a:r>
          </a:p>
          <a:p>
            <a:r>
              <a:rPr lang="en-US" dirty="0" smtClean="0"/>
              <a:t>Apply </a:t>
            </a:r>
            <a:r>
              <a:rPr lang="en-US" dirty="0" err="1"/>
              <a:t>organisational</a:t>
            </a:r>
            <a:r>
              <a:rPr lang="en-US" dirty="0"/>
              <a:t> needs with performance capability matched to broader </a:t>
            </a:r>
            <a:r>
              <a:rPr lang="en-US" dirty="0" err="1"/>
              <a:t>organisational</a:t>
            </a:r>
            <a:r>
              <a:rPr lang="en-US" dirty="0"/>
              <a:t> and </a:t>
            </a:r>
            <a:r>
              <a:rPr lang="en-US" dirty="0" smtClean="0"/>
              <a:t>global strategies</a:t>
            </a:r>
            <a:r>
              <a:rPr lang="en-US" dirty="0"/>
              <a:t>.</a:t>
            </a:r>
          </a:p>
          <a:p>
            <a:r>
              <a:rPr lang="en-US" dirty="0" err="1" smtClean="0"/>
              <a:t>Analyse</a:t>
            </a:r>
            <a:r>
              <a:rPr lang="en-US" dirty="0" smtClean="0"/>
              <a:t> </a:t>
            </a:r>
            <a:r>
              <a:rPr lang="en-US" dirty="0"/>
              <a:t>the relationship between knowledge and learning and ways to implement knowledge-sharing strategies.</a:t>
            </a:r>
          </a:p>
          <a:p>
            <a:r>
              <a:rPr lang="en-US" dirty="0" smtClean="0"/>
              <a:t>Explore </a:t>
            </a:r>
            <a:r>
              <a:rPr lang="en-US" dirty="0"/>
              <a:t>and apply different narratives in learning and their influence on performance.</a:t>
            </a:r>
          </a:p>
          <a:p>
            <a:r>
              <a:rPr lang="en-US" dirty="0" smtClean="0"/>
              <a:t>Reflect </a:t>
            </a:r>
            <a:r>
              <a:rPr lang="en-US" dirty="0"/>
              <a:t>on contemporary issues in learning such as digital and e-learning.</a:t>
            </a:r>
          </a:p>
          <a:p>
            <a:r>
              <a:rPr lang="en-US" dirty="0" smtClean="0"/>
              <a:t>Specify </a:t>
            </a:r>
            <a:r>
              <a:rPr lang="en-US" dirty="0"/>
              <a:t>how to solve training problems by </a:t>
            </a:r>
            <a:r>
              <a:rPr lang="en-US" dirty="0" err="1"/>
              <a:t>analysing</a:t>
            </a:r>
            <a:r>
              <a:rPr lang="en-US" dirty="0"/>
              <a:t> case study material.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8475-A96A-4272-AFB1-D9AE74FA38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84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Chapter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Opening </a:t>
            </a:r>
            <a:r>
              <a:rPr lang="en-US" b="1" dirty="0"/>
              <a:t>Case Study</a:t>
            </a:r>
            <a:r>
              <a:rPr lang="en-US" dirty="0"/>
              <a:t>: </a:t>
            </a:r>
            <a:r>
              <a:rPr lang="en-US" dirty="0" err="1" smtClean="0"/>
              <a:t>Changying</a:t>
            </a:r>
            <a:r>
              <a:rPr lang="en-US" dirty="0" smtClean="0"/>
              <a:t> </a:t>
            </a:r>
            <a:r>
              <a:rPr lang="en-US" dirty="0"/>
              <a:t>Precision Technology</a:t>
            </a:r>
          </a:p>
          <a:p>
            <a:r>
              <a:rPr lang="en-US" dirty="0" smtClean="0"/>
              <a:t>Introduction</a:t>
            </a:r>
            <a:endParaRPr lang="en-US" dirty="0"/>
          </a:p>
          <a:p>
            <a:r>
              <a:rPr lang="en-US" dirty="0" smtClean="0"/>
              <a:t>Training</a:t>
            </a:r>
            <a:r>
              <a:rPr lang="en-US" dirty="0"/>
              <a:t>, development, and learning concepts</a:t>
            </a:r>
          </a:p>
          <a:p>
            <a:r>
              <a:rPr lang="en-US" dirty="0" smtClean="0"/>
              <a:t>Remaking </a:t>
            </a:r>
            <a:r>
              <a:rPr lang="en-US" dirty="0"/>
              <a:t>history: from training to learning</a:t>
            </a:r>
          </a:p>
          <a:p>
            <a:r>
              <a:rPr lang="en-US" dirty="0" smtClean="0"/>
              <a:t>From </a:t>
            </a:r>
            <a:r>
              <a:rPr lang="en-US" dirty="0"/>
              <a:t>classical to contemporary training methods</a:t>
            </a:r>
          </a:p>
          <a:p>
            <a:r>
              <a:rPr lang="en-US" dirty="0" smtClean="0"/>
              <a:t>Learning </a:t>
            </a:r>
            <a:r>
              <a:rPr lang="en-US" dirty="0"/>
              <a:t>for international environments</a:t>
            </a:r>
          </a:p>
          <a:p>
            <a:r>
              <a:rPr lang="en-US" dirty="0" smtClean="0"/>
              <a:t>Conclusion</a:t>
            </a:r>
            <a:endParaRPr lang="en-US" dirty="0"/>
          </a:p>
          <a:p>
            <a:r>
              <a:rPr lang="en-US" dirty="0" smtClean="0"/>
              <a:t>Further </a:t>
            </a:r>
            <a:r>
              <a:rPr lang="en-US" dirty="0"/>
              <a:t>reading</a:t>
            </a:r>
          </a:p>
          <a:p>
            <a:r>
              <a:rPr lang="en-US" b="1" dirty="0" smtClean="0"/>
              <a:t>End </a:t>
            </a:r>
            <a:r>
              <a:rPr lang="en-US" b="1" dirty="0"/>
              <a:t>of Chapter Case Study</a:t>
            </a:r>
            <a:r>
              <a:rPr lang="en-US" dirty="0"/>
              <a:t>: Ericsson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8475-A96A-4272-AFB1-D9AE74FA38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3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/>
              <a:t>discusses </a:t>
            </a:r>
            <a:r>
              <a:rPr lang="en-US" dirty="0" smtClean="0"/>
              <a:t>critical issues </a:t>
            </a:r>
            <a:r>
              <a:rPr lang="en-US" dirty="0"/>
              <a:t>related to training, development, and </a:t>
            </a:r>
            <a:r>
              <a:rPr lang="en-US" dirty="0" smtClean="0"/>
              <a:t>learning</a:t>
            </a:r>
          </a:p>
          <a:p>
            <a:r>
              <a:rPr lang="en-US" dirty="0" smtClean="0"/>
              <a:t>Difference between the terms</a:t>
            </a:r>
          </a:p>
          <a:p>
            <a:r>
              <a:rPr lang="en-US" dirty="0" smtClean="0"/>
              <a:t>Classical vs. contemporary approaches to training</a:t>
            </a:r>
          </a:p>
          <a:p>
            <a:r>
              <a:rPr lang="en-US" dirty="0" smtClean="0"/>
              <a:t>Individual vs. </a:t>
            </a:r>
            <a:r>
              <a:rPr lang="en-US" dirty="0" err="1" smtClean="0"/>
              <a:t>organisational</a:t>
            </a:r>
            <a:r>
              <a:rPr lang="en-US" dirty="0" smtClean="0"/>
              <a:t>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8475-A96A-4272-AFB1-D9AE74FA38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29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Training, development, </a:t>
            </a:r>
            <a:r>
              <a:rPr lang="en-US" dirty="0" smtClean="0"/>
              <a:t>and learning </a:t>
            </a:r>
            <a:r>
              <a:rPr lang="en-US" dirty="0"/>
              <a:t>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Training can be thought of as a kind of formal learning process</a:t>
            </a:r>
          </a:p>
          <a:p>
            <a:r>
              <a:rPr lang="en-GB" dirty="0" smtClean="0"/>
              <a:t>Development is tied to training since organizations want to increase the capabilities and skills</a:t>
            </a:r>
          </a:p>
          <a:p>
            <a:r>
              <a:rPr lang="en-GB" dirty="0" smtClean="0"/>
              <a:t>Learning is about a demonstrated change in the level of knowledge displayed by individuals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8475-A96A-4272-AFB1-D9AE74FA38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86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Remaking history: </a:t>
            </a:r>
            <a:r>
              <a:rPr lang="en-US" sz="3600" dirty="0" smtClean="0"/>
              <a:t>from training to learning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Contrasting classical views of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GB" sz="3000" dirty="0"/>
              <a:t>Variation in training experiences between countries</a:t>
            </a:r>
          </a:p>
          <a:p>
            <a:r>
              <a:rPr lang="en-GB" sz="3000" dirty="0"/>
              <a:t>External and </a:t>
            </a:r>
            <a:r>
              <a:rPr lang="en-GB" sz="3000" dirty="0" smtClean="0"/>
              <a:t>internal organizational factors that drive training and learning</a:t>
            </a:r>
          </a:p>
          <a:p>
            <a:r>
              <a:rPr lang="en-GB" sz="3000" dirty="0" smtClean="0"/>
              <a:t>Recent research findings that influence training outcomes</a:t>
            </a:r>
          </a:p>
          <a:p>
            <a:r>
              <a:rPr lang="en-GB" sz="3000" dirty="0" smtClean="0"/>
              <a:t>Contrast between classical and contemporary training methods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8475-A96A-4272-AFB1-D9AE74FA38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85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Remaking history: from training to learning</a:t>
            </a:r>
            <a:br>
              <a:rPr lang="en-US" sz="3600" dirty="0" smtClean="0"/>
            </a:br>
            <a:r>
              <a:rPr lang="en-US" sz="3600" dirty="0" smtClean="0"/>
              <a:t>Contrasting classical views of training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Early </a:t>
            </a:r>
            <a:r>
              <a:rPr lang="en-US" sz="2800" dirty="0"/>
              <a:t>1900s, </a:t>
            </a:r>
            <a:r>
              <a:rPr lang="en-US" sz="2800" dirty="0" smtClean="0"/>
              <a:t>emphasis on </a:t>
            </a:r>
            <a:r>
              <a:rPr lang="en-US" sz="2800" dirty="0"/>
              <a:t>establishing </a:t>
            </a:r>
            <a:r>
              <a:rPr lang="en-US" sz="2800" dirty="0" smtClean="0"/>
              <a:t>apprenticeships, meeting </a:t>
            </a:r>
            <a:r>
              <a:rPr lang="en-US" sz="2800" dirty="0"/>
              <a:t>the skills requirements for all kinds of </a:t>
            </a:r>
            <a:r>
              <a:rPr lang="en-US" sz="2800" dirty="0" smtClean="0"/>
              <a:t>occupational  persuasion</a:t>
            </a:r>
          </a:p>
          <a:p>
            <a:r>
              <a:rPr lang="en-US" sz="2800" dirty="0" smtClean="0"/>
              <a:t>Training and </a:t>
            </a:r>
            <a:r>
              <a:rPr lang="en-US" sz="2800" dirty="0"/>
              <a:t>teaching for professionals was always the domain </a:t>
            </a:r>
            <a:r>
              <a:rPr lang="en-US" sz="2800" dirty="0" smtClean="0"/>
              <a:t>of the universities</a:t>
            </a:r>
          </a:p>
          <a:p>
            <a:r>
              <a:rPr lang="en-US" sz="2800" dirty="0"/>
              <a:t>For technical training, priority was given to </a:t>
            </a:r>
            <a:r>
              <a:rPr lang="en-US" sz="2800" dirty="0" smtClean="0"/>
              <a:t>supervisory and </a:t>
            </a:r>
            <a:r>
              <a:rPr lang="en-US" sz="2800" dirty="0"/>
              <a:t>technical staff, and most teaching occurred at night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Technical training did not extend to ordinary </a:t>
            </a:r>
            <a:r>
              <a:rPr lang="en-US" sz="2800" dirty="0" smtClean="0"/>
              <a:t>workers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8475-A96A-4272-AFB1-D9AE74FA38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56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Remaking history: from training to learning </a:t>
            </a:r>
            <a:br>
              <a:rPr lang="en-US" sz="3200" dirty="0" smtClean="0"/>
            </a:br>
            <a:r>
              <a:rPr lang="en-GB" sz="3200" dirty="0" smtClean="0"/>
              <a:t>Needs </a:t>
            </a:r>
            <a:r>
              <a:rPr lang="en-GB" sz="3200" dirty="0"/>
              <a:t>assessment and discontinuous </a:t>
            </a:r>
            <a:r>
              <a:rPr lang="en-GB" sz="3200" dirty="0" smtClean="0"/>
              <a:t>change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Training and learning changed fundamentally from the 1960s</a:t>
            </a:r>
          </a:p>
          <a:p>
            <a:r>
              <a:rPr lang="en-GB" dirty="0" smtClean="0"/>
              <a:t>Inadequate needs assessments that were poorly articulated into training strategies</a:t>
            </a:r>
          </a:p>
          <a:p>
            <a:r>
              <a:rPr lang="en-GB" dirty="0" smtClean="0"/>
              <a:t>Job analysis: position analysis questionnaire (PAQ)</a:t>
            </a:r>
          </a:p>
          <a:p>
            <a:r>
              <a:rPr lang="en-GB" dirty="0" smtClean="0"/>
              <a:t>Training needs analysis (TNA)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08475-A96A-4272-AFB1-D9AE74FA38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93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884</Words>
  <Application>Microsoft Macintosh PowerPoint</Application>
  <PresentationFormat>On-screen Show (4:3)</PresentationFormat>
  <Paragraphs>102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Arial</vt:lpstr>
      <vt:lpstr>Office Theme</vt:lpstr>
      <vt:lpstr>PowerPoint Presentation</vt:lpstr>
      <vt:lpstr>Chapter 11: Training, development and learning </vt:lpstr>
      <vt:lpstr>Learning Outcomes</vt:lpstr>
      <vt:lpstr>Summary of Chapter Contents</vt:lpstr>
      <vt:lpstr>Introduction</vt:lpstr>
      <vt:lpstr>Training, development, and learning concepts</vt:lpstr>
      <vt:lpstr>Remaking history: from training to learning Contrasting classical views of training</vt:lpstr>
      <vt:lpstr>Remaking history: from training to learning Contrasting classical views of training</vt:lpstr>
      <vt:lpstr>Remaking history: from training to learning  Needs assessment and discontinuous change</vt:lpstr>
      <vt:lpstr>Remaking history: from training to learning Training in practice</vt:lpstr>
      <vt:lpstr>From classical to contemporary training methods</vt:lpstr>
      <vt:lpstr>PowerPoint Presentation</vt:lpstr>
      <vt:lpstr>Social interaction in teams</vt:lpstr>
      <vt:lpstr>Learning for international assignments</vt:lpstr>
      <vt:lpstr>PowerPoint Presentation</vt:lpstr>
      <vt:lpstr>Conclusion</vt:lpstr>
      <vt:lpstr>Further Reading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Mariam Mohsin</dc:creator>
  <cp:lastModifiedBy>Jawad Syed</cp:lastModifiedBy>
  <cp:revision>6</cp:revision>
  <dcterms:created xsi:type="dcterms:W3CDTF">2017-06-09T02:13:07Z</dcterms:created>
  <dcterms:modified xsi:type="dcterms:W3CDTF">2017-06-13T23:06:22Z</dcterms:modified>
</cp:coreProperties>
</file>