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68" r:id="rId13"/>
    <p:sldId id="269" r:id="rId14"/>
    <p:sldId id="270" r:id="rId15"/>
    <p:sldId id="271" r:id="rId16"/>
    <p:sldId id="267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0CD40-1F30-8449-8D1F-2F6EB9CCAFCD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7A005-D3C0-5947-8C02-0008BA18C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43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7A005-D3C0-5947-8C02-0008BA18C89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84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CA9C-706B-A247-A2C2-A568AEE9C5C8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6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06CE-CA60-5045-A724-869C1067F9F4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1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51C3-6BC0-FE44-82EA-F961C9798E33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5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7EEF-D5BE-DE44-A110-09F988E533F5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1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63F3-3AD2-F144-A35A-620E6C3F0B04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0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CFB6-BEE0-8449-B6DF-CC439E1CC5AC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2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C2C8-4156-5F43-ADCF-BE2DE13B5E7F}" type="datetime1">
              <a:rPr lang="en-GB" smtClean="0"/>
              <a:t>14/06/2017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DD86-E51F-C149-AD58-6D907199266E}" type="datetime1">
              <a:rPr lang="en-GB" smtClean="0"/>
              <a:t>14/06/2017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429C-E352-6844-A63C-8F12807CFCB3}" type="datetime1">
              <a:rPr lang="en-GB" smtClean="0"/>
              <a:t>14/06/2017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2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A36B-0F0E-ED45-BDE0-37CD30D42EE6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9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F4EA-7F50-934B-9C6B-D005253019DF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9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1F1E6-70C4-8C49-B589-11BBD6D3D50D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74C1E-2AD2-49F4-AA38-D65C20A9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6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4" y="0"/>
            <a:ext cx="91682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06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talent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smtClean="0"/>
              <a:t>contrast </a:t>
            </a:r>
            <a:r>
              <a:rPr lang="en-US" dirty="0"/>
              <a:t>to the elitist definition, inclusive </a:t>
            </a:r>
            <a:r>
              <a:rPr lang="en-US" dirty="0" smtClean="0"/>
              <a:t>talent management </a:t>
            </a:r>
            <a:r>
              <a:rPr lang="en-US" dirty="0"/>
              <a:t>has been defined as, ‘the recognition </a:t>
            </a:r>
            <a:r>
              <a:rPr lang="en-US" dirty="0" smtClean="0"/>
              <a:t>and acceptance </a:t>
            </a:r>
            <a:r>
              <a:rPr lang="en-US" dirty="0"/>
              <a:t>that all employees have talent together </a:t>
            </a:r>
            <a:r>
              <a:rPr lang="en-US" dirty="0" smtClean="0"/>
              <a:t>with the </a:t>
            </a:r>
            <a:r>
              <a:rPr lang="en-US" dirty="0"/>
              <a:t>on-going evaluation and deployment of </a:t>
            </a:r>
            <a:r>
              <a:rPr lang="en-US" dirty="0" smtClean="0"/>
              <a:t>employees in </a:t>
            </a:r>
            <a:r>
              <a:rPr lang="en-US" dirty="0"/>
              <a:t>positions that gives the best fit and opportunity (</a:t>
            </a:r>
            <a:r>
              <a:rPr lang="en-US" dirty="0" smtClean="0"/>
              <a:t>via participation</a:t>
            </a:r>
            <a:r>
              <a:rPr lang="en-US" dirty="0"/>
              <a:t>) for employees to use those talents’.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2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Inclusive talent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Inclusive talent management has to focus on all (or at least most) employees.</a:t>
            </a:r>
          </a:p>
          <a:p>
            <a:pPr lvl="1"/>
            <a:r>
              <a:rPr lang="en-US" dirty="0"/>
              <a:t>Talent in inclusive talent management in seen as an absolute characteristic of a person, not something that is relative to the talent of others.</a:t>
            </a:r>
          </a:p>
          <a:p>
            <a:pPr lvl="1"/>
            <a:r>
              <a:rPr lang="en-US" dirty="0" err="1"/>
              <a:t>Organisations</a:t>
            </a:r>
            <a:r>
              <a:rPr lang="en-US" dirty="0"/>
              <a:t> must try to identify and deploy the unique talents of all employees. Talent deployment on a larger scale requires greater </a:t>
            </a:r>
            <a:r>
              <a:rPr lang="en-US" dirty="0" err="1"/>
              <a:t>organisational</a:t>
            </a:r>
            <a:r>
              <a:rPr lang="en-US" dirty="0"/>
              <a:t> willingness to rotate people through jobs as a way of helping to discover where talents are best deployed.</a:t>
            </a:r>
          </a:p>
          <a:p>
            <a:pPr lvl="1"/>
            <a:r>
              <a:rPr lang="en-US" dirty="0"/>
              <a:t>Where a person’s talent cannot be effectively deployed in an </a:t>
            </a:r>
            <a:r>
              <a:rPr lang="en-US" dirty="0" err="1"/>
              <a:t>organisation</a:t>
            </a:r>
            <a:r>
              <a:rPr lang="en-US" dirty="0"/>
              <a:t> then reasonable efforts should be made to help the individual deploy their talents elsewhere.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1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Some </a:t>
            </a:r>
            <a:r>
              <a:rPr lang="en-US" dirty="0" err="1" smtClean="0"/>
              <a:t>organisations</a:t>
            </a:r>
            <a:r>
              <a:rPr lang="en-US" dirty="0" smtClean="0"/>
              <a:t> adopt </a:t>
            </a:r>
            <a:r>
              <a:rPr lang="en-US" dirty="0"/>
              <a:t>talent management because others do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Insight </a:t>
            </a:r>
            <a:r>
              <a:rPr lang="en-US" dirty="0"/>
              <a:t>from </a:t>
            </a:r>
            <a:r>
              <a:rPr lang="en-US" dirty="0" smtClean="0"/>
              <a:t>institutionalism tells </a:t>
            </a:r>
            <a:r>
              <a:rPr lang="en-US" dirty="0"/>
              <a:t>us that, in some sectors, talent </a:t>
            </a:r>
            <a:r>
              <a:rPr lang="en-US" dirty="0" smtClean="0"/>
              <a:t>management, which </a:t>
            </a:r>
            <a:r>
              <a:rPr lang="en-US" dirty="0"/>
              <a:t>is essentially an idea about how </a:t>
            </a:r>
            <a:r>
              <a:rPr lang="en-US" dirty="0" smtClean="0"/>
              <a:t>people should </a:t>
            </a:r>
            <a:r>
              <a:rPr lang="en-US" dirty="0"/>
              <a:t>be managed, is probably adopted: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gain or maintain legitimacy;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appear rational and normal; and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offer something different from other </a:t>
            </a:r>
            <a:r>
              <a:rPr lang="en-US" dirty="0" err="1" smtClean="0"/>
              <a:t>organisations</a:t>
            </a:r>
            <a:r>
              <a:rPr lang="en-US" dirty="0" smtClean="0"/>
              <a:t> but </a:t>
            </a:r>
            <a:r>
              <a:rPr lang="en-US" dirty="0"/>
              <a:t>also to conform with other </a:t>
            </a:r>
            <a:r>
              <a:rPr lang="en-US" dirty="0" err="1"/>
              <a:t>organisations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13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Celebrity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With constant </a:t>
            </a:r>
            <a:r>
              <a:rPr lang="en-US" dirty="0"/>
              <a:t>pressure to deliver business improvements and </a:t>
            </a:r>
            <a:r>
              <a:rPr lang="en-US" dirty="0" smtClean="0"/>
              <a:t>a media </a:t>
            </a:r>
            <a:r>
              <a:rPr lang="en-US" dirty="0"/>
              <a:t>hungry for stories, </a:t>
            </a:r>
            <a:r>
              <a:rPr lang="en-US" dirty="0" err="1"/>
              <a:t>organisations</a:t>
            </a:r>
            <a:r>
              <a:rPr lang="en-US" dirty="0"/>
              <a:t> are always </a:t>
            </a:r>
            <a:r>
              <a:rPr lang="en-US" dirty="0" smtClean="0"/>
              <a:t>looking out </a:t>
            </a:r>
            <a:r>
              <a:rPr lang="en-US" dirty="0"/>
              <a:t>for success stories and individuality. </a:t>
            </a:r>
            <a:endParaRPr lang="en-US" dirty="0" smtClean="0"/>
          </a:p>
          <a:p>
            <a:r>
              <a:rPr lang="en-US" dirty="0"/>
              <a:t>Attracting attention, making </a:t>
            </a:r>
            <a:r>
              <a:rPr lang="en-US" dirty="0" smtClean="0"/>
              <a:t>bold decisions</a:t>
            </a:r>
            <a:r>
              <a:rPr lang="en-US" dirty="0"/>
              <a:t>, </a:t>
            </a:r>
            <a:r>
              <a:rPr lang="en-US" dirty="0" err="1"/>
              <a:t>publicising</a:t>
            </a:r>
            <a:r>
              <a:rPr lang="en-US" dirty="0"/>
              <a:t> successes, winning prizes and </a:t>
            </a:r>
            <a:r>
              <a:rPr lang="en-US" dirty="0" smtClean="0"/>
              <a:t>awards have become </a:t>
            </a:r>
            <a:r>
              <a:rPr lang="en-US" dirty="0"/>
              <a:t>part of what it means to be talented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Oversupply </a:t>
            </a:r>
            <a:r>
              <a:rPr lang="en-US" dirty="0"/>
              <a:t>of information and a scarcity </a:t>
            </a:r>
            <a:r>
              <a:rPr lang="en-US" dirty="0" smtClean="0"/>
              <a:t>of attention</a:t>
            </a:r>
          </a:p>
          <a:p>
            <a:r>
              <a:rPr lang="en-US" dirty="0"/>
              <a:t>Talent management can be </a:t>
            </a:r>
            <a:r>
              <a:rPr lang="en-US" dirty="0" smtClean="0"/>
              <a:t>a </a:t>
            </a:r>
            <a:r>
              <a:rPr lang="en-US" dirty="0"/>
              <a:t>way of helping to simplify the </a:t>
            </a:r>
            <a:r>
              <a:rPr lang="en-US" dirty="0" smtClean="0"/>
              <a:t>management of </a:t>
            </a:r>
            <a:r>
              <a:rPr lang="en-US" dirty="0"/>
              <a:t>very complex </a:t>
            </a:r>
            <a:r>
              <a:rPr lang="en-US" dirty="0" smtClean="0"/>
              <a:t>situations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13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talent:</a:t>
            </a:r>
            <a:br>
              <a:rPr lang="en-US" dirty="0" smtClean="0"/>
            </a:br>
            <a:r>
              <a:rPr lang="en-US" dirty="0" smtClean="0"/>
              <a:t>Nine box grids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342739" cy="507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92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talent:</a:t>
            </a:r>
            <a:br>
              <a:rPr lang="en-US" dirty="0" smtClean="0"/>
            </a:br>
            <a:r>
              <a:rPr lang="en-US" dirty="0"/>
              <a:t>Biasing factors in talent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Physical differences</a:t>
            </a:r>
          </a:p>
          <a:p>
            <a:r>
              <a:rPr lang="en-US" dirty="0" smtClean="0"/>
              <a:t>Upward influence and liking</a:t>
            </a:r>
          </a:p>
          <a:p>
            <a:r>
              <a:rPr lang="en-US" dirty="0" smtClean="0"/>
              <a:t>Gender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41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Talent identification in multinational</a:t>
            </a:r>
            <a:br>
              <a:rPr lang="en-US" dirty="0"/>
            </a:br>
            <a:r>
              <a:rPr lang="en-US" dirty="0"/>
              <a:t>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interaction </a:t>
            </a:r>
            <a:r>
              <a:rPr lang="en-US" dirty="0"/>
              <a:t>of management styles </a:t>
            </a:r>
            <a:r>
              <a:rPr lang="en-US" dirty="0" smtClean="0"/>
              <a:t>emanating from </a:t>
            </a:r>
            <a:r>
              <a:rPr lang="en-US" dirty="0"/>
              <a:t>the parent country and the host countries in </a:t>
            </a:r>
            <a:r>
              <a:rPr lang="en-US" dirty="0" smtClean="0"/>
              <a:t>which subsidiaries </a:t>
            </a:r>
            <a:r>
              <a:rPr lang="en-US" dirty="0"/>
              <a:t>are based. </a:t>
            </a:r>
            <a:endParaRPr lang="en-US" dirty="0" smtClean="0"/>
          </a:p>
          <a:p>
            <a:r>
              <a:rPr lang="en-US" dirty="0" smtClean="0"/>
              <a:t>Institutional effects of host country</a:t>
            </a:r>
          </a:p>
          <a:p>
            <a:r>
              <a:rPr lang="en-US" dirty="0" smtClean="0"/>
              <a:t>Factors that bias talent identification: cultural differences, </a:t>
            </a:r>
            <a:r>
              <a:rPr lang="en-US" dirty="0" err="1" smtClean="0"/>
              <a:t>similarilty</a:t>
            </a:r>
            <a:r>
              <a:rPr lang="en-US" dirty="0" smtClean="0"/>
              <a:t> with decision makers, position in network </a:t>
            </a:r>
          </a:p>
          <a:p>
            <a:r>
              <a:rPr lang="en-US" dirty="0" smtClean="0"/>
              <a:t>Subsidiaries also suppress talent to keep it inside the subsidiary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97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</a:t>
            </a:r>
            <a:r>
              <a:rPr lang="en-US" dirty="0" smtClean="0"/>
              <a:t>dentifying talent:</a:t>
            </a:r>
            <a:br>
              <a:rPr lang="en-US" dirty="0" smtClean="0"/>
            </a:br>
            <a:r>
              <a:rPr lang="en-US" dirty="0" smtClean="0"/>
              <a:t>Large and fast moving economies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Particular </a:t>
            </a:r>
            <a:r>
              <a:rPr lang="en-US" dirty="0"/>
              <a:t>challenge </a:t>
            </a:r>
            <a:r>
              <a:rPr lang="en-US" dirty="0" smtClean="0"/>
              <a:t>arising from </a:t>
            </a:r>
            <a:r>
              <a:rPr lang="en-US" dirty="0"/>
              <a:t>the type and availability of the human capital </a:t>
            </a:r>
            <a:r>
              <a:rPr lang="en-US" dirty="0" smtClean="0"/>
              <a:t>open</a:t>
            </a:r>
          </a:p>
          <a:p>
            <a:r>
              <a:rPr lang="en-US" dirty="0" smtClean="0"/>
              <a:t>Concerns </a:t>
            </a:r>
            <a:r>
              <a:rPr lang="en-US" dirty="0" err="1"/>
              <a:t>centre</a:t>
            </a:r>
            <a:r>
              <a:rPr lang="en-US" dirty="0"/>
              <a:t> mostly around </a:t>
            </a:r>
            <a:r>
              <a:rPr lang="en-US" dirty="0" smtClean="0"/>
              <a:t>country-level effects </a:t>
            </a:r>
            <a:r>
              <a:rPr lang="en-US" dirty="0"/>
              <a:t>such as the mobility of talented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Four basic problems:</a:t>
            </a:r>
          </a:p>
          <a:p>
            <a:pPr lvl="1"/>
            <a:r>
              <a:rPr lang="en-US" dirty="0"/>
              <a:t>Population growth and shifts in the working age </a:t>
            </a:r>
            <a:endParaRPr lang="en-US" dirty="0" smtClean="0"/>
          </a:p>
          <a:p>
            <a:pPr lvl="1"/>
            <a:r>
              <a:rPr lang="en-US" dirty="0"/>
              <a:t>Specialist skills could be in short </a:t>
            </a:r>
            <a:r>
              <a:rPr lang="en-US" dirty="0" smtClean="0"/>
              <a:t>supply</a:t>
            </a:r>
          </a:p>
          <a:p>
            <a:pPr lvl="1"/>
            <a:r>
              <a:rPr lang="en-US" dirty="0"/>
              <a:t>The nature of work in India and China is </a:t>
            </a:r>
            <a:r>
              <a:rPr lang="en-US" dirty="0" smtClean="0"/>
              <a:t>changing, moving </a:t>
            </a:r>
            <a:r>
              <a:rPr lang="en-US" dirty="0"/>
              <a:t>from </a:t>
            </a:r>
            <a:r>
              <a:rPr lang="en-US" dirty="0" err="1"/>
              <a:t>labour</a:t>
            </a:r>
            <a:r>
              <a:rPr lang="en-US" dirty="0"/>
              <a:t>-intensive to more </a:t>
            </a:r>
            <a:r>
              <a:rPr lang="en-US" dirty="0" smtClean="0"/>
              <a:t>capital-intensive and </a:t>
            </a:r>
            <a:r>
              <a:rPr lang="en-US" dirty="0"/>
              <a:t>knowledge-based </a:t>
            </a:r>
            <a:r>
              <a:rPr lang="en-US" dirty="0" smtClean="0"/>
              <a:t>sectors</a:t>
            </a:r>
          </a:p>
          <a:p>
            <a:pPr lvl="1"/>
            <a:r>
              <a:rPr lang="en-US" dirty="0"/>
              <a:t>Increasing interactions will push for convergence of </a:t>
            </a:r>
            <a:r>
              <a:rPr lang="en-US" dirty="0" smtClean="0"/>
              <a:t>HR systems</a:t>
            </a:r>
            <a:r>
              <a:rPr lang="en-US" dirty="0"/>
              <a:t>, including talent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12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Talent Management</a:t>
            </a:r>
            <a:br>
              <a:rPr lang="en-US" dirty="0" smtClean="0"/>
            </a:br>
            <a:r>
              <a:rPr lang="en-US" dirty="0" smtClean="0"/>
              <a:t>The dark side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89" y="1600200"/>
            <a:ext cx="68389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78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Talent management is an evolving and complex </a:t>
            </a:r>
            <a:r>
              <a:rPr lang="en-US" dirty="0" smtClean="0"/>
              <a:t>field, fraught </a:t>
            </a:r>
            <a:r>
              <a:rPr lang="en-US" dirty="0"/>
              <a:t>with political overlays and interests.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 err="1" smtClean="0"/>
              <a:t>organisations</a:t>
            </a:r>
            <a:r>
              <a:rPr lang="en-US" dirty="0" smtClean="0"/>
              <a:t> </a:t>
            </a:r>
            <a:r>
              <a:rPr lang="en-US" dirty="0"/>
              <a:t>have explicit talent </a:t>
            </a:r>
            <a:r>
              <a:rPr lang="en-US" dirty="0" err="1"/>
              <a:t>programmes</a:t>
            </a:r>
            <a:r>
              <a:rPr lang="en-US" dirty="0"/>
              <a:t>; </a:t>
            </a:r>
            <a:r>
              <a:rPr lang="en-US" dirty="0" smtClean="0"/>
              <a:t>others avoid </a:t>
            </a:r>
            <a:r>
              <a:rPr lang="en-US" dirty="0"/>
              <a:t>explicit </a:t>
            </a:r>
            <a:r>
              <a:rPr lang="en-US" dirty="0" err="1"/>
              <a:t>programmes</a:t>
            </a:r>
            <a:r>
              <a:rPr lang="en-US" dirty="0"/>
              <a:t> but maintain ‘hidden’ </a:t>
            </a:r>
            <a:r>
              <a:rPr lang="en-US" dirty="0" smtClean="0"/>
              <a:t>talent lists </a:t>
            </a:r>
            <a:r>
              <a:rPr lang="en-US" dirty="0"/>
              <a:t>of staff; and others avoid the practice altogether. </a:t>
            </a:r>
            <a:endParaRPr lang="en-US" dirty="0" smtClean="0"/>
          </a:p>
          <a:p>
            <a:r>
              <a:rPr lang="en-US" dirty="0" smtClean="0"/>
              <a:t>The reasons </a:t>
            </a:r>
            <a:r>
              <a:rPr lang="en-US" dirty="0"/>
              <a:t>why </a:t>
            </a:r>
            <a:r>
              <a:rPr lang="en-US" dirty="0" err="1"/>
              <a:t>organisations</a:t>
            </a:r>
            <a:r>
              <a:rPr lang="en-US" dirty="0"/>
              <a:t> adopt a particular </a:t>
            </a:r>
            <a:r>
              <a:rPr lang="en-US" dirty="0" smtClean="0"/>
              <a:t>approach are </a:t>
            </a:r>
            <a:r>
              <a:rPr lang="en-US" dirty="0"/>
              <a:t>mired in assumptions about good leadership, what </a:t>
            </a:r>
            <a:r>
              <a:rPr lang="en-US" dirty="0" smtClean="0"/>
              <a:t>it looks </a:t>
            </a:r>
            <a:r>
              <a:rPr lang="en-US" dirty="0"/>
              <a:t>like and how leaders should be </a:t>
            </a:r>
            <a:r>
              <a:rPr lang="en-US" dirty="0" smtClean="0"/>
              <a:t>developed</a:t>
            </a:r>
          </a:p>
          <a:p>
            <a:r>
              <a:rPr lang="en-US" dirty="0" smtClean="0"/>
              <a:t>Each business </a:t>
            </a:r>
            <a:r>
              <a:rPr lang="en-US" dirty="0"/>
              <a:t>sector has its own set of influencing factors </a:t>
            </a:r>
            <a:endParaRPr lang="en-US" dirty="0" smtClean="0"/>
          </a:p>
          <a:p>
            <a:r>
              <a:rPr lang="en-US" dirty="0" smtClean="0"/>
              <a:t>Despite the </a:t>
            </a:r>
            <a:r>
              <a:rPr lang="en-US" dirty="0"/>
              <a:t>investments that many </a:t>
            </a:r>
            <a:r>
              <a:rPr lang="en-US" dirty="0" err="1"/>
              <a:t>organisations</a:t>
            </a:r>
            <a:r>
              <a:rPr lang="en-US" dirty="0"/>
              <a:t> make in </a:t>
            </a:r>
            <a:r>
              <a:rPr lang="en-US" dirty="0" smtClean="0"/>
              <a:t>talent </a:t>
            </a:r>
            <a:r>
              <a:rPr lang="en-US" dirty="0" err="1" smtClean="0"/>
              <a:t>programmes</a:t>
            </a:r>
            <a:r>
              <a:rPr lang="en-US" dirty="0"/>
              <a:t>, their effects on business performance </a:t>
            </a:r>
            <a:r>
              <a:rPr lang="en-US" dirty="0" smtClean="0"/>
              <a:t>are not </a:t>
            </a:r>
            <a:r>
              <a:rPr lang="en-US" dirty="0"/>
              <a:t>well understood.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6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12: </a:t>
            </a:r>
            <a:r>
              <a:rPr lang="en-US" dirty="0"/>
              <a:t>Talent management: </a:t>
            </a:r>
            <a:r>
              <a:rPr lang="en-US" dirty="0" smtClean="0"/>
              <a:t>Critical perspectives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Stephen </a:t>
            </a:r>
            <a:r>
              <a:rPr lang="en-US" sz="2400" i="1" dirty="0" err="1">
                <a:solidFill>
                  <a:schemeClr val="tx1"/>
                </a:solidFill>
              </a:rPr>
              <a:t>Swailes</a:t>
            </a:r>
            <a:r>
              <a:rPr lang="en-US" sz="2400" i="1" dirty="0">
                <a:solidFill>
                  <a:schemeClr val="tx1"/>
                </a:solidFill>
              </a:rPr>
              <a:t>, Janet Handley, and Liz Rivers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792399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HUMAN RESOURCE MANAGEMENT – a global and critical </a:t>
            </a:r>
            <a:r>
              <a:rPr lang="en-US" sz="4000" dirty="0"/>
              <a:t>p</a:t>
            </a:r>
            <a:r>
              <a:rPr lang="en-US" sz="4000" dirty="0" smtClean="0"/>
              <a:t>erspective (2e)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43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J. (1990) Hierarchies, jobs, bodies: A theory of </a:t>
            </a:r>
            <a:r>
              <a:rPr lang="en-US" dirty="0" smtClean="0"/>
              <a:t>gendered organizations</a:t>
            </a:r>
            <a:r>
              <a:rPr lang="en-US" dirty="0"/>
              <a:t>. </a:t>
            </a:r>
            <a:r>
              <a:rPr lang="en-US" i="1" dirty="0"/>
              <a:t>Gender and Society, </a:t>
            </a:r>
            <a:r>
              <a:rPr lang="en-US" dirty="0"/>
              <a:t>4(2): 139–158.</a:t>
            </a:r>
          </a:p>
          <a:p>
            <a:r>
              <a:rPr lang="en-US" dirty="0" err="1" smtClean="0"/>
              <a:t>Mulcahy</a:t>
            </a:r>
            <a:r>
              <a:rPr lang="en-US" dirty="0"/>
              <a:t>, M. and </a:t>
            </a:r>
            <a:r>
              <a:rPr lang="en-US" dirty="0" err="1"/>
              <a:t>Linehan</a:t>
            </a:r>
            <a:r>
              <a:rPr lang="en-US" dirty="0"/>
              <a:t>, C. (2014) Females and </a:t>
            </a:r>
            <a:r>
              <a:rPr lang="en-US" dirty="0" smtClean="0"/>
              <a:t>precarious board </a:t>
            </a:r>
            <a:r>
              <a:rPr lang="en-US" dirty="0"/>
              <a:t>positions: Further evidence of the </a:t>
            </a:r>
            <a:r>
              <a:rPr lang="en-US" dirty="0" smtClean="0"/>
              <a:t>glass cliff</a:t>
            </a:r>
            <a:r>
              <a:rPr lang="en-US" dirty="0"/>
              <a:t>. </a:t>
            </a:r>
            <a:r>
              <a:rPr lang="en-US" i="1" dirty="0"/>
              <a:t>British Journal of Management, </a:t>
            </a:r>
            <a:r>
              <a:rPr lang="en-US" dirty="0"/>
              <a:t>25(3): 425–438.</a:t>
            </a:r>
          </a:p>
          <a:p>
            <a:r>
              <a:rPr lang="en-US" dirty="0" err="1" smtClean="0"/>
              <a:t>Farndale</a:t>
            </a:r>
            <a:r>
              <a:rPr lang="en-US" dirty="0" smtClean="0"/>
              <a:t>, E</a:t>
            </a:r>
            <a:r>
              <a:rPr lang="en-US" dirty="0"/>
              <a:t>., Scullion, H. and Sparrow, P. (2010) The role </a:t>
            </a:r>
            <a:r>
              <a:rPr lang="en-US" dirty="0" smtClean="0"/>
              <a:t>of the </a:t>
            </a:r>
            <a:r>
              <a:rPr lang="en-US" dirty="0"/>
              <a:t>corporate HR function in global talent </a:t>
            </a:r>
            <a:r>
              <a:rPr lang="en-US" dirty="0" smtClean="0"/>
              <a:t>management. </a:t>
            </a:r>
            <a:r>
              <a:rPr lang="en-US" i="1" dirty="0" smtClean="0"/>
              <a:t>Journal </a:t>
            </a:r>
            <a:r>
              <a:rPr lang="en-US" i="1" dirty="0"/>
              <a:t>of World Business</a:t>
            </a:r>
            <a:r>
              <a:rPr lang="en-US" dirty="0"/>
              <a:t>, 45: 161–168.</a:t>
            </a:r>
          </a:p>
          <a:p>
            <a:r>
              <a:rPr lang="en-US" dirty="0" err="1" smtClean="0"/>
              <a:t>Tarique</a:t>
            </a:r>
            <a:r>
              <a:rPr lang="en-US" dirty="0"/>
              <a:t>, I. and Schuler, R. S. (2010) Global talent </a:t>
            </a:r>
            <a:r>
              <a:rPr lang="en-US" dirty="0" smtClean="0"/>
              <a:t>management: Literature </a:t>
            </a:r>
            <a:r>
              <a:rPr lang="en-US" dirty="0"/>
              <a:t>review, integrative framework </a:t>
            </a:r>
            <a:r>
              <a:rPr lang="en-US" dirty="0" smtClean="0"/>
              <a:t>and suggestions </a:t>
            </a:r>
            <a:r>
              <a:rPr lang="en-US" dirty="0"/>
              <a:t>for further research. </a:t>
            </a:r>
            <a:r>
              <a:rPr lang="en-US" i="1" dirty="0"/>
              <a:t>Journal of World </a:t>
            </a:r>
            <a:r>
              <a:rPr lang="en-US" i="1" dirty="0" smtClean="0"/>
              <a:t>Business</a:t>
            </a:r>
            <a:r>
              <a:rPr lang="en-US" dirty="0" smtClean="0"/>
              <a:t>, 45</a:t>
            </a:r>
            <a:r>
              <a:rPr lang="en-US" dirty="0"/>
              <a:t>: 122–133.</a:t>
            </a:r>
          </a:p>
          <a:p>
            <a:r>
              <a:rPr lang="en-US" dirty="0" smtClean="0"/>
              <a:t>Dries</a:t>
            </a:r>
            <a:r>
              <a:rPr lang="en-US" dirty="0"/>
              <a:t>, N. (2013) The psychology </a:t>
            </a:r>
            <a:r>
              <a:rPr lang="en-US" dirty="0" smtClean="0"/>
              <a:t>of talent </a:t>
            </a:r>
            <a:r>
              <a:rPr lang="en-US" dirty="0"/>
              <a:t>management: A review and research </a:t>
            </a:r>
            <a:r>
              <a:rPr lang="en-US" dirty="0" smtClean="0"/>
              <a:t>agenda. </a:t>
            </a:r>
            <a:r>
              <a:rPr lang="en-US" i="1" dirty="0" smtClean="0"/>
              <a:t>Human </a:t>
            </a:r>
            <a:r>
              <a:rPr lang="en-US" i="1" dirty="0"/>
              <a:t>Resource Management Review</a:t>
            </a:r>
            <a:r>
              <a:rPr lang="en-US" dirty="0"/>
              <a:t>, 23(4): 267–290.</a:t>
            </a:r>
          </a:p>
          <a:p>
            <a:r>
              <a:rPr lang="en-US" dirty="0" smtClean="0"/>
              <a:t>Sparrow</a:t>
            </a:r>
            <a:r>
              <a:rPr lang="en-US" dirty="0"/>
              <a:t>, P., </a:t>
            </a:r>
            <a:r>
              <a:rPr lang="en-US" dirty="0" smtClean="0"/>
              <a:t>Scullion, </a:t>
            </a:r>
            <a:r>
              <a:rPr lang="fr-FR" dirty="0" smtClean="0"/>
              <a:t>H</a:t>
            </a:r>
            <a:r>
              <a:rPr lang="fr-FR" dirty="0"/>
              <a:t>. and </a:t>
            </a:r>
            <a:r>
              <a:rPr lang="fr-FR" dirty="0" err="1"/>
              <a:t>Tarique</a:t>
            </a:r>
            <a:r>
              <a:rPr lang="fr-FR" dirty="0"/>
              <a:t>, I. (2014) Multiple </a:t>
            </a:r>
            <a:r>
              <a:rPr lang="fr-FR" dirty="0" err="1"/>
              <a:t>lenses</a:t>
            </a:r>
            <a:r>
              <a:rPr lang="fr-FR" dirty="0"/>
              <a:t> on </a:t>
            </a:r>
            <a:r>
              <a:rPr lang="fr-FR" dirty="0" smtClean="0"/>
              <a:t>talent </a:t>
            </a:r>
            <a:r>
              <a:rPr lang="en-US" dirty="0" smtClean="0"/>
              <a:t>management</a:t>
            </a:r>
            <a:r>
              <a:rPr lang="en-US" dirty="0"/>
              <a:t>: Definitions and contours of the field. </a:t>
            </a:r>
            <a:r>
              <a:rPr lang="en-US" dirty="0" smtClean="0"/>
              <a:t>In Sparrow</a:t>
            </a:r>
            <a:r>
              <a:rPr lang="en-US" dirty="0"/>
              <a:t>, P., Scullion, H. and </a:t>
            </a:r>
            <a:r>
              <a:rPr lang="en-US" dirty="0" err="1"/>
              <a:t>Tarique</a:t>
            </a:r>
            <a:r>
              <a:rPr lang="en-US" dirty="0"/>
              <a:t>, I. (</a:t>
            </a:r>
            <a:r>
              <a:rPr lang="en-US" dirty="0" err="1"/>
              <a:t>eds</a:t>
            </a:r>
            <a:r>
              <a:rPr lang="en-US" dirty="0"/>
              <a:t>), </a:t>
            </a:r>
            <a:r>
              <a:rPr lang="en-US" i="1" dirty="0" smtClean="0"/>
              <a:t>Strategic Talent </a:t>
            </a:r>
            <a:r>
              <a:rPr lang="en-US" i="1" dirty="0"/>
              <a:t>Management: Contemporary Issues in </a:t>
            </a:r>
            <a:r>
              <a:rPr lang="en-US" i="1" dirty="0" smtClean="0"/>
              <a:t>International Context</a:t>
            </a:r>
            <a:r>
              <a:rPr lang="en-US" dirty="0"/>
              <a:t>. Cambridge: Cambridge University </a:t>
            </a:r>
            <a:r>
              <a:rPr lang="en-US" dirty="0" smtClean="0"/>
              <a:t>Press</a:t>
            </a:r>
            <a:r>
              <a:rPr lang="en-US" i="1" dirty="0" smtClean="0"/>
              <a:t>, </a:t>
            </a:r>
            <a:r>
              <a:rPr lang="en-US" dirty="0" smtClean="0"/>
              <a:t>pp</a:t>
            </a:r>
            <a:r>
              <a:rPr lang="en-US" dirty="0"/>
              <a:t>. 36–69.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2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After reading this chapter you should be able to:</a:t>
            </a:r>
          </a:p>
          <a:p>
            <a:r>
              <a:rPr lang="en-US" dirty="0" smtClean="0"/>
              <a:t> </a:t>
            </a:r>
            <a:r>
              <a:rPr lang="en-US" dirty="0"/>
              <a:t>Compare and critique definitions of talent management.</a:t>
            </a:r>
          </a:p>
          <a:p>
            <a:r>
              <a:rPr lang="en-US" dirty="0" smtClean="0"/>
              <a:t> </a:t>
            </a:r>
            <a:r>
              <a:rPr lang="en-US" dirty="0"/>
              <a:t>Explain the differences between talent management and human resource management.</a:t>
            </a:r>
          </a:p>
          <a:p>
            <a:r>
              <a:rPr lang="en-US" dirty="0" smtClean="0"/>
              <a:t> </a:t>
            </a:r>
            <a:r>
              <a:rPr lang="en-US" dirty="0"/>
              <a:t>Explain the reasons for the growth of corporate interest in talent management.</a:t>
            </a:r>
          </a:p>
          <a:p>
            <a:r>
              <a:rPr lang="en-US" dirty="0" smtClean="0"/>
              <a:t> </a:t>
            </a:r>
            <a:r>
              <a:rPr lang="en-US" dirty="0"/>
              <a:t>Discuss rational and critical approaches to talent management.</a:t>
            </a:r>
          </a:p>
          <a:p>
            <a:r>
              <a:rPr lang="en-US" dirty="0" smtClean="0"/>
              <a:t> </a:t>
            </a:r>
            <a:r>
              <a:rPr lang="en-US" dirty="0"/>
              <a:t>Discuss and critique the difficulties of identifying talent fairly and reliably.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9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chapter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/>
              <a:t>Opening Case Study</a:t>
            </a:r>
            <a:r>
              <a:rPr lang="en-US" dirty="0"/>
              <a:t>: </a:t>
            </a:r>
            <a:r>
              <a:rPr lang="en-US" dirty="0" err="1"/>
              <a:t>Localisation</a:t>
            </a:r>
            <a:r>
              <a:rPr lang="en-US" dirty="0"/>
              <a:t> in the Gulf States</a:t>
            </a:r>
          </a:p>
          <a:p>
            <a:r>
              <a:rPr lang="en-US" dirty="0" smtClean="0"/>
              <a:t>The </a:t>
            </a:r>
            <a:r>
              <a:rPr lang="en-US" dirty="0"/>
              <a:t>rise of talent management</a:t>
            </a:r>
          </a:p>
          <a:p>
            <a:r>
              <a:rPr lang="en-US" dirty="0" smtClean="0"/>
              <a:t> </a:t>
            </a:r>
            <a:r>
              <a:rPr lang="en-US" dirty="0"/>
              <a:t>Definitions of talent and talent management</a:t>
            </a:r>
          </a:p>
          <a:p>
            <a:r>
              <a:rPr lang="en-US" dirty="0" smtClean="0"/>
              <a:t> </a:t>
            </a:r>
            <a:r>
              <a:rPr lang="en-US" dirty="0"/>
              <a:t>Identifying talent</a:t>
            </a:r>
          </a:p>
          <a:p>
            <a:r>
              <a:rPr lang="en-US" dirty="0" smtClean="0"/>
              <a:t>Theoretical </a:t>
            </a:r>
            <a:r>
              <a:rPr lang="en-US" dirty="0"/>
              <a:t>perspectives</a:t>
            </a:r>
          </a:p>
          <a:p>
            <a:r>
              <a:rPr lang="en-US" dirty="0" smtClean="0"/>
              <a:t> </a:t>
            </a:r>
            <a:r>
              <a:rPr lang="en-US" dirty="0"/>
              <a:t>Biasing factors</a:t>
            </a:r>
          </a:p>
          <a:p>
            <a:r>
              <a:rPr lang="en-US" dirty="0" smtClean="0"/>
              <a:t> </a:t>
            </a:r>
            <a:r>
              <a:rPr lang="en-US" dirty="0"/>
              <a:t>Gender and talent management</a:t>
            </a:r>
          </a:p>
          <a:p>
            <a:r>
              <a:rPr lang="en-US" dirty="0" smtClean="0"/>
              <a:t> </a:t>
            </a:r>
            <a:r>
              <a:rPr lang="en-US" b="1" dirty="0"/>
              <a:t>End of chapter case study</a:t>
            </a:r>
            <a:r>
              <a:rPr lang="en-US" dirty="0"/>
              <a:t>: Talent identification</a:t>
            </a:r>
          </a:p>
          <a:p>
            <a:r>
              <a:rPr lang="en-US" dirty="0" smtClean="0"/>
              <a:t> </a:t>
            </a:r>
            <a:r>
              <a:rPr lang="en-US" dirty="0"/>
              <a:t>A case study of talent identification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7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Talk </a:t>
            </a:r>
            <a:r>
              <a:rPr lang="en-US" dirty="0"/>
              <a:t>of ‘talent’ and ‘talent </a:t>
            </a:r>
            <a:r>
              <a:rPr lang="en-US" dirty="0" smtClean="0"/>
              <a:t>management’ was uncommon before </a:t>
            </a:r>
            <a:r>
              <a:rPr lang="en-US" dirty="0"/>
              <a:t>2000</a:t>
            </a:r>
            <a:r>
              <a:rPr lang="en-US" dirty="0" smtClean="0"/>
              <a:t>, but </a:t>
            </a:r>
            <a:r>
              <a:rPr lang="en-US" dirty="0"/>
              <a:t>the benefits of talented people to </a:t>
            </a:r>
            <a:r>
              <a:rPr lang="en-US" dirty="0" err="1" smtClean="0"/>
              <a:t>organisations</a:t>
            </a:r>
            <a:r>
              <a:rPr lang="en-US" dirty="0" smtClean="0"/>
              <a:t> and </a:t>
            </a:r>
            <a:r>
              <a:rPr lang="en-US" dirty="0"/>
              <a:t>society had been </a:t>
            </a:r>
            <a:r>
              <a:rPr lang="en-US" dirty="0" err="1"/>
              <a:t>recognised</a:t>
            </a:r>
            <a:r>
              <a:rPr lang="en-US" dirty="0"/>
              <a:t> long </a:t>
            </a:r>
            <a:r>
              <a:rPr lang="en-US" dirty="0" smtClean="0"/>
              <a:t>before</a:t>
            </a:r>
          </a:p>
          <a:p>
            <a:r>
              <a:rPr lang="en-US" dirty="0"/>
              <a:t>Despite the heavy rhetoric about the importance </a:t>
            </a:r>
            <a:r>
              <a:rPr lang="en-US" dirty="0" smtClean="0"/>
              <a:t>of talent </a:t>
            </a:r>
            <a:r>
              <a:rPr lang="en-US" dirty="0"/>
              <a:t>identification, many companies do not run </a:t>
            </a:r>
            <a:r>
              <a:rPr lang="en-US" dirty="0" smtClean="0"/>
              <a:t>talent </a:t>
            </a:r>
            <a:r>
              <a:rPr lang="en-US" dirty="0" err="1" smtClean="0"/>
              <a:t>programmes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Factors </a:t>
            </a:r>
            <a:r>
              <a:rPr lang="en-US" dirty="0"/>
              <a:t>positively influencing the </a:t>
            </a:r>
            <a:r>
              <a:rPr lang="en-US" dirty="0" smtClean="0"/>
              <a:t>adoption of </a:t>
            </a:r>
            <a:r>
              <a:rPr lang="en-US" dirty="0"/>
              <a:t>talent management in </a:t>
            </a:r>
            <a:r>
              <a:rPr lang="en-US" dirty="0" smtClean="0"/>
              <a:t>multinationals:</a:t>
            </a:r>
          </a:p>
          <a:p>
            <a:pPr lvl="1"/>
            <a:r>
              <a:rPr lang="en-US" dirty="0" smtClean="0"/>
              <a:t>size of the firm</a:t>
            </a:r>
          </a:p>
          <a:p>
            <a:pPr lvl="1"/>
            <a:r>
              <a:rPr lang="en-US" dirty="0" smtClean="0"/>
              <a:t>whether </a:t>
            </a:r>
            <a:r>
              <a:rPr lang="en-US" dirty="0"/>
              <a:t>products/services are </a:t>
            </a:r>
            <a:r>
              <a:rPr lang="en-US" dirty="0" err="1" smtClean="0"/>
              <a:t>standardised</a:t>
            </a:r>
            <a:endParaRPr lang="en-US" dirty="0" smtClean="0"/>
          </a:p>
          <a:p>
            <a:pPr lvl="1"/>
            <a:r>
              <a:rPr lang="en-US" dirty="0" smtClean="0"/>
              <a:t>whether </a:t>
            </a:r>
            <a:r>
              <a:rPr lang="en-US" dirty="0"/>
              <a:t>the firm has a global HR </a:t>
            </a:r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Whether the </a:t>
            </a:r>
            <a:r>
              <a:rPr lang="en-US" dirty="0"/>
              <a:t>firm operates in relatively low technology sectors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3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and talent </a:t>
            </a:r>
            <a:r>
              <a:rPr lang="en-US" dirty="0" smtClean="0"/>
              <a:t>management 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</a:t>
            </a:r>
            <a:r>
              <a:rPr lang="en-US" dirty="0"/>
              <a:t>talent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context of gifted </a:t>
            </a:r>
            <a:r>
              <a:rPr lang="en-US" dirty="0" smtClean="0"/>
              <a:t>children, Howe</a:t>
            </a:r>
            <a:r>
              <a:rPr lang="en-US" dirty="0"/>
              <a:t>, Davidson and </a:t>
            </a:r>
            <a:r>
              <a:rPr lang="en-US" dirty="0" err="1"/>
              <a:t>Sloboda</a:t>
            </a:r>
            <a:r>
              <a:rPr lang="en-US" dirty="0"/>
              <a:t> (1998) argued that </a:t>
            </a:r>
            <a:r>
              <a:rPr lang="en-US" dirty="0" smtClean="0"/>
              <a:t>talent has </a:t>
            </a:r>
            <a:r>
              <a:rPr lang="en-US" dirty="0"/>
              <a:t>five properties. These include: a partly innate </a:t>
            </a:r>
            <a:r>
              <a:rPr lang="en-US" dirty="0" smtClean="0"/>
              <a:t>and genetically </a:t>
            </a:r>
            <a:r>
              <a:rPr lang="en-US" dirty="0"/>
              <a:t>transmitted component, that talent is </a:t>
            </a:r>
            <a:r>
              <a:rPr lang="en-US" dirty="0" smtClean="0"/>
              <a:t>something confined </a:t>
            </a:r>
            <a:r>
              <a:rPr lang="en-US" dirty="0"/>
              <a:t>to a minority, and that talents are </a:t>
            </a:r>
            <a:r>
              <a:rPr lang="en-US" dirty="0" smtClean="0"/>
              <a:t>domain-specific, for </a:t>
            </a:r>
            <a:r>
              <a:rPr lang="en-US" dirty="0"/>
              <a:t>example, music or dance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Main determinants of excellence are differences in </a:t>
            </a:r>
            <a:r>
              <a:rPr lang="en-US" dirty="0"/>
              <a:t>early experiences, opportunities, training, and practice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9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Talent and talent management 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Extending this theory to </a:t>
            </a:r>
            <a:r>
              <a:rPr lang="en-US" dirty="0" err="1"/>
              <a:t>organisations</a:t>
            </a:r>
            <a:r>
              <a:rPr lang="en-US" dirty="0"/>
              <a:t> suggests that:</a:t>
            </a:r>
          </a:p>
          <a:p>
            <a:pPr lvl="1"/>
            <a:r>
              <a:rPr lang="en-US" dirty="0" smtClean="0"/>
              <a:t>employees </a:t>
            </a:r>
            <a:r>
              <a:rPr lang="en-US" dirty="0"/>
              <a:t>showing exceptional talent will </a:t>
            </a:r>
            <a:r>
              <a:rPr lang="en-US" dirty="0" smtClean="0"/>
              <a:t>make-up only </a:t>
            </a:r>
            <a:r>
              <a:rPr lang="en-US" dirty="0"/>
              <a:t>a small proportion of the workforce;</a:t>
            </a:r>
          </a:p>
          <a:p>
            <a:pPr lvl="1"/>
            <a:r>
              <a:rPr lang="en-US" dirty="0" smtClean="0"/>
              <a:t>employees </a:t>
            </a:r>
            <a:r>
              <a:rPr lang="en-US" dirty="0"/>
              <a:t>will need ample opportunities to hone </a:t>
            </a:r>
            <a:r>
              <a:rPr lang="en-US" dirty="0" smtClean="0"/>
              <a:t>and practice </a:t>
            </a:r>
            <a:r>
              <a:rPr lang="en-US" dirty="0"/>
              <a:t>their talents; and,</a:t>
            </a:r>
          </a:p>
          <a:p>
            <a:pPr lvl="1"/>
            <a:r>
              <a:rPr lang="en-US" dirty="0" smtClean="0"/>
              <a:t>employees </a:t>
            </a:r>
            <a:r>
              <a:rPr lang="en-US" dirty="0"/>
              <a:t>will use social capital accumulated in early life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Talent and talent management 3/3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Activities </a:t>
            </a:r>
            <a:r>
              <a:rPr lang="en-US" dirty="0"/>
              <a:t>and processes that </a:t>
            </a:r>
            <a:r>
              <a:rPr lang="en-US" dirty="0" smtClean="0"/>
              <a:t>involve: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systematic identification </a:t>
            </a:r>
            <a:r>
              <a:rPr lang="en-US" dirty="0"/>
              <a:t>of key positions which differentially </a:t>
            </a:r>
            <a:r>
              <a:rPr lang="en-US" dirty="0" smtClean="0"/>
              <a:t>contribute to </a:t>
            </a:r>
            <a:r>
              <a:rPr lang="en-US" dirty="0"/>
              <a:t>the </a:t>
            </a:r>
            <a:r>
              <a:rPr lang="en-US" dirty="0" err="1"/>
              <a:t>organisation’s</a:t>
            </a:r>
            <a:r>
              <a:rPr lang="en-US" dirty="0"/>
              <a:t> sustainable </a:t>
            </a:r>
            <a:r>
              <a:rPr lang="en-US" dirty="0" smtClean="0"/>
              <a:t>competitive advantage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development of a talent pool of </a:t>
            </a:r>
            <a:r>
              <a:rPr lang="en-US" dirty="0" smtClean="0"/>
              <a:t>high potential </a:t>
            </a:r>
            <a:r>
              <a:rPr lang="en-US" dirty="0"/>
              <a:t>and high performing incumbents to fill </a:t>
            </a:r>
            <a:r>
              <a:rPr lang="en-US" dirty="0" smtClean="0"/>
              <a:t>these roles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the development of a differentiated </a:t>
            </a:r>
            <a:r>
              <a:rPr lang="en-US" dirty="0" smtClean="0"/>
              <a:t>human resource </a:t>
            </a:r>
            <a:r>
              <a:rPr lang="en-US" dirty="0"/>
              <a:t>architecture to facilitate filling these </a:t>
            </a:r>
            <a:r>
              <a:rPr lang="en-US" dirty="0" smtClean="0"/>
              <a:t>positions with </a:t>
            </a:r>
            <a:r>
              <a:rPr lang="en-US" dirty="0"/>
              <a:t>competent incumbents and to ensure their </a:t>
            </a:r>
            <a:r>
              <a:rPr lang="en-US" dirty="0" smtClean="0"/>
              <a:t>continued commitment </a:t>
            </a:r>
            <a:r>
              <a:rPr lang="en-US" dirty="0"/>
              <a:t>to the </a:t>
            </a:r>
            <a:r>
              <a:rPr lang="en-US" dirty="0" err="1"/>
              <a:t>organisation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0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talent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Essentially </a:t>
            </a:r>
            <a:r>
              <a:rPr lang="en-US" dirty="0"/>
              <a:t>the same </a:t>
            </a:r>
            <a:r>
              <a:rPr lang="en-US" dirty="0" smtClean="0"/>
              <a:t>philosophy and </a:t>
            </a:r>
            <a:r>
              <a:rPr lang="en-US" dirty="0"/>
              <a:t>approach but applied across a much larger scale.</a:t>
            </a:r>
          </a:p>
          <a:p>
            <a:r>
              <a:rPr lang="en-US" dirty="0" smtClean="0"/>
              <a:t>More complex because of the larger scale </a:t>
            </a:r>
          </a:p>
          <a:p>
            <a:r>
              <a:rPr lang="en-US" dirty="0" smtClean="0"/>
              <a:t>Has </a:t>
            </a:r>
            <a:r>
              <a:rPr lang="en-US" dirty="0"/>
              <a:t>to respond to an </a:t>
            </a:r>
            <a:r>
              <a:rPr lang="en-US" dirty="0" err="1"/>
              <a:t>organisation’s</a:t>
            </a:r>
            <a:r>
              <a:rPr lang="en-US" dirty="0"/>
              <a:t> </a:t>
            </a:r>
            <a:r>
              <a:rPr lang="en-US" dirty="0" smtClean="0"/>
              <a:t>differing strategic </a:t>
            </a:r>
            <a:r>
              <a:rPr lang="en-US" dirty="0"/>
              <a:t>priorities globally and be sensitive to </a:t>
            </a:r>
            <a:r>
              <a:rPr lang="en-US" dirty="0" smtClean="0"/>
              <a:t>cross-national and </a:t>
            </a:r>
            <a:r>
              <a:rPr lang="en-US" dirty="0"/>
              <a:t>regional </a:t>
            </a:r>
            <a:r>
              <a:rPr lang="en-US" dirty="0" smtClean="0"/>
              <a:t>differences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4C1E-2AD2-49F4-AA38-D65C20A909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60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1306</Words>
  <Application>Microsoft Macintosh PowerPoint</Application>
  <PresentationFormat>On-screen Show (4:3)</PresentationFormat>
  <Paragraphs>117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Office Theme</vt:lpstr>
      <vt:lpstr>PowerPoint Presentation</vt:lpstr>
      <vt:lpstr>Chapter 12: Talent management: Critical perspectives </vt:lpstr>
      <vt:lpstr>Learning Outcomes</vt:lpstr>
      <vt:lpstr>Summary of chapter contents</vt:lpstr>
      <vt:lpstr>Introduction</vt:lpstr>
      <vt:lpstr>Talent and talent management 1/3</vt:lpstr>
      <vt:lpstr>Talent and talent management 2/3</vt:lpstr>
      <vt:lpstr>Talent and talent management 3/3</vt:lpstr>
      <vt:lpstr>Global talent management</vt:lpstr>
      <vt:lpstr>Inclusive talent management</vt:lpstr>
      <vt:lpstr>Characteristics of Inclusive talent management</vt:lpstr>
      <vt:lpstr>Institutionalism</vt:lpstr>
      <vt:lpstr>Celebrity society</vt:lpstr>
      <vt:lpstr>Identifying talent: Nine box grids</vt:lpstr>
      <vt:lpstr>Identifying talent: Biasing factors in talent identification</vt:lpstr>
      <vt:lpstr>Talent identification in multinational companies</vt:lpstr>
      <vt:lpstr>Identifying talent: Large and fast moving economies</vt:lpstr>
      <vt:lpstr>Talent Management The dark side</vt:lpstr>
      <vt:lpstr>Conclusion</vt:lpstr>
      <vt:lpstr>Further Reading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Mohsin</dc:creator>
  <cp:lastModifiedBy>Jawad Syed</cp:lastModifiedBy>
  <cp:revision>13</cp:revision>
  <dcterms:created xsi:type="dcterms:W3CDTF">2017-06-09T16:27:07Z</dcterms:created>
  <dcterms:modified xsi:type="dcterms:W3CDTF">2017-06-13T23:06:57Z</dcterms:modified>
</cp:coreProperties>
</file>