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771C-319D-CF46-8A55-526D0E16B83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4FC0-39B3-2E4D-A27A-AC7C86348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0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D4FC0-39B3-2E4D-A27A-AC7C863485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1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3B7-D0F5-0F48-90BF-949256089A20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D78A-661D-844A-95D4-EEB710B587E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8EF8-D758-FB4C-A48D-F769ABF7F8EB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969E-15F5-D74C-B47C-AA90615BF739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428-D3F8-8F4C-BBB3-B342A0796340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07A-778B-8B4C-A65C-9AC0D4E05E58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DBE3-86DD-864F-A440-1D64A6EB7394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9E5D-E9AD-7349-8B55-F715239AE2D3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6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9C4C-99DB-394E-81B3-6D3EE0318BD4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52DD-CE35-BE4A-B332-6C112F2F0B2F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362B-07BB-5C4D-ABF8-092D96FCD7A8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237B-DEFB-B841-A72A-83C1E418B893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32E6-BE0D-41F5-981E-BE4D56D0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Expatriates and </a:t>
            </a:r>
            <a:r>
              <a:rPr lang="en-US" dirty="0" smtClean="0"/>
              <a:t>the psychological </a:t>
            </a:r>
            <a:r>
              <a:rPr lang="en-US" dirty="0"/>
              <a:t>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‘The set </a:t>
            </a:r>
            <a:r>
              <a:rPr lang="en-US" dirty="0"/>
              <a:t>of expectations held by the individual employee </a:t>
            </a:r>
            <a:r>
              <a:rPr lang="en-US" dirty="0" smtClean="0"/>
              <a:t>that specify </a:t>
            </a:r>
            <a:r>
              <a:rPr lang="en-US" dirty="0"/>
              <a:t>what the individual and the </a:t>
            </a:r>
            <a:r>
              <a:rPr lang="en-US" dirty="0" err="1"/>
              <a:t>organisation</a:t>
            </a:r>
            <a:r>
              <a:rPr lang="en-US" dirty="0"/>
              <a:t> expect </a:t>
            </a:r>
            <a:r>
              <a:rPr lang="en-US" dirty="0" smtClean="0"/>
              <a:t>to give </a:t>
            </a:r>
            <a:r>
              <a:rPr lang="en-US" dirty="0"/>
              <a:t>to and receive from each other in the course of </a:t>
            </a:r>
            <a:r>
              <a:rPr lang="en-US" dirty="0" smtClean="0"/>
              <a:t>their work </a:t>
            </a:r>
            <a:r>
              <a:rPr lang="en-US" dirty="0"/>
              <a:t>relationship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Unwritten </a:t>
            </a:r>
          </a:p>
          <a:p>
            <a:r>
              <a:rPr lang="en-US" dirty="0" smtClean="0"/>
              <a:t>Managers overseeing </a:t>
            </a:r>
            <a:r>
              <a:rPr lang="en-US" dirty="0"/>
              <a:t>international assignments need to ensure </a:t>
            </a:r>
            <a:r>
              <a:rPr lang="en-US" dirty="0" smtClean="0"/>
              <a:t>that the </a:t>
            </a:r>
            <a:r>
              <a:rPr lang="en-US" dirty="0" err="1"/>
              <a:t>organisation’s</a:t>
            </a:r>
            <a:r>
              <a:rPr lang="en-US" dirty="0"/>
              <a:t> human resource management </a:t>
            </a:r>
            <a:r>
              <a:rPr lang="en-US" dirty="0" smtClean="0"/>
              <a:t>policies and </a:t>
            </a:r>
            <a:r>
              <a:rPr lang="en-US" dirty="0"/>
              <a:t>practices are able to meet expatriates’ </a:t>
            </a:r>
            <a:r>
              <a:rPr lang="en-US" dirty="0" smtClean="0"/>
              <a:t>expectations concerning </a:t>
            </a:r>
            <a:r>
              <a:rPr lang="en-US" dirty="0"/>
              <a:t>the </a:t>
            </a:r>
            <a:r>
              <a:rPr lang="en-US" dirty="0" err="1"/>
              <a:t>fulfilment</a:t>
            </a:r>
            <a:r>
              <a:rPr lang="en-US" dirty="0"/>
              <a:t> of their psychological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Phases of an international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international assignment will typically </a:t>
            </a:r>
            <a:r>
              <a:rPr lang="en-US" dirty="0" smtClean="0"/>
              <a:t>incorporate three </a:t>
            </a:r>
            <a:r>
              <a:rPr lang="en-US" dirty="0"/>
              <a:t>stages: </a:t>
            </a:r>
            <a:endParaRPr lang="en-US" dirty="0" smtClean="0"/>
          </a:p>
          <a:p>
            <a:pPr lvl="1"/>
            <a:r>
              <a:rPr lang="en-US" dirty="0" smtClean="0"/>
              <a:t>pre-departure</a:t>
            </a:r>
            <a:r>
              <a:rPr lang="en-US" dirty="0"/>
              <a:t>, including recruitment, </a:t>
            </a:r>
            <a:r>
              <a:rPr lang="en-US" dirty="0" smtClean="0"/>
              <a:t>selection, briefing</a:t>
            </a:r>
            <a:r>
              <a:rPr lang="en-US" dirty="0"/>
              <a:t>, and training;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actual assignment, </a:t>
            </a:r>
            <a:r>
              <a:rPr lang="en-US" dirty="0" smtClean="0"/>
              <a:t>involving adjustment</a:t>
            </a:r>
            <a:r>
              <a:rPr lang="en-US" dirty="0"/>
              <a:t>, performance, and dealing with issues </a:t>
            </a:r>
            <a:r>
              <a:rPr lang="en-US" dirty="0" smtClean="0"/>
              <a:t>of culture </a:t>
            </a:r>
            <a:r>
              <a:rPr lang="en-US" dirty="0"/>
              <a:t>shock and stress;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post-assignment, </a:t>
            </a:r>
            <a:r>
              <a:rPr lang="en-US" dirty="0" smtClean="0"/>
              <a:t>including repatriation</a:t>
            </a:r>
            <a:r>
              <a:rPr lang="en-US" dirty="0"/>
              <a:t>, transfer, and issues concerning </a:t>
            </a:r>
            <a:r>
              <a:rPr lang="en-US" dirty="0" smtClean="0"/>
              <a:t>reverse culture </a:t>
            </a:r>
            <a:r>
              <a:rPr lang="en-US" dirty="0"/>
              <a:t>shock and the psychological </a:t>
            </a:r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a </a:t>
            </a:r>
            <a:r>
              <a:rPr lang="en-US" dirty="0" smtClean="0"/>
              <a:t>successful international assignee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Full </a:t>
            </a:r>
            <a:r>
              <a:rPr lang="en-US" dirty="0"/>
              <a:t>analysis of the job requirements – </a:t>
            </a:r>
            <a:r>
              <a:rPr lang="en-US" dirty="0" smtClean="0"/>
              <a:t>technical requirements</a:t>
            </a:r>
            <a:r>
              <a:rPr lang="en-US" dirty="0"/>
              <a:t>, managerial responsibilities, </a:t>
            </a:r>
            <a:r>
              <a:rPr lang="en-US" dirty="0" smtClean="0"/>
              <a:t>cultural requirements</a:t>
            </a:r>
          </a:p>
          <a:p>
            <a:r>
              <a:rPr lang="en-US" dirty="0"/>
              <a:t>An analysis of the country of assignment, </a:t>
            </a:r>
            <a:r>
              <a:rPr lang="en-US" dirty="0" smtClean="0"/>
              <a:t>including culture</a:t>
            </a:r>
            <a:r>
              <a:rPr lang="en-US" dirty="0"/>
              <a:t>, standard of living, and physical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Candidate evaluated </a:t>
            </a:r>
            <a:r>
              <a:rPr lang="en-US" dirty="0"/>
              <a:t>according </a:t>
            </a:r>
            <a:r>
              <a:rPr lang="en-US" dirty="0" smtClean="0"/>
              <a:t>to specified </a:t>
            </a:r>
            <a:r>
              <a:rPr lang="en-US" dirty="0"/>
              <a:t>criteria such as job suitability, cultural </a:t>
            </a:r>
            <a:r>
              <a:rPr lang="en-US" dirty="0" smtClean="0"/>
              <a:t>adaptability, desire </a:t>
            </a:r>
            <a:r>
              <a:rPr lang="en-US" dirty="0"/>
              <a:t>for foreign assignment, abilities, </a:t>
            </a:r>
            <a:r>
              <a:rPr lang="en-US" dirty="0" smtClean="0"/>
              <a:t>personality, career </a:t>
            </a:r>
            <a:r>
              <a:rPr lang="en-US" dirty="0"/>
              <a:t>status, and language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</a:t>
            </a:r>
            <a:r>
              <a:rPr lang="en-US" dirty="0" smtClean="0"/>
              <a:t>management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Expatriates  need </a:t>
            </a:r>
            <a:r>
              <a:rPr lang="en-US" dirty="0"/>
              <a:t>to have a </a:t>
            </a:r>
            <a:r>
              <a:rPr lang="en-US" dirty="0" smtClean="0"/>
              <a:t>number of </a:t>
            </a:r>
            <a:r>
              <a:rPr lang="en-US" dirty="0"/>
              <a:t>competencies. </a:t>
            </a:r>
            <a:endParaRPr lang="en-US" dirty="0" smtClean="0"/>
          </a:p>
          <a:p>
            <a:r>
              <a:rPr lang="en-US" dirty="0" smtClean="0"/>
              <a:t>Relational </a:t>
            </a:r>
            <a:r>
              <a:rPr lang="en-US" dirty="0"/>
              <a:t>abilities </a:t>
            </a:r>
          </a:p>
          <a:p>
            <a:r>
              <a:rPr lang="en-US" dirty="0" smtClean="0"/>
              <a:t>Cultural sensitivity, especially where </a:t>
            </a:r>
            <a:r>
              <a:rPr lang="en-US" dirty="0"/>
              <a:t>the home- and host-country cultures are very </a:t>
            </a:r>
            <a:r>
              <a:rPr lang="en-US" dirty="0" smtClean="0"/>
              <a:t>different</a:t>
            </a:r>
            <a:endParaRPr lang="en-US" dirty="0"/>
          </a:p>
          <a:p>
            <a:r>
              <a:rPr lang="en-US" dirty="0" smtClean="0"/>
              <a:t>Dealing </a:t>
            </a:r>
            <a:r>
              <a:rPr lang="en-US" dirty="0"/>
              <a:t>with a different </a:t>
            </a:r>
            <a:r>
              <a:rPr lang="en-US" dirty="0" smtClean="0"/>
              <a:t>language</a:t>
            </a:r>
          </a:p>
          <a:p>
            <a:r>
              <a:rPr lang="nl-NL" dirty="0"/>
              <a:t>Van der Zee and van Oudenhoven (2000, 2001) </a:t>
            </a:r>
            <a:r>
              <a:rPr lang="nl-NL" dirty="0" smtClean="0"/>
              <a:t>identify </a:t>
            </a:r>
            <a:r>
              <a:rPr lang="en-US" dirty="0" smtClean="0"/>
              <a:t>five </a:t>
            </a:r>
            <a:r>
              <a:rPr lang="en-US" dirty="0"/>
              <a:t>personality traits required for success in an </a:t>
            </a:r>
            <a:r>
              <a:rPr lang="en-US" dirty="0" smtClean="0"/>
              <a:t>intercultural context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cultural </a:t>
            </a:r>
            <a:r>
              <a:rPr lang="en-US" dirty="0"/>
              <a:t>empathy, </a:t>
            </a:r>
            <a:r>
              <a:rPr lang="en-US" dirty="0" smtClean="0"/>
              <a:t>open-mindedness, social </a:t>
            </a:r>
            <a:r>
              <a:rPr lang="en-US" dirty="0"/>
              <a:t>initiative, emotional stability, and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Cross-cultural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Cross-cultural training, also known as intercultural </a:t>
            </a:r>
            <a:r>
              <a:rPr lang="en-US" dirty="0" smtClean="0"/>
              <a:t>training, can </a:t>
            </a:r>
            <a:r>
              <a:rPr lang="en-US" dirty="0"/>
              <a:t>assist in developing intercultural </a:t>
            </a:r>
            <a:r>
              <a:rPr lang="en-US" dirty="0" smtClean="0"/>
              <a:t>competencies</a:t>
            </a:r>
          </a:p>
          <a:p>
            <a:r>
              <a:rPr lang="en-US" dirty="0" err="1" smtClean="0"/>
              <a:t>Zamor</a:t>
            </a:r>
            <a:r>
              <a:rPr lang="en-US" dirty="0" smtClean="0"/>
              <a:t> </a:t>
            </a:r>
            <a:r>
              <a:rPr lang="en-US" dirty="0"/>
              <a:t>(2008) identifies two </a:t>
            </a:r>
            <a:r>
              <a:rPr lang="en-US" dirty="0" smtClean="0"/>
              <a:t>levels of cultural training: </a:t>
            </a:r>
          </a:p>
          <a:p>
            <a:pPr lvl="1"/>
            <a:r>
              <a:rPr lang="en-US" dirty="0" smtClean="0"/>
              <a:t>the ‘cognitive</a:t>
            </a:r>
            <a:r>
              <a:rPr lang="en-US" dirty="0"/>
              <a:t>’ which transmits facts about the culture’s </a:t>
            </a:r>
            <a:r>
              <a:rPr lang="en-US" dirty="0" smtClean="0"/>
              <a:t>cultural values </a:t>
            </a:r>
            <a:r>
              <a:rPr lang="en-US" dirty="0"/>
              <a:t>and political and economic </a:t>
            </a:r>
            <a:r>
              <a:rPr lang="en-US" dirty="0" smtClean="0"/>
              <a:t>situation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‘experiential</a:t>
            </a:r>
            <a:r>
              <a:rPr lang="en-US" dirty="0"/>
              <a:t>’ where the participant, through </a:t>
            </a:r>
            <a:r>
              <a:rPr lang="en-US" dirty="0" smtClean="0"/>
              <a:t>simulation, learns </a:t>
            </a:r>
            <a:r>
              <a:rPr lang="en-US" dirty="0"/>
              <a:t>how to behave in the foreign culture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According to </a:t>
            </a:r>
            <a:r>
              <a:rPr lang="en-US" dirty="0" err="1"/>
              <a:t>Chien</a:t>
            </a:r>
            <a:r>
              <a:rPr lang="en-US" dirty="0"/>
              <a:t> (2012), most intercultural training </a:t>
            </a:r>
            <a:r>
              <a:rPr lang="en-US" dirty="0" err="1" smtClean="0"/>
              <a:t>programmes</a:t>
            </a:r>
            <a:r>
              <a:rPr lang="en-US" dirty="0" smtClean="0"/>
              <a:t> employ </a:t>
            </a:r>
            <a:r>
              <a:rPr lang="en-US" dirty="0"/>
              <a:t>at least one of six different approaches: </a:t>
            </a:r>
            <a:endParaRPr lang="en-US" dirty="0" smtClean="0"/>
          </a:p>
          <a:p>
            <a:pPr lvl="1"/>
            <a:r>
              <a:rPr lang="en-US" dirty="0" smtClean="0"/>
              <a:t>information training</a:t>
            </a:r>
            <a:r>
              <a:rPr lang="en-US" dirty="0"/>
              <a:t>, attribution training, cultural </a:t>
            </a:r>
            <a:r>
              <a:rPr lang="en-US" dirty="0" smtClean="0"/>
              <a:t>awareness, cognitive-</a:t>
            </a:r>
            <a:r>
              <a:rPr lang="en-US" dirty="0" err="1" smtClean="0"/>
              <a:t>behaviour</a:t>
            </a:r>
            <a:r>
              <a:rPr lang="en-US" dirty="0" smtClean="0"/>
              <a:t> modification</a:t>
            </a:r>
            <a:r>
              <a:rPr lang="en-US" dirty="0"/>
              <a:t>, experiential </a:t>
            </a:r>
            <a:r>
              <a:rPr lang="en-US" dirty="0" smtClean="0"/>
              <a:t>leaning, and </a:t>
            </a:r>
            <a:r>
              <a:rPr lang="en-US" dirty="0"/>
              <a:t>interaction.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international </a:t>
            </a:r>
            <a:r>
              <a:rPr lang="en-US" dirty="0" err="1" smtClean="0"/>
              <a:t>asignees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MNCs can deploy staff for international </a:t>
            </a:r>
            <a:r>
              <a:rPr lang="en-US" dirty="0" smtClean="0"/>
              <a:t>assignments from </a:t>
            </a:r>
            <a:r>
              <a:rPr lang="en-US" dirty="0"/>
              <a:t>three groups: </a:t>
            </a:r>
            <a:endParaRPr lang="en-US" dirty="0" smtClean="0"/>
          </a:p>
          <a:p>
            <a:pPr lvl="1"/>
            <a:r>
              <a:rPr lang="en-US" dirty="0" smtClean="0"/>
              <a:t>parent-country </a:t>
            </a:r>
            <a:r>
              <a:rPr lang="en-US" dirty="0"/>
              <a:t>nationals (PCNs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third-country nationals (</a:t>
            </a:r>
            <a:r>
              <a:rPr lang="en-US" dirty="0" smtClean="0"/>
              <a:t>TCNs)</a:t>
            </a:r>
          </a:p>
          <a:p>
            <a:pPr lvl="1"/>
            <a:r>
              <a:rPr lang="en-US" dirty="0" smtClean="0"/>
              <a:t>host-country nationals (HCNs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Perlmutter’s</a:t>
            </a:r>
            <a:r>
              <a:rPr lang="en-US" dirty="0"/>
              <a:t> model </a:t>
            </a:r>
            <a:r>
              <a:rPr lang="en-US" dirty="0" smtClean="0"/>
              <a:t>of international </a:t>
            </a:r>
            <a:r>
              <a:rPr lang="en-US" dirty="0"/>
              <a:t>orientations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</a:t>
            </a:r>
            <a:r>
              <a:rPr lang="en-US" dirty="0" err="1"/>
              <a:t>Perlmutter’s</a:t>
            </a:r>
            <a:r>
              <a:rPr lang="en-US" dirty="0"/>
              <a:t> typologies of </a:t>
            </a:r>
            <a:r>
              <a:rPr lang="en-US" dirty="0" err="1"/>
              <a:t>organisations</a:t>
            </a:r>
            <a:r>
              <a:rPr lang="en-US" dirty="0"/>
              <a:t>, </a:t>
            </a:r>
            <a:r>
              <a:rPr lang="en-US" dirty="0" err="1" smtClean="0"/>
              <a:t>Rugman</a:t>
            </a:r>
            <a:r>
              <a:rPr lang="en-US" dirty="0" smtClean="0"/>
              <a:t> and </a:t>
            </a:r>
            <a:r>
              <a:rPr lang="en-US" dirty="0" err="1"/>
              <a:t>Collinson</a:t>
            </a:r>
            <a:r>
              <a:rPr lang="en-US" dirty="0"/>
              <a:t> (2012) identify three types of </a:t>
            </a:r>
            <a:r>
              <a:rPr lang="en-US" dirty="0" err="1"/>
              <a:t>organisation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Ethnocentric</a:t>
            </a:r>
          </a:p>
          <a:p>
            <a:pPr lvl="1"/>
            <a:r>
              <a:rPr lang="en-US" dirty="0" smtClean="0"/>
              <a:t>Polycentric</a:t>
            </a:r>
          </a:p>
          <a:p>
            <a:pPr lvl="1"/>
            <a:r>
              <a:rPr lang="en-US" dirty="0" smtClean="0"/>
              <a:t>Geocentric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Repatriation </a:t>
            </a:r>
            <a:r>
              <a:rPr lang="en-US" dirty="0" smtClean="0"/>
              <a:t>of international </a:t>
            </a:r>
            <a:r>
              <a:rPr lang="en-US" dirty="0"/>
              <a:t>assignees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Repatriation is the process concerning the return of </a:t>
            </a:r>
            <a:r>
              <a:rPr lang="en-US" dirty="0" smtClean="0"/>
              <a:t>an expatriate </a:t>
            </a:r>
            <a:r>
              <a:rPr lang="en-US" dirty="0"/>
              <a:t>from an international assignment. </a:t>
            </a:r>
            <a:endParaRPr lang="en-US" dirty="0" smtClean="0"/>
          </a:p>
          <a:p>
            <a:r>
              <a:rPr lang="en-US" dirty="0" smtClean="0"/>
              <a:t>Issues concerning repatriation </a:t>
            </a:r>
          </a:p>
          <a:p>
            <a:r>
              <a:rPr lang="en-US" dirty="0" err="1" smtClean="0"/>
              <a:t>Peng</a:t>
            </a:r>
            <a:r>
              <a:rPr lang="en-US" dirty="0" smtClean="0"/>
              <a:t> and Meyer </a:t>
            </a:r>
            <a:r>
              <a:rPr lang="en-US" dirty="0"/>
              <a:t>(2011) identify two key challenges </a:t>
            </a:r>
            <a:r>
              <a:rPr lang="en-US" dirty="0" smtClean="0"/>
              <a:t>concerning repatriation</a:t>
            </a:r>
          </a:p>
          <a:p>
            <a:pPr lvl="1"/>
            <a:r>
              <a:rPr lang="en-US" dirty="0" smtClean="0"/>
              <a:t>professional re-entry</a:t>
            </a:r>
          </a:p>
          <a:p>
            <a:pPr lvl="1"/>
            <a:r>
              <a:rPr lang="en-US" dirty="0" smtClean="0"/>
              <a:t>expatriate’s </a:t>
            </a:r>
            <a:r>
              <a:rPr lang="en-US" dirty="0"/>
              <a:t>private </a:t>
            </a:r>
            <a:r>
              <a:rPr lang="en-US" dirty="0" smtClean="0"/>
              <a:t>life</a:t>
            </a:r>
            <a:endParaRPr lang="en-US" dirty="0"/>
          </a:p>
          <a:p>
            <a:r>
              <a:rPr lang="en-US" dirty="0" smtClean="0"/>
              <a:t>Reverse cultural shock</a:t>
            </a:r>
          </a:p>
          <a:p>
            <a:r>
              <a:rPr lang="en-US" dirty="0" smtClean="0"/>
              <a:t>Dissatisfaction with repatriation can result in high turnover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Limited </a:t>
            </a:r>
            <a:r>
              <a:rPr lang="en-US" dirty="0"/>
              <a:t>attention from a critical </a:t>
            </a:r>
            <a:r>
              <a:rPr lang="en-US" dirty="0" smtClean="0"/>
              <a:t>management perspective</a:t>
            </a:r>
          </a:p>
          <a:p>
            <a:r>
              <a:rPr lang="en-US" dirty="0" smtClean="0"/>
              <a:t>Yet, </a:t>
            </a:r>
            <a:r>
              <a:rPr lang="en-US" dirty="0"/>
              <a:t>increasingly a global </a:t>
            </a:r>
            <a:r>
              <a:rPr lang="en-US" dirty="0" smtClean="0"/>
              <a:t>career is </a:t>
            </a:r>
            <a:r>
              <a:rPr lang="en-US" dirty="0"/>
              <a:t>being acknowledged as valuable, a form of </a:t>
            </a:r>
            <a:r>
              <a:rPr lang="en-US" dirty="0" smtClean="0"/>
              <a:t>symbolic capital </a:t>
            </a:r>
            <a:r>
              <a:rPr lang="en-US" dirty="0"/>
              <a:t>that can help individuals to accrue career </a:t>
            </a:r>
            <a:r>
              <a:rPr lang="en-US" dirty="0" smtClean="0"/>
              <a:t>capital and </a:t>
            </a:r>
            <a:r>
              <a:rPr lang="en-US" dirty="0"/>
              <a:t>advance their </a:t>
            </a:r>
            <a:r>
              <a:rPr lang="en-US" dirty="0" smtClean="0"/>
              <a:t>careers</a:t>
            </a:r>
          </a:p>
          <a:p>
            <a:r>
              <a:rPr lang="en-US" dirty="0"/>
              <a:t>International assignments are often portrayed as </a:t>
            </a:r>
            <a:r>
              <a:rPr lang="en-US" dirty="0" smtClean="0"/>
              <a:t>a glamorous </a:t>
            </a:r>
            <a:r>
              <a:rPr lang="en-US" dirty="0"/>
              <a:t>opportunity for young and ambitious </a:t>
            </a:r>
            <a:r>
              <a:rPr lang="en-US" dirty="0" smtClean="0"/>
              <a:t>employees, yet </a:t>
            </a:r>
            <a:r>
              <a:rPr lang="en-US" dirty="0"/>
              <a:t>such </a:t>
            </a:r>
            <a:r>
              <a:rPr lang="en-US" dirty="0" smtClean="0"/>
              <a:t>assignments are </a:t>
            </a:r>
            <a:r>
              <a:rPr lang="en-US" dirty="0"/>
              <a:t>also subject to significant constraints and </a:t>
            </a:r>
            <a:r>
              <a:rPr lang="en-US" dirty="0" smtClean="0"/>
              <a:t>boundaries</a:t>
            </a:r>
          </a:p>
          <a:p>
            <a:r>
              <a:rPr lang="en-US" dirty="0"/>
              <a:t>Notwithstanding the multitude of motivations </a:t>
            </a:r>
            <a:r>
              <a:rPr lang="en-US" dirty="0" smtClean="0"/>
              <a:t>and options</a:t>
            </a:r>
            <a:r>
              <a:rPr lang="en-US" dirty="0"/>
              <a:t>, staffing methods should focus on </a:t>
            </a:r>
            <a:r>
              <a:rPr lang="en-US" dirty="0" smtClean="0"/>
              <a:t>international competencies</a:t>
            </a:r>
            <a:r>
              <a:rPr lang="en-US" dirty="0"/>
              <a:t>. Such methods should be based on a </a:t>
            </a:r>
            <a:r>
              <a:rPr lang="en-US" dirty="0" smtClean="0"/>
              <a:t>job analysis</a:t>
            </a:r>
            <a:r>
              <a:rPr lang="en-US" dirty="0"/>
              <a:t>, job description, person specification, and a </a:t>
            </a:r>
            <a:r>
              <a:rPr lang="en-US" dirty="0" smtClean="0"/>
              <a:t>competency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Chapter </a:t>
            </a:r>
            <a:r>
              <a:rPr lang="en-US" dirty="0"/>
              <a:t>highlighted the relevance of </a:t>
            </a:r>
            <a:r>
              <a:rPr lang="en-US" dirty="0" smtClean="0"/>
              <a:t>international assignments </a:t>
            </a:r>
            <a:r>
              <a:rPr lang="en-US" dirty="0"/>
              <a:t>to HRM in a global context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xplained how </a:t>
            </a:r>
            <a:r>
              <a:rPr lang="en-US" dirty="0"/>
              <a:t>international assignments are different from </a:t>
            </a:r>
            <a:r>
              <a:rPr lang="en-US" dirty="0" smtClean="0"/>
              <a:t>domestic assignments</a:t>
            </a:r>
          </a:p>
          <a:p>
            <a:r>
              <a:rPr lang="en-US" dirty="0" smtClean="0"/>
              <a:t>Chapter </a:t>
            </a:r>
            <a:r>
              <a:rPr lang="en-US" dirty="0"/>
              <a:t>has shown </a:t>
            </a:r>
            <a:r>
              <a:rPr lang="en-US" dirty="0" smtClean="0"/>
              <a:t>that international </a:t>
            </a:r>
            <a:r>
              <a:rPr lang="en-US" dirty="0"/>
              <a:t>assignees are very diverse in terms of </a:t>
            </a:r>
            <a:r>
              <a:rPr lang="en-US" dirty="0" smtClean="0"/>
              <a:t>their individual </a:t>
            </a:r>
            <a:r>
              <a:rPr lang="en-US" dirty="0"/>
              <a:t>characteristics and the nature of </a:t>
            </a:r>
            <a:r>
              <a:rPr lang="en-US" dirty="0" smtClean="0"/>
              <a:t>assignment, for </a:t>
            </a:r>
            <a:r>
              <a:rPr lang="en-US" dirty="0"/>
              <a:t>example gender, race, nationality, and skill as well </a:t>
            </a:r>
            <a:r>
              <a:rPr lang="en-US" dirty="0" smtClean="0"/>
              <a:t>as assignment </a:t>
            </a:r>
            <a:r>
              <a:rPr lang="en-US" dirty="0"/>
              <a:t>length, transfer direction, and different </a:t>
            </a:r>
            <a:r>
              <a:rPr lang="en-US" dirty="0" smtClean="0"/>
              <a:t>levels at </a:t>
            </a:r>
            <a:r>
              <a:rPr lang="en-US" dirty="0"/>
              <a:t>which the assignment is initiated.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13: </a:t>
            </a:r>
            <a:r>
              <a:rPr lang="en-US" dirty="0"/>
              <a:t>International 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Jawad</a:t>
            </a:r>
            <a:r>
              <a:rPr lang="en-US" sz="2400" i="1" dirty="0">
                <a:solidFill>
                  <a:schemeClr val="tx1"/>
                </a:solidFill>
              </a:rPr>
              <a:t> Syed and Andrew Jenkins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Buckley</a:t>
            </a:r>
            <a:r>
              <a:rPr lang="en-US" dirty="0"/>
              <a:t>, </a:t>
            </a:r>
            <a:r>
              <a:rPr lang="en-US" dirty="0" smtClean="0"/>
              <a:t>P. J., </a:t>
            </a:r>
            <a:r>
              <a:rPr lang="en-US" dirty="0"/>
              <a:t>and </a:t>
            </a:r>
            <a:r>
              <a:rPr lang="en-US" dirty="0" err="1" smtClean="0"/>
              <a:t>Ghauri</a:t>
            </a:r>
            <a:r>
              <a:rPr lang="en-US" dirty="0"/>
              <a:t>, </a:t>
            </a:r>
            <a:r>
              <a:rPr lang="en-US" dirty="0" smtClean="0"/>
              <a:t>P. N. </a:t>
            </a:r>
            <a:r>
              <a:rPr lang="en-US" dirty="0"/>
              <a:t>(2015) </a:t>
            </a:r>
            <a:r>
              <a:rPr lang="en-US" i="1" dirty="0"/>
              <a:t>International </a:t>
            </a:r>
            <a:r>
              <a:rPr lang="en-US" i="1" dirty="0" smtClean="0"/>
              <a:t>Business Strategy</a:t>
            </a:r>
            <a:r>
              <a:rPr lang="en-US" i="1" dirty="0"/>
              <a:t>: Theory and Practice</a:t>
            </a:r>
            <a:r>
              <a:rPr lang="en-US" dirty="0"/>
              <a:t>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 smtClean="0"/>
              <a:t>Christopher</a:t>
            </a:r>
            <a:r>
              <a:rPr lang="en-US" dirty="0"/>
              <a:t>, </a:t>
            </a:r>
            <a:r>
              <a:rPr lang="en-US" dirty="0" smtClean="0"/>
              <a:t>E. M., </a:t>
            </a:r>
            <a:r>
              <a:rPr lang="en-US" dirty="0"/>
              <a:t>(2012) </a:t>
            </a:r>
            <a:r>
              <a:rPr lang="en-US" i="1" dirty="0"/>
              <a:t>International </a:t>
            </a:r>
            <a:r>
              <a:rPr lang="en-US" i="1" dirty="0" smtClean="0"/>
              <a:t>Management: Explorations </a:t>
            </a:r>
            <a:r>
              <a:rPr lang="en-US" i="1" dirty="0"/>
              <a:t>across Cultures</a:t>
            </a:r>
            <a:r>
              <a:rPr lang="en-US" dirty="0"/>
              <a:t>. London: </a:t>
            </a:r>
            <a:r>
              <a:rPr lang="en-US" dirty="0" err="1"/>
              <a:t>Kogan</a:t>
            </a:r>
            <a:r>
              <a:rPr lang="en-US" dirty="0"/>
              <a:t> Page Ltd.</a:t>
            </a:r>
          </a:p>
          <a:p>
            <a:r>
              <a:rPr lang="en-US" dirty="0" smtClean="0"/>
              <a:t>Daniels</a:t>
            </a:r>
            <a:r>
              <a:rPr lang="en-US" dirty="0"/>
              <a:t>, </a:t>
            </a:r>
            <a:r>
              <a:rPr lang="en-US" dirty="0" smtClean="0"/>
              <a:t>J. D., Sullivan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and </a:t>
            </a:r>
            <a:r>
              <a:rPr lang="en-US" dirty="0" err="1" smtClean="0"/>
              <a:t>Radebaugh</a:t>
            </a:r>
            <a:r>
              <a:rPr lang="en-US" dirty="0"/>
              <a:t>, </a:t>
            </a:r>
            <a:r>
              <a:rPr lang="en-US" dirty="0" smtClean="0"/>
              <a:t>L. H. </a:t>
            </a:r>
            <a:r>
              <a:rPr lang="en-US" dirty="0"/>
              <a:t>(</a:t>
            </a:r>
            <a:r>
              <a:rPr lang="en-US" dirty="0" smtClean="0"/>
              <a:t>2015) </a:t>
            </a:r>
            <a:r>
              <a:rPr lang="en-US" i="1" dirty="0" smtClean="0"/>
              <a:t>International </a:t>
            </a:r>
            <a:r>
              <a:rPr lang="en-US" i="1" dirty="0"/>
              <a:t>Business: Environments and </a:t>
            </a:r>
            <a:r>
              <a:rPr lang="en-US" i="1" dirty="0" smtClean="0"/>
              <a:t>Operations</a:t>
            </a:r>
            <a:r>
              <a:rPr lang="en-US" dirty="0" smtClean="0"/>
              <a:t>. Boston</a:t>
            </a:r>
            <a:r>
              <a:rPr lang="en-US" dirty="0"/>
              <a:t>: Pearson.</a:t>
            </a:r>
          </a:p>
          <a:p>
            <a:r>
              <a:rPr lang="en-US" dirty="0" smtClean="0"/>
              <a:t>Griffin</a:t>
            </a:r>
            <a:r>
              <a:rPr lang="en-US" dirty="0"/>
              <a:t>, </a:t>
            </a:r>
            <a:r>
              <a:rPr lang="en-US" dirty="0" smtClean="0"/>
              <a:t>R. W., </a:t>
            </a:r>
            <a:r>
              <a:rPr lang="en-US" dirty="0"/>
              <a:t>and </a:t>
            </a:r>
            <a:r>
              <a:rPr lang="en-US" dirty="0" err="1" smtClean="0"/>
              <a:t>Pustay</a:t>
            </a:r>
            <a:r>
              <a:rPr lang="en-US" dirty="0"/>
              <a:t>, </a:t>
            </a:r>
            <a:r>
              <a:rPr lang="en-US" dirty="0" smtClean="0"/>
              <a:t>M. W. </a:t>
            </a:r>
            <a:r>
              <a:rPr lang="en-US" dirty="0"/>
              <a:t>(2015) </a:t>
            </a:r>
            <a:r>
              <a:rPr lang="en-US" i="1" dirty="0"/>
              <a:t>International </a:t>
            </a:r>
            <a:r>
              <a:rPr lang="en-US" i="1" dirty="0" smtClean="0"/>
              <a:t>Business: A </a:t>
            </a:r>
            <a:r>
              <a:rPr lang="en-US" i="1" dirty="0"/>
              <a:t>Managerial Perspective</a:t>
            </a:r>
            <a:r>
              <a:rPr lang="en-US" dirty="0"/>
              <a:t>. Boston: Pearson.</a:t>
            </a:r>
          </a:p>
          <a:p>
            <a:r>
              <a:rPr lang="en-US" dirty="0" smtClean="0"/>
              <a:t>Hill</a:t>
            </a:r>
            <a:r>
              <a:rPr lang="en-US" dirty="0"/>
              <a:t>, </a:t>
            </a:r>
            <a:r>
              <a:rPr lang="en-US" dirty="0" smtClean="0"/>
              <a:t>C. W. L. </a:t>
            </a:r>
            <a:r>
              <a:rPr lang="en-US" dirty="0"/>
              <a:t>(2014) </a:t>
            </a:r>
            <a:r>
              <a:rPr lang="en-US" i="1" dirty="0"/>
              <a:t>International Business: Competing in </a:t>
            </a:r>
            <a:r>
              <a:rPr lang="en-US" i="1" dirty="0" smtClean="0"/>
              <a:t>the Global </a:t>
            </a:r>
            <a:r>
              <a:rPr lang="en-US" i="1" dirty="0"/>
              <a:t>Marketplace</a:t>
            </a:r>
            <a:r>
              <a:rPr lang="en-US" dirty="0"/>
              <a:t>. New York: McGraw-Hill Education.</a:t>
            </a:r>
          </a:p>
          <a:p>
            <a:r>
              <a:rPr lang="en-US" dirty="0" err="1" smtClean="0"/>
              <a:t>Vaiman</a:t>
            </a:r>
            <a:r>
              <a:rPr lang="en-US" dirty="0"/>
              <a:t>, </a:t>
            </a:r>
            <a:r>
              <a:rPr lang="en-US" dirty="0" smtClean="0"/>
              <a:t>V. </a:t>
            </a:r>
            <a:r>
              <a:rPr lang="en-US" dirty="0"/>
              <a:t>and </a:t>
            </a:r>
            <a:r>
              <a:rPr lang="en-US" dirty="0" err="1" smtClean="0"/>
              <a:t>Haslberger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/>
              <a:t>(2013) </a:t>
            </a:r>
            <a:r>
              <a:rPr lang="en-US" i="1" dirty="0"/>
              <a:t>Talent </a:t>
            </a:r>
            <a:r>
              <a:rPr lang="en-US" i="1" dirty="0" smtClean="0"/>
              <a:t>Management of </a:t>
            </a:r>
            <a:r>
              <a:rPr lang="en-US" i="1" dirty="0"/>
              <a:t>Self-Initiated Expatriates: A Neglected Source of </a:t>
            </a:r>
            <a:r>
              <a:rPr lang="en-US" i="1" dirty="0" smtClean="0"/>
              <a:t>Global Talent</a:t>
            </a:r>
            <a:r>
              <a:rPr lang="en-US" dirty="0"/>
              <a:t>. Basingstoke: Palgrave Macmillan.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Understand </a:t>
            </a:r>
            <a:r>
              <a:rPr lang="en-US" dirty="0"/>
              <a:t>the role of international human resource management in multinational corporations.</a:t>
            </a:r>
          </a:p>
          <a:p>
            <a:r>
              <a:rPr lang="en-US" dirty="0" smtClean="0"/>
              <a:t>Understand </a:t>
            </a:r>
            <a:r>
              <a:rPr lang="en-US" dirty="0"/>
              <a:t>how international assignments are different from domestic assignments.</a:t>
            </a:r>
          </a:p>
          <a:p>
            <a:r>
              <a:rPr lang="en-US" dirty="0" smtClean="0"/>
              <a:t>Evaluate </a:t>
            </a:r>
            <a:r>
              <a:rPr lang="en-US" dirty="0"/>
              <a:t>the nature and evolution of expatriation.</a:t>
            </a:r>
          </a:p>
          <a:p>
            <a:r>
              <a:rPr lang="en-US" dirty="0" smtClean="0"/>
              <a:t>Assess </a:t>
            </a:r>
            <a:r>
              <a:rPr lang="en-US" dirty="0"/>
              <a:t>the impact of staffing policies on expatriation.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motives of international assignees.</a:t>
            </a:r>
          </a:p>
          <a:p>
            <a:r>
              <a:rPr lang="en-US" dirty="0" smtClean="0"/>
              <a:t>Outline </a:t>
            </a:r>
            <a:r>
              <a:rPr lang="en-US" dirty="0"/>
              <a:t>the international assignment process.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antecedents of successful expatriation.</a:t>
            </a:r>
          </a:p>
          <a:p>
            <a:r>
              <a:rPr lang="en-US" dirty="0" smtClean="0"/>
              <a:t>Critically </a:t>
            </a:r>
            <a:r>
              <a:rPr lang="en-US" dirty="0"/>
              <a:t>engage with international assignment issues through examples, questions and case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Opening Case Study</a:t>
            </a:r>
            <a:r>
              <a:rPr lang="en-US" dirty="0" smtClean="0"/>
              <a:t>: Global mobility and its challenges</a:t>
            </a:r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concepts and definitions</a:t>
            </a:r>
          </a:p>
          <a:p>
            <a:r>
              <a:rPr lang="en-US" dirty="0" smtClean="0"/>
              <a:t>Comparison </a:t>
            </a:r>
            <a:r>
              <a:rPr lang="en-US" dirty="0"/>
              <a:t>with domestic staffing</a:t>
            </a:r>
          </a:p>
          <a:p>
            <a:r>
              <a:rPr lang="en-US" dirty="0" smtClean="0"/>
              <a:t>Expatriate </a:t>
            </a:r>
            <a:r>
              <a:rPr lang="en-US" dirty="0"/>
              <a:t>selection</a:t>
            </a:r>
          </a:p>
          <a:p>
            <a:r>
              <a:rPr lang="en-US" dirty="0" smtClean="0"/>
              <a:t>Expatriate </a:t>
            </a:r>
            <a:r>
              <a:rPr lang="en-US" dirty="0"/>
              <a:t>adjustment</a:t>
            </a:r>
          </a:p>
          <a:p>
            <a:r>
              <a:rPr lang="en-US" dirty="0" smtClean="0"/>
              <a:t>Expatriate </a:t>
            </a:r>
            <a:r>
              <a:rPr lang="en-US" dirty="0"/>
              <a:t>competencies and success</a:t>
            </a:r>
          </a:p>
          <a:p>
            <a:r>
              <a:rPr lang="en-US" dirty="0" smtClean="0"/>
              <a:t>Repatriation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Chinese expats in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International assignments are a key part of </a:t>
            </a:r>
            <a:r>
              <a:rPr lang="en-US" dirty="0" smtClean="0"/>
              <a:t>human resource </a:t>
            </a:r>
            <a:r>
              <a:rPr lang="en-US" dirty="0"/>
              <a:t>management in the current global </a:t>
            </a:r>
            <a:r>
              <a:rPr lang="en-US" dirty="0" smtClean="0"/>
              <a:t>era</a:t>
            </a:r>
          </a:p>
          <a:p>
            <a:r>
              <a:rPr lang="en-US" dirty="0" smtClean="0"/>
              <a:t>Employees as </a:t>
            </a:r>
            <a:r>
              <a:rPr lang="en-US" dirty="0"/>
              <a:t>well as </a:t>
            </a:r>
            <a:r>
              <a:rPr lang="en-US" dirty="0" err="1"/>
              <a:t>organisations</a:t>
            </a:r>
            <a:r>
              <a:rPr lang="en-US" dirty="0"/>
              <a:t> benefit by gaining </a:t>
            </a:r>
            <a:r>
              <a:rPr lang="en-US" dirty="0" smtClean="0"/>
              <a:t>international experience</a:t>
            </a:r>
          </a:p>
          <a:p>
            <a:r>
              <a:rPr lang="en-US" dirty="0" smtClean="0"/>
              <a:t>Notion </a:t>
            </a:r>
            <a:r>
              <a:rPr lang="en-US" dirty="0"/>
              <a:t>of </a:t>
            </a:r>
            <a:r>
              <a:rPr lang="en-US" dirty="0" smtClean="0"/>
              <a:t>international assignments</a:t>
            </a:r>
            <a:r>
              <a:rPr lang="en-US" dirty="0"/>
              <a:t>, in relation to HRM in a global </a:t>
            </a:r>
            <a:r>
              <a:rPr lang="en-US" dirty="0" smtClean="0"/>
              <a:t>context</a:t>
            </a:r>
          </a:p>
          <a:p>
            <a:r>
              <a:rPr lang="en-US" dirty="0" smtClean="0"/>
              <a:t>How </a:t>
            </a:r>
            <a:r>
              <a:rPr lang="en-US" dirty="0"/>
              <a:t>international assignments are </a:t>
            </a:r>
            <a:r>
              <a:rPr lang="en-US" dirty="0" smtClean="0"/>
              <a:t>different from </a:t>
            </a:r>
            <a:r>
              <a:rPr lang="en-US" dirty="0"/>
              <a:t>domestic </a:t>
            </a:r>
            <a:r>
              <a:rPr lang="en-US" dirty="0" smtClean="0"/>
              <a:t>staffing </a:t>
            </a:r>
          </a:p>
          <a:p>
            <a:r>
              <a:rPr lang="en-US" dirty="0" smtClean="0"/>
              <a:t>Nature and </a:t>
            </a:r>
            <a:r>
              <a:rPr lang="en-US" dirty="0"/>
              <a:t>evolution of international assignments, which </a:t>
            </a:r>
            <a:r>
              <a:rPr lang="en-US" dirty="0" smtClean="0"/>
              <a:t>are also </a:t>
            </a:r>
            <a:r>
              <a:rPr lang="en-US" dirty="0"/>
              <a:t>enabled by advances in transport and </a:t>
            </a:r>
            <a:r>
              <a:rPr lang="en-US" dirty="0" smtClean="0"/>
              <a:t>communication technologies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Range </a:t>
            </a:r>
            <a:r>
              <a:rPr lang="en-US" dirty="0"/>
              <a:t>of </a:t>
            </a:r>
            <a:r>
              <a:rPr lang="en-US" dirty="0" smtClean="0"/>
              <a:t>options available </a:t>
            </a:r>
            <a:r>
              <a:rPr lang="en-US" dirty="0"/>
              <a:t>to </a:t>
            </a:r>
            <a:r>
              <a:rPr lang="en-US" dirty="0" err="1"/>
              <a:t>organisations</a:t>
            </a:r>
            <a:r>
              <a:rPr lang="en-US" dirty="0"/>
              <a:t> in terms of deployment of </a:t>
            </a:r>
            <a:r>
              <a:rPr lang="en-US" dirty="0" smtClean="0"/>
              <a:t>expatriates or </a:t>
            </a:r>
            <a:r>
              <a:rPr lang="en-US" dirty="0"/>
              <a:t>local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Globalisation</a:t>
            </a:r>
            <a:r>
              <a:rPr lang="en-US" sz="3200" dirty="0" smtClean="0"/>
              <a:t>, international </a:t>
            </a:r>
            <a:r>
              <a:rPr lang="en-US" sz="3200" dirty="0"/>
              <a:t>firms and</a:t>
            </a:r>
            <a:br>
              <a:rPr lang="en-US" sz="3200" dirty="0"/>
            </a:br>
            <a:r>
              <a:rPr lang="en-US" sz="3200" dirty="0"/>
              <a:t>International </a:t>
            </a:r>
            <a:r>
              <a:rPr lang="en-US" sz="3200" dirty="0" smtClean="0"/>
              <a:t>Human Resource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the twenty-first century, many businesses operate </a:t>
            </a:r>
            <a:r>
              <a:rPr lang="en-US" sz="2400" dirty="0" smtClean="0"/>
              <a:t>on a </a:t>
            </a:r>
            <a:r>
              <a:rPr lang="en-US" sz="2400" dirty="0"/>
              <a:t>global basis.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/>
              <a:t>globalisation</a:t>
            </a:r>
            <a:r>
              <a:rPr lang="en-US" sz="2400" dirty="0"/>
              <a:t> of business is the </a:t>
            </a:r>
            <a:r>
              <a:rPr lang="en-US" sz="2400" dirty="0" smtClean="0"/>
              <a:t>result of </a:t>
            </a:r>
            <a:r>
              <a:rPr lang="en-US" sz="2400" dirty="0"/>
              <a:t>a number of factors including advances in </a:t>
            </a:r>
            <a:r>
              <a:rPr lang="en-US" sz="2400" dirty="0" smtClean="0"/>
              <a:t>communications and </a:t>
            </a:r>
            <a:r>
              <a:rPr lang="en-US" sz="2400" dirty="0"/>
              <a:t>technology, ease of travel, increasing </a:t>
            </a:r>
            <a:r>
              <a:rPr lang="en-US" sz="2400" dirty="0" smtClean="0"/>
              <a:t>competition worldwide</a:t>
            </a:r>
            <a:r>
              <a:rPr lang="en-US" sz="2400" dirty="0"/>
              <a:t>, and the development of free trade </a:t>
            </a:r>
            <a:r>
              <a:rPr lang="en-US" sz="2400" dirty="0" smtClean="0"/>
              <a:t>areas</a:t>
            </a:r>
          </a:p>
          <a:p>
            <a:r>
              <a:rPr lang="en-US" sz="2400" dirty="0"/>
              <a:t>There are a number of terms that are frequently </a:t>
            </a:r>
            <a:r>
              <a:rPr lang="en-US" sz="2400" dirty="0" smtClean="0"/>
              <a:t>used to </a:t>
            </a:r>
            <a:r>
              <a:rPr lang="en-US" sz="2400" dirty="0"/>
              <a:t>describe businesses that operate in different </a:t>
            </a:r>
            <a:r>
              <a:rPr lang="en-US" sz="2400" dirty="0" smtClean="0"/>
              <a:t>countries</a:t>
            </a:r>
          </a:p>
          <a:p>
            <a:pPr lvl="1"/>
            <a:r>
              <a:rPr lang="en-US" sz="2000" dirty="0" smtClean="0"/>
              <a:t>MNE, MNC, TNC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</a:t>
            </a:r>
            <a:r>
              <a:rPr lang="en-US" dirty="0" smtClean="0"/>
              <a:t>assignments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international assignee is a term used to refer to </a:t>
            </a:r>
            <a:r>
              <a:rPr lang="en-US" dirty="0" smtClean="0"/>
              <a:t>an employee </a:t>
            </a:r>
            <a:r>
              <a:rPr lang="en-US" dirty="0"/>
              <a:t>assigned by his or her employer to work </a:t>
            </a:r>
            <a:r>
              <a:rPr lang="en-US" dirty="0" smtClean="0"/>
              <a:t>in a </a:t>
            </a:r>
            <a:r>
              <a:rPr lang="en-US" dirty="0"/>
              <a:t>country other than his/her home country for a </a:t>
            </a:r>
            <a:r>
              <a:rPr lang="en-US" dirty="0" smtClean="0"/>
              <a:t>fixed period </a:t>
            </a:r>
            <a:r>
              <a:rPr lang="en-US" dirty="0"/>
              <a:t>of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 ‘expatriate’ is often used </a:t>
            </a:r>
            <a:r>
              <a:rPr lang="en-US" dirty="0" smtClean="0"/>
              <a:t>when describing </a:t>
            </a:r>
            <a:r>
              <a:rPr lang="en-US" dirty="0"/>
              <a:t>and discussing international assignments.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Motives for international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of </a:t>
            </a:r>
            <a:r>
              <a:rPr lang="en-US" dirty="0"/>
              <a:t>an international assignment </a:t>
            </a:r>
            <a:r>
              <a:rPr lang="en-US" dirty="0" smtClean="0"/>
              <a:t>depends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 err="1" smtClean="0"/>
              <a:t>organisation’s</a:t>
            </a:r>
            <a:r>
              <a:rPr lang="en-US" dirty="0" smtClean="0"/>
              <a:t> </a:t>
            </a:r>
            <a:r>
              <a:rPr lang="en-US" dirty="0"/>
              <a:t>strategic and Human Resource </a:t>
            </a:r>
            <a:r>
              <a:rPr lang="en-US" dirty="0" smtClean="0"/>
              <a:t>objectives</a:t>
            </a:r>
          </a:p>
          <a:p>
            <a:r>
              <a:rPr lang="en-US" dirty="0"/>
              <a:t>International assignments are used by businesses </a:t>
            </a:r>
            <a:r>
              <a:rPr lang="en-US" dirty="0" smtClean="0"/>
              <a:t>to achieve </a:t>
            </a:r>
            <a:r>
              <a:rPr lang="en-US" dirty="0"/>
              <a:t>a number of </a:t>
            </a:r>
            <a:r>
              <a:rPr lang="en-US" dirty="0" smtClean="0"/>
              <a:t>objectives. These include:</a:t>
            </a:r>
          </a:p>
          <a:p>
            <a:pPr lvl="1"/>
            <a:r>
              <a:rPr lang="en-US" dirty="0" smtClean="0"/>
              <a:t>corporate </a:t>
            </a:r>
            <a:r>
              <a:rPr lang="en-US" dirty="0"/>
              <a:t>control/coordination and </a:t>
            </a:r>
            <a:r>
              <a:rPr lang="en-US" dirty="0" smtClean="0"/>
              <a:t>the delivery </a:t>
            </a:r>
            <a:r>
              <a:rPr lang="en-US" dirty="0"/>
              <a:t>of superior financial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two-way </a:t>
            </a:r>
            <a:r>
              <a:rPr lang="en-US" dirty="0"/>
              <a:t>transfer </a:t>
            </a:r>
            <a:r>
              <a:rPr lang="en-US" dirty="0" smtClean="0"/>
              <a:t>of know-how </a:t>
            </a:r>
            <a:r>
              <a:rPr lang="en-US" dirty="0"/>
              <a:t>and </a:t>
            </a:r>
            <a:r>
              <a:rPr lang="en-US" dirty="0" err="1"/>
              <a:t>organisational</a:t>
            </a:r>
            <a:r>
              <a:rPr lang="en-US" dirty="0"/>
              <a:t> development,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fill </a:t>
            </a:r>
            <a:r>
              <a:rPr lang="en-US" dirty="0" smtClean="0"/>
              <a:t>positions with </a:t>
            </a:r>
            <a:r>
              <a:rPr lang="en-US" dirty="0"/>
              <a:t>qualified competent </a:t>
            </a:r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build greater </a:t>
            </a:r>
            <a:r>
              <a:rPr lang="en-US" dirty="0" smtClean="0"/>
              <a:t>corporate loyalty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facilitate management </a:t>
            </a:r>
            <a:r>
              <a:rPr lang="en-US" dirty="0" smtClean="0"/>
              <a:t>development by </a:t>
            </a:r>
            <a:r>
              <a:rPr lang="en-US" dirty="0"/>
              <a:t>increasing global awareness and ensuring career </a:t>
            </a:r>
            <a:r>
              <a:rPr lang="en-US" dirty="0" smtClean="0"/>
              <a:t>development for </a:t>
            </a:r>
            <a:r>
              <a:rPr lang="en-US" dirty="0"/>
              <a:t>high-potential </a:t>
            </a:r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Expatriate recruitment </a:t>
            </a:r>
            <a:r>
              <a:rPr lang="en-US" dirty="0" smtClean="0"/>
              <a:t>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Organization’s strategic goals</a:t>
            </a:r>
          </a:p>
          <a:p>
            <a:r>
              <a:rPr lang="en-US" dirty="0" smtClean="0"/>
              <a:t>The </a:t>
            </a:r>
            <a:r>
              <a:rPr lang="en-US" dirty="0"/>
              <a:t>technical competencies required for the </a:t>
            </a:r>
            <a:r>
              <a:rPr lang="en-US" dirty="0" smtClean="0"/>
              <a:t>job</a:t>
            </a:r>
          </a:p>
          <a:p>
            <a:r>
              <a:rPr lang="en-US" dirty="0"/>
              <a:t>The personal traits or relational abilities </a:t>
            </a:r>
            <a:r>
              <a:rPr lang="en-US" dirty="0" smtClean="0"/>
              <a:t>required for </a:t>
            </a:r>
            <a:r>
              <a:rPr lang="en-US" dirty="0"/>
              <a:t>the </a:t>
            </a:r>
            <a:r>
              <a:rPr lang="en-US" dirty="0" smtClean="0"/>
              <a:t>job</a:t>
            </a:r>
          </a:p>
          <a:p>
            <a:r>
              <a:rPr lang="en-US" dirty="0" smtClean="0"/>
              <a:t>The </a:t>
            </a:r>
            <a:r>
              <a:rPr lang="en-US" dirty="0"/>
              <a:t>nature of the </a:t>
            </a:r>
            <a:r>
              <a:rPr lang="en-US" dirty="0" smtClean="0"/>
              <a:t>assignment</a:t>
            </a:r>
          </a:p>
          <a:p>
            <a:r>
              <a:rPr lang="en-US" dirty="0"/>
              <a:t>The expatriate’s ability to cope with a </a:t>
            </a:r>
            <a:r>
              <a:rPr lang="en-US" dirty="0" smtClean="0"/>
              <a:t>different culture</a:t>
            </a:r>
          </a:p>
          <a:p>
            <a:r>
              <a:rPr lang="en-US" dirty="0" smtClean="0"/>
              <a:t>The </a:t>
            </a:r>
            <a:r>
              <a:rPr lang="en-US" dirty="0"/>
              <a:t>expatriate’s family </a:t>
            </a:r>
            <a:r>
              <a:rPr lang="en-US" dirty="0" smtClean="0"/>
              <a:t>situation</a:t>
            </a:r>
          </a:p>
          <a:p>
            <a:r>
              <a:rPr lang="en-US" dirty="0" smtClean="0"/>
              <a:t>Legal </a:t>
            </a:r>
            <a:r>
              <a:rPr lang="en-US" dirty="0"/>
              <a:t>issues pertaining to the host </a:t>
            </a:r>
            <a:r>
              <a:rPr lang="en-US" dirty="0" smtClean="0"/>
              <a:t>country</a:t>
            </a:r>
          </a:p>
          <a:p>
            <a:r>
              <a:rPr lang="en-US" dirty="0"/>
              <a:t>Other factors</a:t>
            </a: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32E6-BE0D-41F5-981E-BE4D56D02C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1324</Words>
  <Application>Microsoft Macintosh PowerPoint</Application>
  <PresentationFormat>On-screen Show (4:3)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Chapter 13: International assignments </vt:lpstr>
      <vt:lpstr>Learning outcomes</vt:lpstr>
      <vt:lpstr>Summary chapter contents</vt:lpstr>
      <vt:lpstr>Introduction</vt:lpstr>
      <vt:lpstr>Globalisation, international firms and International Human Resource Management</vt:lpstr>
      <vt:lpstr>International assignments defined</vt:lpstr>
      <vt:lpstr>Motives for international assignments</vt:lpstr>
      <vt:lpstr>Expatriate recruitment and selection</vt:lpstr>
      <vt:lpstr>Expatriates and the psychological contract</vt:lpstr>
      <vt:lpstr>Phases of an international assignment</vt:lpstr>
      <vt:lpstr>Ensuring a successful international assignee experience</vt:lpstr>
      <vt:lpstr>International management competencies</vt:lpstr>
      <vt:lpstr>Cross-cultural training</vt:lpstr>
      <vt:lpstr>Types of international asignees</vt:lpstr>
      <vt:lpstr>Perlmutter’s model of international orientations</vt:lpstr>
      <vt:lpstr>Repatriation of international assignees</vt:lpstr>
      <vt:lpstr>Critical discussion</vt:lpstr>
      <vt:lpstr>Summary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13</cp:revision>
  <dcterms:created xsi:type="dcterms:W3CDTF">2017-06-09T23:57:37Z</dcterms:created>
  <dcterms:modified xsi:type="dcterms:W3CDTF">2017-06-13T23:08:23Z</dcterms:modified>
</cp:coreProperties>
</file>