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67F3-B4DA-A047-8EFE-B0CE3EA9B74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8EA1-61BE-924B-8666-6113C2CEB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1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8EA1-61BE-924B-8666-6113C2CEBE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4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26C1-AF3C-CC42-BE47-3DBF1485CD51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ABA7-9FFF-E048-96A1-A33EC139814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578-22F0-404C-88A6-2D00865784E7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3B19-5619-E34A-882F-8B2A01C4B84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7BD4-087E-C047-A181-1C5537EF8699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C0D9-1438-2644-A790-CF065F7414E0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B5D-29C1-6B42-90D5-FE3E539CF39F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C72B-51AA-A74D-A4CC-DAC92A5010E6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C72-FDFD-BE48-AF89-634ADAE29C66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14FA-D0E5-9A41-8AE3-BF791A4F7D30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896-9500-C340-BCF1-78310935C146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F8B4-4B1A-8143-A358-126D0DB2824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B17A-B70F-4A25-A0E7-8BC7BF03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0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involvement </a:t>
            </a:r>
            <a:r>
              <a:rPr lang="en-US" dirty="0" smtClean="0"/>
              <a:t>and productivity </a:t>
            </a:r>
            <a:r>
              <a:rPr lang="en-US" dirty="0"/>
              <a:t>in a </a:t>
            </a:r>
            <a:r>
              <a:rPr lang="en-US" dirty="0" smtClean="0"/>
              <a:t>global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</a:t>
            </a:r>
            <a:r>
              <a:rPr lang="en-US" dirty="0"/>
              <a:t>of the main </a:t>
            </a:r>
            <a:r>
              <a:rPr lang="en-US" dirty="0" smtClean="0"/>
              <a:t>drivers of employee involvement is </a:t>
            </a:r>
            <a:r>
              <a:rPr lang="en-US" dirty="0"/>
              <a:t>increased productivity.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notion of </a:t>
            </a:r>
            <a:r>
              <a:rPr lang="en-US" dirty="0" smtClean="0"/>
              <a:t>employee involvement </a:t>
            </a:r>
            <a:r>
              <a:rPr lang="en-US" dirty="0"/>
              <a:t>leading to increased productivity is </a:t>
            </a:r>
            <a:r>
              <a:rPr lang="en-US" dirty="0" smtClean="0"/>
              <a:t>derived from </a:t>
            </a:r>
            <a:r>
              <a:rPr lang="en-US" dirty="0"/>
              <a:t>the resource-based </a:t>
            </a:r>
            <a:r>
              <a:rPr lang="en-US" dirty="0" smtClean="0"/>
              <a:t>view</a:t>
            </a:r>
          </a:p>
          <a:p>
            <a:r>
              <a:rPr lang="en-US" dirty="0"/>
              <a:t>There has been increased interest in financial </a:t>
            </a:r>
            <a:r>
              <a:rPr lang="en-US" dirty="0" smtClean="0"/>
              <a:t>participation, profit-based </a:t>
            </a:r>
            <a:r>
              <a:rPr lang="en-US" dirty="0"/>
              <a:t>pay, and employee share </a:t>
            </a:r>
            <a:r>
              <a:rPr lang="en-US" dirty="0" smtClean="0"/>
              <a:t>ownership plans </a:t>
            </a:r>
            <a:r>
              <a:rPr lang="en-US" dirty="0"/>
              <a:t>in many European </a:t>
            </a:r>
            <a:r>
              <a:rPr lang="en-US" dirty="0" smtClean="0"/>
              <a:t>economies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Macro-environmental influences </a:t>
            </a:r>
            <a:r>
              <a:rPr lang="en-US" dirty="0"/>
              <a:t>on </a:t>
            </a:r>
            <a:r>
              <a:rPr lang="en-US" dirty="0" smtClean="0"/>
              <a:t>employee involvement </a:t>
            </a:r>
            <a:r>
              <a:rPr lang="en-US" dirty="0"/>
              <a:t>in the </a:t>
            </a:r>
            <a:r>
              <a:rPr lang="en-US" dirty="0" smtClean="0"/>
              <a:t>global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strategic </a:t>
            </a:r>
            <a:r>
              <a:rPr lang="en-US" dirty="0" smtClean="0"/>
              <a:t>goals and </a:t>
            </a:r>
            <a:r>
              <a:rPr lang="en-US" dirty="0"/>
              <a:t>impact of HRM and employee involvement in </a:t>
            </a:r>
            <a:r>
              <a:rPr lang="en-US" dirty="0" smtClean="0"/>
              <a:t>a broader sense</a:t>
            </a:r>
          </a:p>
          <a:p>
            <a:r>
              <a:rPr lang="en-US" dirty="0" smtClean="0"/>
              <a:t>Employee </a:t>
            </a:r>
            <a:r>
              <a:rPr lang="en-US" dirty="0"/>
              <a:t>involvement relates to </a:t>
            </a:r>
            <a:r>
              <a:rPr lang="en-US" dirty="0" smtClean="0"/>
              <a:t>a range </a:t>
            </a:r>
            <a:r>
              <a:rPr lang="en-US" dirty="0"/>
              <a:t>of stakeholder </a:t>
            </a:r>
            <a:r>
              <a:rPr lang="en-US" dirty="0" smtClean="0"/>
              <a:t>interests</a:t>
            </a:r>
          </a:p>
          <a:p>
            <a:r>
              <a:rPr lang="en-US" dirty="0" smtClean="0"/>
              <a:t>‘Social legitimacy’ element</a:t>
            </a:r>
          </a:p>
          <a:p>
            <a:r>
              <a:rPr lang="en-US" dirty="0" smtClean="0"/>
              <a:t>Macro-environmental </a:t>
            </a:r>
            <a:r>
              <a:rPr lang="en-US" dirty="0"/>
              <a:t>factors </a:t>
            </a:r>
            <a:r>
              <a:rPr lang="en-US" dirty="0" smtClean="0"/>
              <a:t>that together </a:t>
            </a:r>
            <a:r>
              <a:rPr lang="en-US" dirty="0"/>
              <a:t>with </a:t>
            </a:r>
            <a:r>
              <a:rPr lang="en-US" dirty="0" err="1"/>
              <a:t>organisational</a:t>
            </a:r>
            <a:r>
              <a:rPr lang="en-US" dirty="0"/>
              <a:t>/workplace factors </a:t>
            </a:r>
            <a:r>
              <a:rPr lang="en-US" dirty="0" smtClean="0"/>
              <a:t>shape involvement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market influences</a:t>
            </a:r>
          </a:p>
          <a:p>
            <a:pPr lvl="1"/>
            <a:r>
              <a:rPr lang="en-US" dirty="0" smtClean="0"/>
              <a:t>technology</a:t>
            </a:r>
            <a:r>
              <a:rPr lang="en-US" dirty="0"/>
              <a:t>, skills and staffing levels;</a:t>
            </a:r>
          </a:p>
          <a:p>
            <a:pPr lvl="1"/>
            <a:r>
              <a:rPr lang="en-US" dirty="0" smtClean="0"/>
              <a:t>structural </a:t>
            </a:r>
            <a:r>
              <a:rPr lang="en-US" dirty="0"/>
              <a:t>influences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regulatory or policy environment and </a:t>
            </a:r>
            <a:r>
              <a:rPr lang="en-US" dirty="0" smtClean="0"/>
              <a:t>financial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critical analysis </a:t>
            </a:r>
            <a:r>
              <a:rPr lang="en-US" dirty="0" smtClean="0"/>
              <a:t>of employee </a:t>
            </a:r>
            <a:r>
              <a:rPr lang="en-US" dirty="0"/>
              <a:t>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Potential for contradictory and competing objectives and initiatives between senior and line managers</a:t>
            </a:r>
          </a:p>
          <a:p>
            <a:r>
              <a:rPr lang="en-GB" dirty="0" smtClean="0"/>
              <a:t>Adverse consequences for employees’ job satisfaction, commitment and loyalty</a:t>
            </a:r>
          </a:p>
          <a:p>
            <a:r>
              <a:rPr lang="en-GB" dirty="0" smtClean="0"/>
              <a:t>Constantly changing and contradictory nature of employee involvement</a:t>
            </a:r>
          </a:p>
          <a:p>
            <a:r>
              <a:rPr lang="en-GB" dirty="0" smtClean="0"/>
              <a:t>Involvement initiatives not in themselves enough to secure favourable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 between strategic human resource management and employee involvement</a:t>
            </a:r>
          </a:p>
          <a:p>
            <a:r>
              <a:rPr lang="en-GB" dirty="0" smtClean="0"/>
              <a:t>Employee involvement and employee participation</a:t>
            </a:r>
          </a:p>
          <a:p>
            <a:r>
              <a:rPr lang="en-GB" dirty="0" smtClean="0"/>
              <a:t>Trends in employee involvement</a:t>
            </a:r>
          </a:p>
          <a:p>
            <a:r>
              <a:rPr lang="en-GB" dirty="0" smtClean="0"/>
              <a:t>Objectives and effectiveness of employee involvement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Boxall</a:t>
            </a:r>
            <a:r>
              <a:rPr lang="en-GB" sz="1600" dirty="0" smtClean="0"/>
              <a:t>, P. and </a:t>
            </a:r>
            <a:r>
              <a:rPr lang="en-GB" sz="1600" dirty="0" err="1" smtClean="0"/>
              <a:t>Macky</a:t>
            </a:r>
            <a:r>
              <a:rPr lang="en-GB" sz="1600" dirty="0" smtClean="0"/>
              <a:t>, K. (2007) High-performance work systems and organisational performance: bridging theory and practice. </a:t>
            </a:r>
            <a:r>
              <a:rPr lang="en-GB" sz="1600" i="1" dirty="0" smtClean="0"/>
              <a:t>Asia Pacific Journal of Human Resources, </a:t>
            </a:r>
            <a:r>
              <a:rPr lang="en-GB" sz="1600" dirty="0" smtClean="0"/>
              <a:t>45(3): 261–70</a:t>
            </a:r>
            <a:r>
              <a:rPr lang="en-GB" sz="1600" i="1" dirty="0" smtClean="0"/>
              <a:t>.</a:t>
            </a:r>
          </a:p>
          <a:p>
            <a:r>
              <a:rPr lang="en-GB" sz="1600" dirty="0" err="1" smtClean="0"/>
              <a:t>Boxall</a:t>
            </a:r>
            <a:r>
              <a:rPr lang="en-GB" sz="1600" dirty="0" smtClean="0"/>
              <a:t>, P. and </a:t>
            </a:r>
            <a:r>
              <a:rPr lang="en-GB" sz="1600" dirty="0" err="1" smtClean="0"/>
              <a:t>Macky</a:t>
            </a:r>
            <a:r>
              <a:rPr lang="en-GB" sz="1600" dirty="0" smtClean="0"/>
              <a:t>, K. (2009) Research and theory on high-performance work systems: progressing the high involvement stream. </a:t>
            </a:r>
            <a:r>
              <a:rPr lang="en-GB" sz="1600" i="1" dirty="0" smtClean="0"/>
              <a:t>Human Resource Management Journal, </a:t>
            </a:r>
            <a:r>
              <a:rPr lang="en-GB" sz="1600" dirty="0" smtClean="0"/>
              <a:t>19(1): 3–23.</a:t>
            </a:r>
          </a:p>
          <a:p>
            <a:r>
              <a:rPr lang="en-GB" sz="1600" dirty="0" smtClean="0"/>
              <a:t>Brown, M., Geddes, A. and Heywood, J. S. (2009) The determinants of employee involvement schemes: private sector Australian evidence. </a:t>
            </a:r>
            <a:r>
              <a:rPr lang="en-GB" sz="1600" i="1" dirty="0" smtClean="0"/>
              <a:t>Economic and Industrial Democracy, </a:t>
            </a:r>
            <a:r>
              <a:rPr lang="en-GB" sz="1600" dirty="0" smtClean="0"/>
              <a:t>28(2): 259–91.</a:t>
            </a:r>
          </a:p>
          <a:p>
            <a:r>
              <a:rPr lang="en-GB" sz="1600" dirty="0" smtClean="0"/>
              <a:t>Budd, J., </a:t>
            </a:r>
            <a:r>
              <a:rPr lang="en-GB" sz="1600" dirty="0" err="1" smtClean="0"/>
              <a:t>Gollan</a:t>
            </a:r>
            <a:r>
              <a:rPr lang="en-GB" sz="1600" dirty="0" smtClean="0"/>
              <a:t>, P. and Wilkinson, A. (2010) New approaches to employee voice and participation in organizations. </a:t>
            </a:r>
            <a:r>
              <a:rPr lang="en-GB" sz="1600" i="1" dirty="0" smtClean="0"/>
              <a:t>Human Relations, </a:t>
            </a:r>
            <a:r>
              <a:rPr lang="en-GB" sz="1600" dirty="0" smtClean="0"/>
              <a:t>63(3, Special Issue).</a:t>
            </a:r>
          </a:p>
          <a:p>
            <a:r>
              <a:rPr lang="en-US" sz="1600" dirty="0" smtClean="0"/>
              <a:t>Cheng</a:t>
            </a:r>
            <a:r>
              <a:rPr lang="en-US" sz="1600" dirty="0"/>
              <a:t>, </a:t>
            </a:r>
            <a:r>
              <a:rPr lang="en-US" sz="1600" dirty="0" smtClean="0"/>
              <a:t>Z. </a:t>
            </a:r>
            <a:r>
              <a:rPr lang="en-US" sz="1600" dirty="0"/>
              <a:t>(2014) The effects of employee involvement </a:t>
            </a:r>
            <a:r>
              <a:rPr lang="en-US" sz="1600" dirty="0" smtClean="0"/>
              <a:t>and participation </a:t>
            </a:r>
            <a:r>
              <a:rPr lang="en-US" sz="1600" dirty="0"/>
              <a:t>on subjective wellbeing: Evidence </a:t>
            </a:r>
            <a:r>
              <a:rPr lang="en-US" sz="1600" dirty="0" smtClean="0"/>
              <a:t>from urban </a:t>
            </a:r>
            <a:r>
              <a:rPr lang="en-US" sz="1600" dirty="0"/>
              <a:t>China. </a:t>
            </a:r>
            <a:r>
              <a:rPr lang="en-US" sz="1600" i="1" dirty="0"/>
              <a:t>Social Indicators Research</a:t>
            </a:r>
            <a:r>
              <a:rPr lang="en-US" sz="1600" dirty="0"/>
              <a:t>, 118: 457–483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Holland</a:t>
            </a:r>
            <a:r>
              <a:rPr lang="en-US" sz="1600" dirty="0"/>
              <a:t>, </a:t>
            </a:r>
            <a:r>
              <a:rPr lang="en-US" sz="1600" dirty="0" smtClean="0"/>
              <a:t>P., </a:t>
            </a:r>
            <a:r>
              <a:rPr lang="en-US" sz="1600" dirty="0" err="1" smtClean="0"/>
              <a:t>Pyman</a:t>
            </a:r>
            <a:r>
              <a:rPr lang="en-US" sz="1600" dirty="0"/>
              <a:t>, </a:t>
            </a:r>
            <a:r>
              <a:rPr lang="en-US" sz="1600" dirty="0" smtClean="0"/>
              <a:t>A., Cooper</a:t>
            </a:r>
            <a:r>
              <a:rPr lang="en-US" sz="1600" dirty="0"/>
              <a:t>, </a:t>
            </a:r>
            <a:r>
              <a:rPr lang="en-US" sz="1600" dirty="0" smtClean="0"/>
              <a:t>B. </a:t>
            </a:r>
            <a:r>
              <a:rPr lang="en-US" sz="1600" dirty="0"/>
              <a:t>and </a:t>
            </a:r>
            <a:r>
              <a:rPr lang="en-US" sz="1600" dirty="0" err="1" smtClean="0"/>
              <a:t>Teicher</a:t>
            </a:r>
            <a:r>
              <a:rPr lang="en-US" sz="1600" dirty="0"/>
              <a:t>, </a:t>
            </a:r>
            <a:r>
              <a:rPr lang="en-US" sz="1600" dirty="0" smtClean="0"/>
              <a:t>J. </a:t>
            </a:r>
            <a:r>
              <a:rPr lang="en-US" sz="1600" dirty="0"/>
              <a:t>(</a:t>
            </a:r>
            <a:r>
              <a:rPr lang="en-US" sz="1600" dirty="0" smtClean="0"/>
              <a:t>2011) Employee </a:t>
            </a:r>
            <a:r>
              <a:rPr lang="en-US" sz="1600" dirty="0"/>
              <a:t>voice and job satisfaction in Australia: </a:t>
            </a:r>
            <a:r>
              <a:rPr lang="en-US" sz="1600" dirty="0" smtClean="0"/>
              <a:t>The centrality </a:t>
            </a:r>
            <a:r>
              <a:rPr lang="en-US" sz="1600" dirty="0"/>
              <a:t>of direct voice. </a:t>
            </a:r>
            <a:r>
              <a:rPr lang="en-US" sz="1600" i="1" dirty="0"/>
              <a:t>Human Resource </a:t>
            </a:r>
            <a:r>
              <a:rPr lang="en-US" sz="1600" i="1" dirty="0" smtClean="0"/>
              <a:t>Management</a:t>
            </a:r>
            <a:r>
              <a:rPr lang="en-US" sz="1600" dirty="0" smtClean="0"/>
              <a:t>, 50(1</a:t>
            </a:r>
            <a:r>
              <a:rPr lang="en-US" sz="1600" dirty="0"/>
              <a:t>): 95–111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Marchington</a:t>
            </a:r>
            <a:r>
              <a:rPr lang="en-US" sz="1600" dirty="0"/>
              <a:t>, </a:t>
            </a:r>
            <a:r>
              <a:rPr lang="en-US" sz="1600" dirty="0" smtClean="0"/>
              <a:t>M. </a:t>
            </a:r>
            <a:r>
              <a:rPr lang="en-US" sz="1600" dirty="0"/>
              <a:t>(2015a) The role of institutional </a:t>
            </a:r>
            <a:r>
              <a:rPr lang="en-US" sz="1600" dirty="0" smtClean="0"/>
              <a:t>and intermediary </a:t>
            </a:r>
            <a:r>
              <a:rPr lang="en-US" sz="1600" dirty="0"/>
              <a:t>forces in shaping patterns of </a:t>
            </a:r>
            <a:r>
              <a:rPr lang="en-US" sz="1600" dirty="0" smtClean="0"/>
              <a:t>employee involvement </a:t>
            </a:r>
            <a:r>
              <a:rPr lang="en-US" sz="1600" dirty="0"/>
              <a:t>and participation in </a:t>
            </a:r>
            <a:r>
              <a:rPr lang="en-US" sz="1600" dirty="0" smtClean="0"/>
              <a:t>Anglo-American countries</a:t>
            </a:r>
            <a:r>
              <a:rPr lang="en-US" sz="1600" dirty="0"/>
              <a:t>. </a:t>
            </a:r>
            <a:r>
              <a:rPr lang="en-US" sz="1600" i="1" dirty="0"/>
              <a:t>International Journal of Human </a:t>
            </a:r>
            <a:r>
              <a:rPr lang="en-US" sz="1600" i="1" dirty="0" smtClean="0"/>
              <a:t>Resource Management</a:t>
            </a:r>
            <a:r>
              <a:rPr lang="en-US" sz="1600" dirty="0"/>
              <a:t>, 26(20): 2594–2616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Pyman</a:t>
            </a:r>
            <a:r>
              <a:rPr lang="en-US" sz="1600" dirty="0"/>
              <a:t>, </a:t>
            </a:r>
            <a:r>
              <a:rPr lang="en-US" sz="1600" dirty="0" smtClean="0"/>
              <a:t>A., Holland</a:t>
            </a:r>
            <a:r>
              <a:rPr lang="en-US" sz="1600" dirty="0"/>
              <a:t>, </a:t>
            </a:r>
            <a:r>
              <a:rPr lang="en-US" sz="1600" dirty="0" smtClean="0"/>
              <a:t>P., </a:t>
            </a:r>
            <a:r>
              <a:rPr lang="en-US" sz="1600" dirty="0" err="1" smtClean="0"/>
              <a:t>Teicher</a:t>
            </a:r>
            <a:r>
              <a:rPr lang="en-US" sz="1600" dirty="0"/>
              <a:t>, </a:t>
            </a:r>
            <a:r>
              <a:rPr lang="en-US" sz="1600" dirty="0" smtClean="0"/>
              <a:t>J. </a:t>
            </a:r>
            <a:r>
              <a:rPr lang="en-US" sz="1600" dirty="0"/>
              <a:t>and </a:t>
            </a:r>
            <a:r>
              <a:rPr lang="en-US" sz="1600" dirty="0" smtClean="0"/>
              <a:t>Cooper</a:t>
            </a:r>
            <a:r>
              <a:rPr lang="en-US" sz="1600" dirty="0"/>
              <a:t>, </a:t>
            </a:r>
            <a:r>
              <a:rPr lang="en-US" sz="1600" dirty="0" smtClean="0"/>
              <a:t>B. </a:t>
            </a:r>
            <a:r>
              <a:rPr lang="en-US" sz="1600" dirty="0"/>
              <a:t>(</a:t>
            </a:r>
            <a:r>
              <a:rPr lang="en-US" sz="1600" dirty="0" smtClean="0"/>
              <a:t>2010) Industrial </a:t>
            </a:r>
            <a:r>
              <a:rPr lang="en-US" sz="1600" dirty="0"/>
              <a:t>relations climate, employee voice and </a:t>
            </a:r>
            <a:r>
              <a:rPr lang="en-US" sz="1600" dirty="0" smtClean="0"/>
              <a:t>managerial attitudes </a:t>
            </a:r>
            <a:r>
              <a:rPr lang="en-US" sz="1600" dirty="0"/>
              <a:t>to unions: An Australian study. </a:t>
            </a:r>
            <a:r>
              <a:rPr lang="en-US" sz="1600" i="1" dirty="0" smtClean="0"/>
              <a:t>British Journal </a:t>
            </a:r>
            <a:r>
              <a:rPr lang="en-US" sz="1600" i="1" dirty="0"/>
              <a:t>of Industrial Relations</a:t>
            </a:r>
            <a:r>
              <a:rPr lang="en-US" sz="1600" dirty="0"/>
              <a:t>, 48(2): 460–480.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14: </a:t>
            </a:r>
            <a:r>
              <a:rPr lang="en-US" dirty="0"/>
              <a:t>HRM, productivity, </a:t>
            </a:r>
            <a:r>
              <a:rPr lang="en-US" dirty="0" smtClean="0"/>
              <a:t>and employee involvement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Amanda </a:t>
            </a:r>
            <a:r>
              <a:rPr lang="en-US" sz="2400" i="1" dirty="0" err="1" smtClean="0">
                <a:solidFill>
                  <a:schemeClr val="tx1"/>
                </a:solidFill>
              </a:rPr>
              <a:t>Pyman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50" dirty="0"/>
              <a:t>After reading this chapter, you should be able to:</a:t>
            </a:r>
          </a:p>
          <a:p>
            <a:r>
              <a:rPr lang="en-US" sz="2050" dirty="0" smtClean="0"/>
              <a:t>Explain </a:t>
            </a:r>
            <a:r>
              <a:rPr lang="en-US" sz="2050" dirty="0"/>
              <a:t>the link between strategic human resource management and employee involvement, and why </a:t>
            </a:r>
            <a:r>
              <a:rPr lang="en-US" sz="2050" dirty="0" smtClean="0"/>
              <a:t>productivity is </a:t>
            </a:r>
            <a:r>
              <a:rPr lang="en-US" sz="2050" dirty="0"/>
              <a:t>a better measure of the impact of human resource management practices than profitability.</a:t>
            </a:r>
          </a:p>
          <a:p>
            <a:r>
              <a:rPr lang="en-US" sz="2050" dirty="0" smtClean="0"/>
              <a:t>Define </a:t>
            </a:r>
            <a:r>
              <a:rPr lang="en-US" sz="2050" dirty="0"/>
              <a:t>employee involvement using human resource management and employment relations lenses; </a:t>
            </a:r>
            <a:r>
              <a:rPr lang="en-US" sz="2050" dirty="0" smtClean="0"/>
              <a:t>identify channels </a:t>
            </a:r>
            <a:r>
              <a:rPr lang="en-US" sz="2050" dirty="0"/>
              <a:t>used to facilitate employee involvement and their potential challenges.</a:t>
            </a:r>
          </a:p>
          <a:p>
            <a:r>
              <a:rPr lang="en-US" sz="2050" dirty="0" smtClean="0"/>
              <a:t>Distinguish </a:t>
            </a:r>
            <a:r>
              <a:rPr lang="en-US" sz="2050" dirty="0"/>
              <a:t>between employee involvement and employee participation.</a:t>
            </a:r>
          </a:p>
          <a:p>
            <a:r>
              <a:rPr lang="en-US" sz="2050" dirty="0" smtClean="0"/>
              <a:t>Identify </a:t>
            </a:r>
            <a:r>
              <a:rPr lang="en-US" sz="2050" dirty="0"/>
              <a:t>the major trends in employee involvement in Anglo-American and European countries and the </a:t>
            </a:r>
            <a:r>
              <a:rPr lang="en-US" sz="2050" dirty="0" smtClean="0"/>
              <a:t>major drivers </a:t>
            </a:r>
            <a:r>
              <a:rPr lang="en-US" sz="2050" dirty="0"/>
              <a:t>of these trends.</a:t>
            </a:r>
          </a:p>
          <a:p>
            <a:r>
              <a:rPr lang="en-US" sz="2050" dirty="0" smtClean="0"/>
              <a:t>Identify </a:t>
            </a:r>
            <a:r>
              <a:rPr lang="en-US" sz="2050" dirty="0"/>
              <a:t>and critically discuss the objectives and effectiveness of employee involvement.</a:t>
            </a:r>
          </a:p>
          <a:p>
            <a:r>
              <a:rPr lang="en-US" sz="2050" dirty="0" smtClean="0"/>
              <a:t>Identify </a:t>
            </a:r>
            <a:r>
              <a:rPr lang="en-US" sz="2050" dirty="0"/>
              <a:t>good practices in employee involvement and participation for </a:t>
            </a:r>
            <a:r>
              <a:rPr lang="en-US" sz="2050" dirty="0" err="1"/>
              <a:t>organisations</a:t>
            </a:r>
            <a:r>
              <a:rPr lang="en-US" sz="2050" dirty="0"/>
              <a:t>, managers, employees </a:t>
            </a:r>
            <a:r>
              <a:rPr lang="en-US" sz="2050" dirty="0" smtClean="0"/>
              <a:t>and policy makers.</a:t>
            </a:r>
            <a:endParaRPr lang="en-US" sz="2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‘Health and safety in the workplace’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SHRM </a:t>
            </a:r>
            <a:r>
              <a:rPr lang="en-US" dirty="0"/>
              <a:t>and employee involvement</a:t>
            </a:r>
          </a:p>
          <a:p>
            <a:r>
              <a:rPr lang="en-US" dirty="0" smtClean="0"/>
              <a:t>Theories </a:t>
            </a:r>
            <a:r>
              <a:rPr lang="en-US" dirty="0"/>
              <a:t>and concepts of employee involvement: Human resource management versus employment relations</a:t>
            </a:r>
          </a:p>
          <a:p>
            <a:r>
              <a:rPr lang="en-US" dirty="0" smtClean="0"/>
              <a:t>Employee </a:t>
            </a:r>
            <a:r>
              <a:rPr lang="en-US" dirty="0"/>
              <a:t>involvement and productivity: examples from Europe</a:t>
            </a:r>
          </a:p>
          <a:p>
            <a:r>
              <a:rPr lang="en-US" dirty="0" smtClean="0"/>
              <a:t>Critical </a:t>
            </a:r>
            <a:r>
              <a:rPr lang="en-US" dirty="0"/>
              <a:t>summary of employee involvement</a:t>
            </a:r>
          </a:p>
          <a:p>
            <a:r>
              <a:rPr lang="en-US" dirty="0" smtClean="0"/>
              <a:t>Employee </a:t>
            </a:r>
            <a:r>
              <a:rPr lang="en-US" dirty="0"/>
              <a:t>involvement in a global context: macro-environmental influences</a:t>
            </a:r>
          </a:p>
          <a:p>
            <a:r>
              <a:rPr lang="en-US" dirty="0" smtClean="0"/>
              <a:t>A </a:t>
            </a:r>
            <a:r>
              <a:rPr lang="en-US" dirty="0"/>
              <a:t>critical analysis of employee involvement</a:t>
            </a:r>
          </a:p>
          <a:p>
            <a:r>
              <a:rPr lang="en-US" dirty="0" smtClean="0"/>
              <a:t>Benefits </a:t>
            </a:r>
            <a:r>
              <a:rPr lang="en-US" dirty="0"/>
              <a:t>of studying HRM from a critical perspective for managers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Employee involvement at Paper 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term ‘employee voice’ has been used to cover </a:t>
            </a:r>
            <a:r>
              <a:rPr lang="en-US" dirty="0" smtClean="0"/>
              <a:t>a variety </a:t>
            </a:r>
            <a:r>
              <a:rPr lang="en-US" dirty="0"/>
              <a:t>of processes and structures, including </a:t>
            </a:r>
            <a:r>
              <a:rPr lang="en-US" dirty="0" smtClean="0"/>
              <a:t>employee involvement</a:t>
            </a:r>
            <a:r>
              <a:rPr lang="en-US" dirty="0"/>
              <a:t>, that enable and at times empower </a:t>
            </a:r>
            <a:r>
              <a:rPr lang="en-US" dirty="0" err="1" smtClean="0"/>
              <a:t>employeesto</a:t>
            </a:r>
            <a:r>
              <a:rPr lang="en-US" dirty="0" smtClean="0"/>
              <a:t> </a:t>
            </a:r>
            <a:r>
              <a:rPr lang="en-US" dirty="0"/>
              <a:t>contribute to </a:t>
            </a:r>
            <a:r>
              <a:rPr lang="en-US" dirty="0" smtClean="0"/>
              <a:t>and/or participate </a:t>
            </a:r>
            <a:r>
              <a:rPr lang="en-US" dirty="0"/>
              <a:t>in a firm’s decision-making </a:t>
            </a:r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/>
              <a:t>the strategic </a:t>
            </a:r>
            <a:r>
              <a:rPr lang="en-US" dirty="0" smtClean="0"/>
              <a:t>HRM (SHRM</a:t>
            </a:r>
            <a:r>
              <a:rPr lang="en-US" dirty="0"/>
              <a:t>) literature, employee involvement is afforded </a:t>
            </a:r>
            <a:r>
              <a:rPr lang="en-US" dirty="0" smtClean="0"/>
              <a:t>a central </a:t>
            </a:r>
            <a:r>
              <a:rPr lang="en-US" dirty="0"/>
              <a:t>role in high-commitment and </a:t>
            </a:r>
            <a:r>
              <a:rPr lang="en-US" dirty="0" smtClean="0"/>
              <a:t>high-performance work systems</a:t>
            </a:r>
          </a:p>
          <a:p>
            <a:r>
              <a:rPr lang="en-US" dirty="0" smtClean="0"/>
              <a:t>High levels </a:t>
            </a:r>
            <a:r>
              <a:rPr lang="en-US" dirty="0"/>
              <a:t>of </a:t>
            </a:r>
            <a:r>
              <a:rPr lang="en-US" dirty="0" smtClean="0"/>
              <a:t>involvement </a:t>
            </a:r>
            <a:r>
              <a:rPr lang="en-US" dirty="0"/>
              <a:t>are linked to improved productivity</a:t>
            </a:r>
          </a:p>
          <a:p>
            <a:r>
              <a:rPr lang="en-US" dirty="0"/>
              <a:t>and profitability of the firm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assumption is based on the </a:t>
            </a:r>
            <a:r>
              <a:rPr lang="en-US" dirty="0" smtClean="0"/>
              <a:t>notion that </a:t>
            </a:r>
            <a:r>
              <a:rPr lang="en-US" dirty="0"/>
              <a:t>employees are a major source of competitive </a:t>
            </a:r>
            <a:r>
              <a:rPr lang="en-US" dirty="0" smtClean="0"/>
              <a:t>advantage, and </a:t>
            </a:r>
            <a:r>
              <a:rPr lang="en-US" dirty="0"/>
              <a:t>thus employee involvement practices </a:t>
            </a:r>
            <a:r>
              <a:rPr lang="en-US" dirty="0" smtClean="0"/>
              <a:t>increase the </a:t>
            </a:r>
            <a:r>
              <a:rPr lang="en-US" dirty="0"/>
              <a:t>stock of ideas and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and employee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Three goal </a:t>
            </a:r>
            <a:r>
              <a:rPr lang="en-US" dirty="0"/>
              <a:t>domains that contribute to </a:t>
            </a:r>
            <a:r>
              <a:rPr lang="en-US" dirty="0" smtClean="0"/>
              <a:t>a firm’s </a:t>
            </a:r>
            <a:r>
              <a:rPr lang="en-US" dirty="0"/>
              <a:t>viability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productivity</a:t>
            </a:r>
            <a:endParaRPr lang="en-US" dirty="0"/>
          </a:p>
          <a:p>
            <a:pPr lvl="1"/>
            <a:r>
              <a:rPr lang="en-US" dirty="0" smtClean="0"/>
              <a:t>flexibility</a:t>
            </a:r>
            <a:endParaRPr lang="en-US" dirty="0"/>
          </a:p>
          <a:p>
            <a:pPr lvl="1"/>
            <a:r>
              <a:rPr lang="en-US" dirty="0" smtClean="0"/>
              <a:t>legitimacy</a:t>
            </a:r>
          </a:p>
          <a:p>
            <a:r>
              <a:rPr lang="en-US" dirty="0"/>
              <a:t>Superior performance equates to the attainment of</a:t>
            </a:r>
          </a:p>
          <a:p>
            <a:r>
              <a:rPr lang="en-US" dirty="0"/>
              <a:t>successful outcomes across all three domains</a:t>
            </a:r>
            <a:r>
              <a:rPr lang="en-US" dirty="0" smtClean="0"/>
              <a:t>.</a:t>
            </a:r>
          </a:p>
          <a:p>
            <a:r>
              <a:rPr lang="en-US" dirty="0"/>
              <a:t>In strategy terms, this would normally include </a:t>
            </a:r>
            <a:r>
              <a:rPr lang="en-US" dirty="0" smtClean="0"/>
              <a:t>a blend </a:t>
            </a:r>
            <a:r>
              <a:rPr lang="en-US" dirty="0"/>
              <a:t>of human resource practices concerned with </a:t>
            </a:r>
            <a:r>
              <a:rPr lang="en-US" dirty="0" err="1" smtClean="0"/>
              <a:t>hiringnand</a:t>
            </a:r>
            <a:r>
              <a:rPr lang="en-US" dirty="0" smtClean="0"/>
              <a:t> </a:t>
            </a:r>
            <a:r>
              <a:rPr lang="en-US" dirty="0"/>
              <a:t>developing employee skills, motivating </a:t>
            </a:r>
            <a:r>
              <a:rPr lang="en-US" dirty="0" smtClean="0"/>
              <a:t>appropriate performance </a:t>
            </a:r>
            <a:r>
              <a:rPr lang="en-US" dirty="0"/>
              <a:t>and providing leadership and </a:t>
            </a:r>
            <a:r>
              <a:rPr lang="en-US" dirty="0" smtClean="0"/>
              <a:t>opportunities</a:t>
            </a:r>
          </a:p>
          <a:p>
            <a:r>
              <a:rPr lang="en-GB" dirty="0" smtClean="0"/>
              <a:t>Employees’ skills, commitment and satisfaction levels are performance-drivers in all firms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Labour productivity is a better measure of HRM than is profitability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Theories and concepts of employee involvement:</a:t>
            </a:r>
            <a:br>
              <a:rPr lang="en-US" sz="3600" dirty="0" smtClean="0"/>
            </a:br>
            <a:r>
              <a:rPr lang="en-US" sz="3600" dirty="0" smtClean="0"/>
              <a:t>HRM Vs. Employee relations 1/2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Employee involvement can be </a:t>
            </a:r>
            <a:r>
              <a:rPr lang="en-US" dirty="0" smtClean="0"/>
              <a:t>explored </a:t>
            </a:r>
            <a:r>
              <a:rPr lang="en-US" dirty="0"/>
              <a:t>from a human resource management lens and/or </a:t>
            </a:r>
            <a:r>
              <a:rPr lang="en-US" dirty="0" smtClean="0"/>
              <a:t>an employment </a:t>
            </a:r>
            <a:r>
              <a:rPr lang="en-US" dirty="0"/>
              <a:t>relations lens.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HRM theory, </a:t>
            </a:r>
            <a:r>
              <a:rPr lang="en-US" dirty="0" smtClean="0"/>
              <a:t>the rationale </a:t>
            </a:r>
            <a:r>
              <a:rPr lang="en-US" dirty="0"/>
              <a:t>for employee involvement is to increase </a:t>
            </a:r>
            <a:r>
              <a:rPr lang="en-US" dirty="0" smtClean="0"/>
              <a:t>performance through </a:t>
            </a:r>
            <a:r>
              <a:rPr lang="en-US" dirty="0"/>
              <a:t>individual forms such as focus groups or </a:t>
            </a:r>
            <a:r>
              <a:rPr lang="en-US" dirty="0" err="1" smtClean="0"/>
              <a:t>anopen</a:t>
            </a:r>
            <a:r>
              <a:rPr lang="en-US" dirty="0" smtClean="0"/>
              <a:t> </a:t>
            </a:r>
            <a:r>
              <a:rPr lang="en-US" dirty="0"/>
              <a:t>door policy. </a:t>
            </a:r>
            <a:r>
              <a:rPr lang="en-US" dirty="0" smtClean="0"/>
              <a:t> The </a:t>
            </a:r>
            <a:r>
              <a:rPr lang="en-US" dirty="0"/>
              <a:t>philosophy underpinning </a:t>
            </a:r>
            <a:r>
              <a:rPr lang="en-US" dirty="0" smtClean="0"/>
              <a:t>employee involvement </a:t>
            </a:r>
            <a:r>
              <a:rPr lang="en-US" dirty="0"/>
              <a:t>is managerial or </a:t>
            </a:r>
            <a:r>
              <a:rPr lang="en-US" dirty="0" err="1" smtClean="0"/>
              <a:t>unitarist</a:t>
            </a:r>
            <a:r>
              <a:rPr lang="en-US" dirty="0" smtClean="0"/>
              <a:t>.</a:t>
            </a:r>
          </a:p>
          <a:p>
            <a:r>
              <a:rPr lang="en-US" dirty="0"/>
              <a:t>This lens contrasts with an </a:t>
            </a:r>
            <a:r>
              <a:rPr lang="en-US" dirty="0" err="1"/>
              <a:t>organisational</a:t>
            </a:r>
            <a:r>
              <a:rPr lang="en-US" dirty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lens</a:t>
            </a:r>
            <a:r>
              <a:rPr lang="en-US" dirty="0"/>
              <a:t>, whereby the rationale for involvement is job </a:t>
            </a:r>
            <a:r>
              <a:rPr lang="en-US" dirty="0" smtClean="0"/>
              <a:t>design through </a:t>
            </a:r>
            <a:r>
              <a:rPr lang="en-US" dirty="0"/>
              <a:t>both individual and groups forms, such as </a:t>
            </a:r>
            <a:r>
              <a:rPr lang="en-US" dirty="0" smtClean="0"/>
              <a:t>teamwork and </a:t>
            </a:r>
            <a:r>
              <a:rPr lang="en-US" dirty="0"/>
              <a:t>speaking up </a:t>
            </a:r>
            <a:r>
              <a:rPr lang="en-US" dirty="0" err="1" smtClean="0"/>
              <a:t>programs.The</a:t>
            </a:r>
            <a:r>
              <a:rPr lang="en-US" dirty="0" smtClean="0"/>
              <a:t> </a:t>
            </a:r>
            <a:r>
              <a:rPr lang="en-US" dirty="0"/>
              <a:t>philosophy underpinning </a:t>
            </a:r>
            <a:r>
              <a:rPr lang="en-US" dirty="0" err="1"/>
              <a:t>organisational</a:t>
            </a:r>
            <a:r>
              <a:rPr lang="en-US" dirty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is </a:t>
            </a:r>
            <a:r>
              <a:rPr lang="en-US" dirty="0"/>
              <a:t>also </a:t>
            </a:r>
            <a:r>
              <a:rPr lang="en-US" dirty="0" err="1"/>
              <a:t>unitarist</a:t>
            </a:r>
            <a:r>
              <a:rPr lang="en-US" dirty="0"/>
              <a:t>, yet in comparison to HRM it is </a:t>
            </a:r>
            <a:r>
              <a:rPr lang="en-US" dirty="0" smtClean="0"/>
              <a:t>focused on </a:t>
            </a:r>
            <a:r>
              <a:rPr lang="en-US" dirty="0"/>
              <a:t>engagement and </a:t>
            </a:r>
            <a:r>
              <a:rPr lang="en-US" dirty="0" smtClean="0"/>
              <a:t>commitment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 and concepts of employee involvement:</a:t>
            </a:r>
            <a:br>
              <a:rPr lang="en-US" dirty="0" smtClean="0"/>
            </a:br>
            <a:r>
              <a:rPr lang="en-US" dirty="0" smtClean="0"/>
              <a:t>HRM Vs. Employee relations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Given </a:t>
            </a:r>
            <a:r>
              <a:rPr lang="en-US" dirty="0"/>
              <a:t>the </a:t>
            </a:r>
            <a:r>
              <a:rPr lang="en-US" dirty="0" smtClean="0"/>
              <a:t>multidisciplinary nature </a:t>
            </a:r>
            <a:r>
              <a:rPr lang="en-US" dirty="0"/>
              <a:t>of employment relations, there are several </a:t>
            </a:r>
            <a:r>
              <a:rPr lang="en-US" dirty="0" smtClean="0"/>
              <a:t>different theoretical </a:t>
            </a:r>
            <a:r>
              <a:rPr lang="en-US" dirty="0"/>
              <a:t>strands from which to explore </a:t>
            </a:r>
            <a:r>
              <a:rPr lang="en-US" dirty="0" smtClean="0"/>
              <a:t>employee involvement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is the political science </a:t>
            </a:r>
            <a:r>
              <a:rPr lang="en-US" dirty="0" smtClean="0"/>
              <a:t>tradition whereby </a:t>
            </a:r>
            <a:r>
              <a:rPr lang="en-US" dirty="0"/>
              <a:t>involvement is representative for the </a:t>
            </a:r>
            <a:r>
              <a:rPr lang="en-US" dirty="0" smtClean="0"/>
              <a:t>purpose of </a:t>
            </a:r>
            <a:r>
              <a:rPr lang="en-US" dirty="0"/>
              <a:t>creating citizenship. The philosophy of </a:t>
            </a:r>
            <a:r>
              <a:rPr lang="en-US" dirty="0" smtClean="0"/>
              <a:t>involvement is therefore </a:t>
            </a:r>
            <a:r>
              <a:rPr lang="en-US" dirty="0"/>
              <a:t>legalistic and </a:t>
            </a:r>
            <a:r>
              <a:rPr lang="en-US" dirty="0" smtClean="0"/>
              <a:t>rights-based</a:t>
            </a:r>
          </a:p>
          <a:p>
            <a:pPr lvl="1"/>
            <a:r>
              <a:rPr lang="en-US" dirty="0"/>
              <a:t>The second strand </a:t>
            </a:r>
            <a:r>
              <a:rPr lang="en-US" dirty="0" smtClean="0"/>
              <a:t>is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process theory. Here, involvement is collective </a:t>
            </a:r>
            <a:r>
              <a:rPr lang="en-US" dirty="0" smtClean="0"/>
              <a:t>and is </a:t>
            </a:r>
            <a:r>
              <a:rPr lang="en-US" dirty="0"/>
              <a:t>achieved through collective bargaining, works </a:t>
            </a:r>
            <a:r>
              <a:rPr lang="en-US" dirty="0" smtClean="0"/>
              <a:t>councils, and </a:t>
            </a:r>
            <a:r>
              <a:rPr lang="en-US" dirty="0"/>
              <a:t>partnership between employers and </a:t>
            </a:r>
            <a:r>
              <a:rPr lang="en-US" dirty="0" smtClean="0"/>
              <a:t>unions. The </a:t>
            </a:r>
            <a:r>
              <a:rPr lang="en-US" dirty="0"/>
              <a:t>overarching philosophy is </a:t>
            </a:r>
            <a:r>
              <a:rPr lang="en-US" dirty="0" smtClean="0"/>
              <a:t>pluralist</a:t>
            </a:r>
          </a:p>
          <a:p>
            <a:pPr lvl="1"/>
            <a:r>
              <a:rPr lang="en-US" dirty="0"/>
              <a:t>The final strand, transaction cost economics, </a:t>
            </a:r>
            <a:r>
              <a:rPr lang="en-US" dirty="0" smtClean="0"/>
              <a:t>entails the </a:t>
            </a:r>
            <a:r>
              <a:rPr lang="en-US" dirty="0"/>
              <a:t>application of economics to employment </a:t>
            </a:r>
            <a:r>
              <a:rPr lang="en-US" dirty="0" smtClean="0"/>
              <a:t>relations. Involvement is </a:t>
            </a:r>
            <a:r>
              <a:rPr lang="en-US" dirty="0"/>
              <a:t>representative, whether through union or </a:t>
            </a:r>
            <a:r>
              <a:rPr lang="en-US" dirty="0" smtClean="0"/>
              <a:t>non-union forms </a:t>
            </a:r>
            <a:r>
              <a:rPr lang="en-US" dirty="0"/>
              <a:t>or a combination of the two. The philosophy </a:t>
            </a:r>
            <a:r>
              <a:rPr lang="en-US" dirty="0" smtClean="0"/>
              <a:t>is utilitarian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8" y="0"/>
            <a:ext cx="91666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B17A-B70F-4A25-A0E7-8BC7BF0358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1171</Words>
  <Application>Microsoft Macintosh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Chapter 14: HRM, productivity, and employee involvement </vt:lpstr>
      <vt:lpstr>Learning Outcomes</vt:lpstr>
      <vt:lpstr>Summary of Chapter Contents</vt:lpstr>
      <vt:lpstr>Introduction</vt:lpstr>
      <vt:lpstr>SHRM and employee involvement</vt:lpstr>
      <vt:lpstr>Theories and concepts of employee involvement: HRM Vs. Employee relations 1/2</vt:lpstr>
      <vt:lpstr>Theories and concepts of employee involvement: HRM Vs. Employee relations 2/2</vt:lpstr>
      <vt:lpstr>PowerPoint Presentation</vt:lpstr>
      <vt:lpstr>PowerPoint Presentation</vt:lpstr>
      <vt:lpstr>Employee involvement and productivity in a global context</vt:lpstr>
      <vt:lpstr>Macro-environmental influences on employee involvement in the global context</vt:lpstr>
      <vt:lpstr>A critical analysis of employee involvement</vt:lpstr>
      <vt:lpstr>Summary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10</cp:revision>
  <dcterms:created xsi:type="dcterms:W3CDTF">2017-06-10T11:15:47Z</dcterms:created>
  <dcterms:modified xsi:type="dcterms:W3CDTF">2017-06-13T23:09:01Z</dcterms:modified>
</cp:coreProperties>
</file>