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99"/>
  </p:normalViewPr>
  <p:slideViewPr>
    <p:cSldViewPr>
      <p:cViewPr varScale="1">
        <p:scale>
          <a:sx n="106" d="100"/>
          <a:sy n="106" d="100"/>
        </p:scale>
        <p:origin x="1800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4F9615-42FC-48B3-B0BD-C44831FCE0EB}" type="datetimeFigureOut">
              <a:rPr lang="en-US" smtClean="0"/>
              <a:t>6/14/17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EECD94-1DEB-4F35-B860-034931995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05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ECD94-1DEB-4F35-B860-034931995F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843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ECD94-1DEB-4F35-B860-034931995F3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223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06171-000F-8A42-A171-C8B43CD2C271}" type="datetime1">
              <a:rPr lang="en-GB" smtClean="0"/>
              <a:t>14/06/2017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33019-50C0-4FAE-B6C4-50DB3CD38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154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906A-7EF0-2442-946C-79FD67B3924C}" type="datetime1">
              <a:rPr lang="en-GB" smtClean="0"/>
              <a:t>14/06/2017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33019-50C0-4FAE-B6C4-50DB3CD38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25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4B66E-8725-0C42-A789-A196266B66BE}" type="datetime1">
              <a:rPr lang="en-GB" smtClean="0"/>
              <a:t>14/06/2017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33019-50C0-4FAE-B6C4-50DB3CD38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885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6FC12-6938-6848-888E-BB758D592588}" type="datetime1">
              <a:rPr lang="en-GB" smtClean="0"/>
              <a:t>14/06/2017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33019-50C0-4FAE-B6C4-50DB3CD38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430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47EFA-BB0F-3842-A46B-693D51181B66}" type="datetime1">
              <a:rPr lang="en-GB" smtClean="0"/>
              <a:t>14/06/2017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33019-50C0-4FAE-B6C4-50DB3CD38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881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98027-FB6E-634E-A3BB-374F4FB3C52E}" type="datetime1">
              <a:rPr lang="en-GB" smtClean="0"/>
              <a:t>14/06/2017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33019-50C0-4FAE-B6C4-50DB3CD38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093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4B7F8-B931-5F44-AA5D-618CFDFCB3E6}" type="datetime1">
              <a:rPr lang="en-GB" smtClean="0"/>
              <a:t>14/06/2017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33019-50C0-4FAE-B6C4-50DB3CD38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535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BC633-8BED-A048-ACEB-ECEE25727B83}" type="datetime1">
              <a:rPr lang="en-GB" smtClean="0"/>
              <a:t>14/06/2017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33019-50C0-4FAE-B6C4-50DB3CD38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013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A3013-CD1D-C54D-8340-D21372D25582}" type="datetime1">
              <a:rPr lang="en-GB" smtClean="0"/>
              <a:t>14/06/2017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33019-50C0-4FAE-B6C4-50DB3CD38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015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12EF-556C-1D41-8E44-19C139EA0D20}" type="datetime1">
              <a:rPr lang="en-GB" smtClean="0"/>
              <a:t>14/06/2017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33019-50C0-4FAE-B6C4-50DB3CD38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334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A4CE-E6C0-8A41-9C14-9B56344593EA}" type="datetime1">
              <a:rPr lang="en-GB" smtClean="0"/>
              <a:t>14/06/2017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33019-50C0-4FAE-B6C4-50DB3CD38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779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1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7B65F-6EA7-1B47-B732-B483F704EEFF}" type="datetime1">
              <a:rPr lang="en-GB" smtClean="0"/>
              <a:t>14/06/2017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33019-50C0-4FAE-B6C4-50DB3CD38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433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84" y="0"/>
            <a:ext cx="91682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33019-50C0-4FAE-B6C4-50DB3CD3873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08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legal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legal framework has been developing in the area </a:t>
            </a:r>
            <a:r>
              <a:rPr lang="en-US" dirty="0" smtClean="0"/>
              <a:t>of employment </a:t>
            </a:r>
            <a:r>
              <a:rPr lang="en-US" dirty="0"/>
              <a:t>and work practices, and legislation has been </a:t>
            </a:r>
            <a:r>
              <a:rPr lang="en-US" dirty="0" smtClean="0"/>
              <a:t>a key </a:t>
            </a:r>
            <a:r>
              <a:rPr lang="en-US" dirty="0"/>
              <a:t>driver for developing </a:t>
            </a:r>
            <a:r>
              <a:rPr lang="en-US" dirty="0" err="1"/>
              <a:t>organisational</a:t>
            </a:r>
            <a:r>
              <a:rPr lang="en-US" dirty="0"/>
              <a:t> policies on </a:t>
            </a:r>
            <a:r>
              <a:rPr lang="en-US" dirty="0" smtClean="0"/>
              <a:t>family-friendly policies</a:t>
            </a:r>
          </a:p>
          <a:p>
            <a:r>
              <a:rPr lang="en-US" dirty="0" smtClean="0"/>
              <a:t>Examples of WLB related legislation in UK, EU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33019-50C0-4FAE-B6C4-50DB3CD3873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313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Employee health and wellbeing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Effects of long working hours on employee health and wellbeing</a:t>
            </a:r>
          </a:p>
          <a:p>
            <a:r>
              <a:rPr lang="en-US" dirty="0" smtClean="0"/>
              <a:t>Increased level of stress due to long-hour work culture</a:t>
            </a:r>
          </a:p>
          <a:p>
            <a:r>
              <a:rPr lang="en-US" dirty="0" smtClean="0"/>
              <a:t>Cost of inaction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33019-50C0-4FAE-B6C4-50DB3CD3873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063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International and contextual considerations in Work-Life balance debates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Discussion of </a:t>
            </a:r>
            <a:r>
              <a:rPr lang="en-US" dirty="0"/>
              <a:t>key issues in </a:t>
            </a:r>
            <a:r>
              <a:rPr lang="en-US" dirty="0" smtClean="0"/>
              <a:t>contexts other than UK, USA and Europe, including </a:t>
            </a:r>
            <a:r>
              <a:rPr lang="en-US" dirty="0"/>
              <a:t>non-Western societies such as Africa, </a:t>
            </a:r>
            <a:r>
              <a:rPr lang="en-US" dirty="0" err="1" smtClean="0"/>
              <a:t>India,and</a:t>
            </a:r>
            <a:r>
              <a:rPr lang="en-US" dirty="0" smtClean="0"/>
              <a:t> Japan</a:t>
            </a:r>
          </a:p>
          <a:p>
            <a:r>
              <a:rPr lang="en-US" dirty="0" smtClean="0"/>
              <a:t>Issues facing </a:t>
            </a:r>
            <a:r>
              <a:rPr lang="en-US" dirty="0"/>
              <a:t>employees, </a:t>
            </a:r>
            <a:r>
              <a:rPr lang="en-US" dirty="0" smtClean="0"/>
              <a:t>including expatriates</a:t>
            </a:r>
            <a:r>
              <a:rPr lang="en-US" dirty="0"/>
              <a:t>, in multinational corporations (</a:t>
            </a:r>
            <a:r>
              <a:rPr lang="en-US" dirty="0" smtClean="0"/>
              <a:t>MNCs) around </a:t>
            </a:r>
            <a:r>
              <a:rPr lang="en-US" dirty="0"/>
              <a:t>the </a:t>
            </a:r>
            <a:r>
              <a:rPr lang="en-US" dirty="0" smtClean="0"/>
              <a:t>world</a:t>
            </a:r>
            <a:endParaRPr lang="en-US" dirty="0"/>
          </a:p>
          <a:p>
            <a:r>
              <a:rPr lang="en-US" dirty="0" smtClean="0"/>
              <a:t>Greater level of diversity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33019-50C0-4FAE-B6C4-50DB3CD3873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918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Chapter critically </a:t>
            </a:r>
            <a:r>
              <a:rPr lang="en-US" dirty="0"/>
              <a:t>reviewed key WLB </a:t>
            </a:r>
            <a:r>
              <a:rPr lang="en-US" dirty="0" smtClean="0"/>
              <a:t>theories, debates</a:t>
            </a:r>
            <a:r>
              <a:rPr lang="en-US" dirty="0"/>
              <a:t>, and pertinent issues. </a:t>
            </a:r>
            <a:endParaRPr lang="en-US" dirty="0" smtClean="0"/>
          </a:p>
          <a:p>
            <a:r>
              <a:rPr lang="en-US" dirty="0" smtClean="0"/>
              <a:t>Most </a:t>
            </a:r>
            <a:r>
              <a:rPr lang="en-US" dirty="0"/>
              <a:t>WLB debates have assumed a naive view of the ‘life</a:t>
            </a:r>
            <a:r>
              <a:rPr lang="en-US" dirty="0" smtClean="0"/>
              <a:t>’</a:t>
            </a:r>
          </a:p>
          <a:p>
            <a:r>
              <a:rPr lang="en-US" dirty="0" smtClean="0"/>
              <a:t>Chapter </a:t>
            </a:r>
            <a:r>
              <a:rPr lang="en-US" dirty="0"/>
              <a:t>has attempted to provide a </a:t>
            </a:r>
            <a:r>
              <a:rPr lang="en-US" dirty="0" smtClean="0"/>
              <a:t>more balanced </a:t>
            </a:r>
            <a:r>
              <a:rPr lang="en-US" dirty="0"/>
              <a:t>perspective on key issues. </a:t>
            </a:r>
            <a:endParaRPr lang="en-US" dirty="0" smtClean="0"/>
          </a:p>
          <a:p>
            <a:r>
              <a:rPr lang="en-US" dirty="0" smtClean="0"/>
              <a:t>Engaged with changing </a:t>
            </a:r>
            <a:r>
              <a:rPr lang="en-US" dirty="0"/>
              <a:t>trends in the workplace, acknowledging </a:t>
            </a:r>
            <a:r>
              <a:rPr lang="en-US" dirty="0" smtClean="0"/>
              <a:t>the diversity </a:t>
            </a:r>
            <a:r>
              <a:rPr lang="en-US" dirty="0"/>
              <a:t>of experiences across social groups and </a:t>
            </a:r>
            <a:r>
              <a:rPr lang="en-US" dirty="0" smtClean="0"/>
              <a:t>across regions</a:t>
            </a:r>
          </a:p>
          <a:p>
            <a:r>
              <a:rPr lang="en-US" dirty="0" smtClean="0"/>
              <a:t>Examined diversity through the lens of </a:t>
            </a:r>
            <a:r>
              <a:rPr lang="en-US" dirty="0"/>
              <a:t>gender, age, disability, </a:t>
            </a:r>
            <a:r>
              <a:rPr lang="en-US" dirty="0" smtClean="0"/>
              <a:t>ethnicity, religion </a:t>
            </a:r>
            <a:r>
              <a:rPr lang="en-US" dirty="0"/>
              <a:t>and sexual orientation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33019-50C0-4FAE-B6C4-50DB3CD3873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462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Burke, </a:t>
            </a:r>
            <a:r>
              <a:rPr lang="en-US" sz="2400" dirty="0"/>
              <a:t>R. J. </a:t>
            </a:r>
            <a:r>
              <a:rPr lang="en-US" sz="2400" dirty="0" smtClean="0"/>
              <a:t>and Cooper, </a:t>
            </a:r>
            <a:r>
              <a:rPr lang="en-US" sz="2400" dirty="0"/>
              <a:t>C. L. (2008) </a:t>
            </a:r>
            <a:r>
              <a:rPr lang="en-US" sz="2400" i="1" dirty="0"/>
              <a:t>The Long Hours </a:t>
            </a:r>
            <a:r>
              <a:rPr lang="en-US" sz="2400" i="1" dirty="0" smtClean="0"/>
              <a:t>Culture: Causes</a:t>
            </a:r>
            <a:r>
              <a:rPr lang="en-US" sz="2400" i="1" dirty="0"/>
              <a:t>, Consequences and Choices</a:t>
            </a:r>
            <a:r>
              <a:rPr lang="en-US" sz="2400" dirty="0"/>
              <a:t>. Bingley: </a:t>
            </a:r>
            <a:r>
              <a:rPr lang="en-US" sz="2400" dirty="0" smtClean="0"/>
              <a:t>Emerald Group</a:t>
            </a:r>
            <a:r>
              <a:rPr lang="en-US" sz="2400" dirty="0"/>
              <a:t>.</a:t>
            </a:r>
          </a:p>
          <a:p>
            <a:r>
              <a:rPr lang="en-US" sz="2400" dirty="0" smtClean="0"/>
              <a:t>CIPD </a:t>
            </a:r>
            <a:r>
              <a:rPr lang="en-US" sz="2400" dirty="0"/>
              <a:t>(Chartered Institute of Personnel and Development</a:t>
            </a:r>
            <a:r>
              <a:rPr lang="en-US" sz="2400" dirty="0" smtClean="0"/>
              <a:t>) (</a:t>
            </a:r>
            <a:r>
              <a:rPr lang="en-US" sz="2400" dirty="0"/>
              <a:t>2000) </a:t>
            </a:r>
            <a:r>
              <a:rPr lang="en-US" sz="2400" i="1" dirty="0"/>
              <a:t>Getting the Right Work–Life Balance</a:t>
            </a:r>
            <a:r>
              <a:rPr lang="en-US" sz="2400" dirty="0"/>
              <a:t>. London: CIPD.</a:t>
            </a:r>
          </a:p>
          <a:p>
            <a:r>
              <a:rPr lang="en-US" sz="2400" dirty="0" err="1" smtClean="0"/>
              <a:t>Felstead</a:t>
            </a:r>
            <a:r>
              <a:rPr lang="en-US" sz="2400" dirty="0" smtClean="0"/>
              <a:t>, </a:t>
            </a:r>
            <a:r>
              <a:rPr lang="en-US" sz="2400" dirty="0"/>
              <a:t>A. </a:t>
            </a:r>
            <a:r>
              <a:rPr lang="en-US" sz="2400" dirty="0" smtClean="0"/>
              <a:t>and Jewson, </a:t>
            </a:r>
            <a:r>
              <a:rPr lang="en-US" sz="2400" dirty="0"/>
              <a:t>N. (1999) </a:t>
            </a:r>
            <a:r>
              <a:rPr lang="en-US" sz="2400" i="1" dirty="0"/>
              <a:t>Global Trends in </a:t>
            </a:r>
            <a:r>
              <a:rPr lang="en-US" sz="2400" i="1" dirty="0" smtClean="0"/>
              <a:t>Flexible </a:t>
            </a:r>
            <a:r>
              <a:rPr lang="en-US" sz="2400" i="1" dirty="0" err="1" smtClean="0"/>
              <a:t>Labour</a:t>
            </a:r>
            <a:r>
              <a:rPr lang="en-US" sz="2400" dirty="0"/>
              <a:t>. London: Macmillan Business.</a:t>
            </a:r>
          </a:p>
          <a:p>
            <a:r>
              <a:rPr lang="en-US" sz="2400" dirty="0" err="1" smtClean="0"/>
              <a:t>Heery</a:t>
            </a:r>
            <a:r>
              <a:rPr lang="en-US" sz="2400" dirty="0" smtClean="0"/>
              <a:t>, </a:t>
            </a:r>
            <a:r>
              <a:rPr lang="en-US" sz="2400" dirty="0"/>
              <a:t>E. </a:t>
            </a:r>
            <a:r>
              <a:rPr lang="en-US" sz="2400" dirty="0" smtClean="0"/>
              <a:t>and Salmon, </a:t>
            </a:r>
            <a:r>
              <a:rPr lang="en-US" sz="2400" dirty="0"/>
              <a:t>J. (2000) </a:t>
            </a:r>
            <a:r>
              <a:rPr lang="en-US" sz="2400" i="1" dirty="0"/>
              <a:t>The Insecure </a:t>
            </a:r>
            <a:r>
              <a:rPr lang="en-US" sz="2400" i="1" dirty="0" smtClean="0"/>
              <a:t>Workforce</a:t>
            </a:r>
            <a:r>
              <a:rPr lang="en-US" sz="2400" dirty="0" smtClean="0"/>
              <a:t>. London</a:t>
            </a:r>
            <a:r>
              <a:rPr lang="en-US" sz="2400" dirty="0"/>
              <a:t>: </a:t>
            </a:r>
            <a:r>
              <a:rPr lang="en-US" sz="2400" dirty="0" err="1"/>
              <a:t>Routledge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Houston, </a:t>
            </a:r>
            <a:r>
              <a:rPr lang="en-US" sz="2400" dirty="0"/>
              <a:t>D. M. (2005) </a:t>
            </a:r>
            <a:r>
              <a:rPr lang="en-US" sz="2400" i="1" dirty="0"/>
              <a:t>Work–Life Balance in the 21st </a:t>
            </a:r>
            <a:r>
              <a:rPr lang="en-US" sz="2400" i="1" dirty="0" smtClean="0"/>
              <a:t>Century</a:t>
            </a:r>
            <a:r>
              <a:rPr lang="en-US" sz="2400" dirty="0" smtClean="0"/>
              <a:t>. Basingstoke</a:t>
            </a:r>
            <a:r>
              <a:rPr lang="en-US" sz="2400" dirty="0"/>
              <a:t>: Palgrave Macmillan.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33019-50C0-4FAE-B6C4-50DB3CD3873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955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00400"/>
            <a:ext cx="77724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Chapter 15: Work-Life Balance in the Twenty-First Century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876800"/>
            <a:ext cx="6400800" cy="1066800"/>
          </a:xfrm>
        </p:spPr>
        <p:txBody>
          <a:bodyPr>
            <a:normAutofit/>
          </a:bodyPr>
          <a:lstStyle/>
          <a:p>
            <a:r>
              <a:rPr lang="en-US" sz="2400" i="1" dirty="0" err="1">
                <a:solidFill>
                  <a:schemeClr val="tx1"/>
                </a:solidFill>
              </a:rPr>
              <a:t>Nicolina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Kamenou-Aigbekaen</a:t>
            </a:r>
            <a:r>
              <a:rPr lang="en-US" sz="2400" i="1" dirty="0">
                <a:solidFill>
                  <a:schemeClr val="tx1"/>
                </a:solidFill>
              </a:rPr>
              <a:t> and Yu Fu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95400" y="792399"/>
            <a:ext cx="6172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HUMAN RESOURCE MANAGEMENT – a global and critical </a:t>
            </a:r>
            <a:r>
              <a:rPr lang="en-US" sz="4000" dirty="0"/>
              <a:t>p</a:t>
            </a:r>
            <a:r>
              <a:rPr lang="en-US" sz="4000" dirty="0" smtClean="0"/>
              <a:t>erspective (2e)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33019-50C0-4FAE-B6C4-50DB3CD3873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811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After reading this chapter, you should be able to</a:t>
            </a:r>
          </a:p>
          <a:p>
            <a:r>
              <a:rPr lang="en-US" dirty="0" smtClean="0"/>
              <a:t>Understand </a:t>
            </a:r>
            <a:r>
              <a:rPr lang="en-US" dirty="0"/>
              <a:t>the changing nature of the workplace and its effects on work–life balance in a global context.</a:t>
            </a:r>
          </a:p>
          <a:p>
            <a:r>
              <a:rPr lang="en-US" dirty="0" smtClean="0"/>
              <a:t>Review </a:t>
            </a:r>
            <a:r>
              <a:rPr lang="en-US" dirty="0"/>
              <a:t>the changing nature of employment in relation to issues of work–life balance for different social </a:t>
            </a:r>
            <a:r>
              <a:rPr lang="en-US" dirty="0" smtClean="0"/>
              <a:t>groups, focusing </a:t>
            </a:r>
            <a:r>
              <a:rPr lang="en-US" dirty="0"/>
              <a:t>on gender, age, disability, ethnicity, religion, and sexuality.</a:t>
            </a:r>
          </a:p>
          <a:p>
            <a:r>
              <a:rPr lang="en-US" dirty="0" smtClean="0"/>
              <a:t>Outline </a:t>
            </a:r>
            <a:r>
              <a:rPr lang="en-US" dirty="0"/>
              <a:t>the range of work–life balance initiatives and flexible working practices.</a:t>
            </a:r>
          </a:p>
          <a:p>
            <a:r>
              <a:rPr lang="en-US" dirty="0" smtClean="0"/>
              <a:t>Outline </a:t>
            </a:r>
            <a:r>
              <a:rPr lang="en-US" dirty="0"/>
              <a:t>the legislative context for work and family balance, as well as key equality legislation.</a:t>
            </a:r>
          </a:p>
          <a:p>
            <a:r>
              <a:rPr lang="en-US" dirty="0" smtClean="0"/>
              <a:t>Evaluate </a:t>
            </a:r>
            <a:r>
              <a:rPr lang="en-US" dirty="0"/>
              <a:t>the societal and economic benefits and costs in relation to balancing work and life.</a:t>
            </a:r>
          </a:p>
          <a:p>
            <a:r>
              <a:rPr lang="en-US" dirty="0" smtClean="0"/>
              <a:t>Outline </a:t>
            </a:r>
            <a:r>
              <a:rPr lang="en-US" dirty="0"/>
              <a:t>key current debates on work–life balance issues in a global context</a:t>
            </a:r>
          </a:p>
          <a:p>
            <a:r>
              <a:rPr lang="en-US" dirty="0" smtClean="0"/>
              <a:t>Acknowledge</a:t>
            </a:r>
            <a:r>
              <a:rPr lang="en-US" dirty="0"/>
              <a:t>, and engage in debates relating to, cultural specificity and variation across countries and </a:t>
            </a:r>
            <a:r>
              <a:rPr lang="en-US" dirty="0" smtClean="0"/>
              <a:t>regions in </a:t>
            </a:r>
            <a:r>
              <a:rPr lang="en-US" dirty="0"/>
              <a:t>terms of issues of work–life balance.</a:t>
            </a:r>
          </a:p>
          <a:p>
            <a:r>
              <a:rPr lang="en-US" dirty="0" smtClean="0"/>
              <a:t>Critically </a:t>
            </a:r>
            <a:r>
              <a:rPr lang="en-US" dirty="0"/>
              <a:t>engage with key work–life balance issues through examples, questions and an </a:t>
            </a:r>
            <a:r>
              <a:rPr lang="en-US" dirty="0" smtClean="0"/>
              <a:t>end-of-chapter case </a:t>
            </a:r>
            <a:r>
              <a:rPr lang="en-US" dirty="0"/>
              <a:t>study.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33019-50C0-4FAE-B6C4-50DB3CD3873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642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Chapter 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/>
              <a:t>Opening </a:t>
            </a:r>
            <a:r>
              <a:rPr lang="en-US" b="1" dirty="0"/>
              <a:t>Case Study</a:t>
            </a:r>
            <a:r>
              <a:rPr lang="en-US" dirty="0"/>
              <a:t>: Balancing work and life in a non-Western economy</a:t>
            </a:r>
          </a:p>
          <a:p>
            <a:r>
              <a:rPr lang="en-US" dirty="0" smtClean="0"/>
              <a:t>Introduction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changing face of employment</a:t>
            </a:r>
          </a:p>
          <a:p>
            <a:r>
              <a:rPr lang="en-US" dirty="0" smtClean="0"/>
              <a:t>Work–life </a:t>
            </a:r>
            <a:r>
              <a:rPr lang="en-US" dirty="0"/>
              <a:t>balance initiatives and flexible working arrangements</a:t>
            </a:r>
          </a:p>
          <a:p>
            <a:r>
              <a:rPr lang="en-US" dirty="0" smtClean="0"/>
              <a:t>The </a:t>
            </a:r>
            <a:r>
              <a:rPr lang="en-US" dirty="0"/>
              <a:t>legal framework</a:t>
            </a:r>
          </a:p>
          <a:p>
            <a:r>
              <a:rPr lang="en-US" dirty="0" smtClean="0"/>
              <a:t>Employee </a:t>
            </a:r>
            <a:r>
              <a:rPr lang="en-US" dirty="0"/>
              <a:t>wellbeing and health</a:t>
            </a:r>
          </a:p>
          <a:p>
            <a:r>
              <a:rPr lang="en-US" dirty="0" smtClean="0"/>
              <a:t>International </a:t>
            </a:r>
            <a:r>
              <a:rPr lang="en-US" dirty="0"/>
              <a:t>and contextual considerations in work–life balance debates</a:t>
            </a:r>
          </a:p>
          <a:p>
            <a:r>
              <a:rPr lang="en-US" dirty="0" smtClean="0"/>
              <a:t>Conclusion</a:t>
            </a:r>
            <a:endParaRPr lang="en-US" dirty="0"/>
          </a:p>
          <a:p>
            <a:r>
              <a:rPr lang="en-US" b="1" dirty="0" smtClean="0"/>
              <a:t>End </a:t>
            </a:r>
            <a:r>
              <a:rPr lang="en-US" b="1" dirty="0"/>
              <a:t>of Chapter Case Study</a:t>
            </a:r>
            <a:r>
              <a:rPr lang="en-US" dirty="0"/>
              <a:t>: Work and wellbeing in a Chinese </a:t>
            </a:r>
            <a:r>
              <a:rPr lang="en-US" dirty="0" smtClean="0"/>
              <a:t>multinational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33019-50C0-4FAE-B6C4-50DB3CD3873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268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Global </a:t>
            </a:r>
            <a:r>
              <a:rPr lang="en-US" dirty="0"/>
              <a:t>perspective, </a:t>
            </a:r>
            <a:r>
              <a:rPr lang="en-US" dirty="0" smtClean="0"/>
              <a:t>acknowledging national </a:t>
            </a:r>
            <a:r>
              <a:rPr lang="en-US" dirty="0"/>
              <a:t>and cultural differences in how WLB is </a:t>
            </a:r>
            <a:r>
              <a:rPr lang="en-US" dirty="0" smtClean="0"/>
              <a:t>perceived </a:t>
            </a:r>
          </a:p>
          <a:p>
            <a:r>
              <a:rPr lang="en-US" dirty="0"/>
              <a:t>H</a:t>
            </a:r>
            <a:r>
              <a:rPr lang="en-US" dirty="0" smtClean="0"/>
              <a:t>ow </a:t>
            </a:r>
            <a:r>
              <a:rPr lang="en-US" dirty="0"/>
              <a:t>flexible working arrangements are </a:t>
            </a:r>
            <a:r>
              <a:rPr lang="en-US" dirty="0" smtClean="0"/>
              <a:t>negotiated</a:t>
            </a:r>
          </a:p>
          <a:p>
            <a:r>
              <a:rPr lang="en-US" dirty="0"/>
              <a:t>D</a:t>
            </a:r>
            <a:r>
              <a:rPr lang="en-US" dirty="0" smtClean="0"/>
              <a:t>iverse </a:t>
            </a:r>
            <a:r>
              <a:rPr lang="en-US" dirty="0"/>
              <a:t>legal frameworks and </a:t>
            </a:r>
            <a:r>
              <a:rPr lang="en-US" dirty="0" smtClean="0"/>
              <a:t>workplace practices </a:t>
            </a:r>
            <a:r>
              <a:rPr lang="en-US" dirty="0"/>
              <a:t>dealing with work and employment, rights </a:t>
            </a:r>
            <a:r>
              <a:rPr lang="en-US" dirty="0" smtClean="0"/>
              <a:t>for parents</a:t>
            </a:r>
            <a:r>
              <a:rPr lang="en-US" dirty="0"/>
              <a:t>, </a:t>
            </a:r>
            <a:r>
              <a:rPr lang="en-US" dirty="0" err="1" smtClean="0"/>
              <a:t>carers</a:t>
            </a:r>
            <a:r>
              <a:rPr lang="en-US" dirty="0" smtClean="0"/>
              <a:t>, etc.</a:t>
            </a:r>
          </a:p>
          <a:p>
            <a:r>
              <a:rPr lang="en-US" dirty="0" smtClean="0"/>
              <a:t>Changing demographics</a:t>
            </a:r>
          </a:p>
          <a:p>
            <a:pPr lvl="1"/>
            <a:r>
              <a:rPr lang="en-US" dirty="0" smtClean="0"/>
              <a:t>Aging population</a:t>
            </a:r>
          </a:p>
          <a:p>
            <a:pPr lvl="1"/>
            <a:r>
              <a:rPr lang="en-US" dirty="0" smtClean="0"/>
              <a:t>Increased number of women in labor force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33019-50C0-4FAE-B6C4-50DB3CD3873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237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 changing face of employment: Gender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number of women entering employment has been steadily increasing</a:t>
            </a:r>
          </a:p>
          <a:p>
            <a:r>
              <a:rPr lang="en-GB" dirty="0" smtClean="0"/>
              <a:t>Rise in the number of single-parent families</a:t>
            </a:r>
          </a:p>
          <a:p>
            <a:r>
              <a:rPr lang="en-GB" dirty="0" smtClean="0"/>
              <a:t>Women and work commitment</a:t>
            </a:r>
          </a:p>
          <a:p>
            <a:r>
              <a:rPr lang="en-GB" dirty="0" smtClean="0"/>
              <a:t>Statutory Gender Equality Duty in the UK</a:t>
            </a:r>
          </a:p>
          <a:p>
            <a:r>
              <a:rPr lang="en-GB" dirty="0" smtClean="0"/>
              <a:t>Progress in renegotiating traditional gender roles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33019-50C0-4FAE-B6C4-50DB3CD3873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684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 changing face of employment: </a:t>
            </a:r>
            <a:br>
              <a:rPr lang="en-GB" dirty="0" smtClean="0"/>
            </a:br>
            <a:r>
              <a:rPr lang="en-GB" dirty="0" smtClean="0"/>
              <a:t>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Increased ageing population and the issues related to the care, retirement and pensions</a:t>
            </a:r>
          </a:p>
          <a:p>
            <a:r>
              <a:rPr lang="en-GB" dirty="0" smtClean="0"/>
              <a:t>Increased competition for young employees</a:t>
            </a:r>
          </a:p>
          <a:p>
            <a:r>
              <a:rPr lang="en-GB" dirty="0" smtClean="0"/>
              <a:t>Age-related stereotypes </a:t>
            </a:r>
          </a:p>
          <a:p>
            <a:r>
              <a:rPr lang="en-GB" dirty="0" smtClean="0"/>
              <a:t>Legal protection against age discrimination</a:t>
            </a:r>
          </a:p>
          <a:p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33019-50C0-4FAE-B6C4-50DB3CD3873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384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 changing face of employment: disability, sexual orientation, race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Disable people and discrimination at workplace</a:t>
            </a:r>
          </a:p>
          <a:p>
            <a:r>
              <a:rPr lang="en-GB" dirty="0" smtClean="0"/>
              <a:t>Disability Discrimination Act in 1995 (extended in 2005)</a:t>
            </a:r>
          </a:p>
          <a:p>
            <a:r>
              <a:rPr lang="en-GB" dirty="0" smtClean="0"/>
              <a:t>Challenging situation for LGBT people in employment</a:t>
            </a:r>
          </a:p>
          <a:p>
            <a:r>
              <a:rPr lang="en-GB" dirty="0" smtClean="0"/>
              <a:t>Employment Equality (Sexual Orientation) Regulations 2003.</a:t>
            </a:r>
          </a:p>
          <a:p>
            <a:r>
              <a:rPr lang="en-GB" dirty="0" smtClean="0"/>
              <a:t>Protection from race discrimination in the UK</a:t>
            </a:r>
          </a:p>
          <a:p>
            <a:r>
              <a:rPr lang="en-GB" dirty="0" smtClean="0"/>
              <a:t>Race Relations Act 1976 and the Race Relations (Amendment) Act 2000</a:t>
            </a:r>
          </a:p>
          <a:p>
            <a:r>
              <a:rPr lang="en-GB" dirty="0" smtClean="0"/>
              <a:t>WLB and factors such as race, religion and culture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33019-50C0-4FAE-B6C4-50DB3CD3873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676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Work-life balance initiatives and flexible working arrangements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GB" sz="5000" dirty="0" smtClean="0"/>
              <a:t>Work outside the ‘standard’ arrangements of permanent, fixed daytime of work </a:t>
            </a:r>
          </a:p>
          <a:p>
            <a:r>
              <a:rPr lang="en-GB" sz="5000" dirty="0" smtClean="0"/>
              <a:t>Gender differences in terms of the requests for flexible working</a:t>
            </a:r>
          </a:p>
          <a:p>
            <a:r>
              <a:rPr lang="en-GB" sz="5000" dirty="0" smtClean="0"/>
              <a:t>Dangers of flexible working arrangements </a:t>
            </a:r>
          </a:p>
          <a:p>
            <a:r>
              <a:rPr lang="en-US" sz="5000" dirty="0" smtClean="0"/>
              <a:t>There is a </a:t>
            </a:r>
            <a:r>
              <a:rPr lang="en-US" sz="5000" dirty="0"/>
              <a:t>wide range of flexible working </a:t>
            </a:r>
            <a:r>
              <a:rPr lang="en-US" sz="5000" dirty="0" smtClean="0"/>
              <a:t>arrangements:</a:t>
            </a:r>
          </a:p>
          <a:p>
            <a:pPr lvl="1"/>
            <a:r>
              <a:rPr lang="en-US" sz="4400" dirty="0" smtClean="0"/>
              <a:t>part-time work</a:t>
            </a:r>
            <a:endParaRPr lang="en-US" sz="4400" dirty="0"/>
          </a:p>
          <a:p>
            <a:pPr lvl="1"/>
            <a:r>
              <a:rPr lang="en-US" sz="4400" dirty="0" smtClean="0"/>
              <a:t>flexible hours</a:t>
            </a:r>
            <a:endParaRPr lang="en-US" sz="4400" dirty="0"/>
          </a:p>
          <a:p>
            <a:pPr lvl="1"/>
            <a:r>
              <a:rPr lang="en-US" sz="4400" dirty="0" smtClean="0"/>
              <a:t>job-sharing</a:t>
            </a:r>
            <a:endParaRPr lang="en-US" sz="4400" dirty="0"/>
          </a:p>
          <a:p>
            <a:pPr lvl="1"/>
            <a:r>
              <a:rPr lang="en-US" sz="4400" dirty="0" smtClean="0"/>
              <a:t>career breaks</a:t>
            </a:r>
            <a:endParaRPr lang="en-US" sz="4400" dirty="0"/>
          </a:p>
          <a:p>
            <a:pPr lvl="1"/>
            <a:r>
              <a:rPr lang="en-US" sz="4400" dirty="0" smtClean="0"/>
              <a:t>working </a:t>
            </a:r>
            <a:r>
              <a:rPr lang="en-US" sz="4400" dirty="0"/>
              <a:t>from home/working remotely (teleworking</a:t>
            </a:r>
            <a:r>
              <a:rPr lang="en-US" sz="4400" dirty="0" smtClean="0"/>
              <a:t>)</a:t>
            </a:r>
            <a:endParaRPr lang="en-US" sz="4400" dirty="0"/>
          </a:p>
          <a:p>
            <a:pPr lvl="1"/>
            <a:r>
              <a:rPr lang="en-US" sz="4400" dirty="0" smtClean="0"/>
              <a:t>seasonal hours</a:t>
            </a:r>
            <a:endParaRPr lang="en-US" sz="4400" dirty="0"/>
          </a:p>
          <a:p>
            <a:pPr lvl="1"/>
            <a:r>
              <a:rPr lang="en-US" sz="4400" dirty="0" smtClean="0"/>
              <a:t>term-time work</a:t>
            </a:r>
            <a:endParaRPr lang="en-US" sz="4400" dirty="0"/>
          </a:p>
          <a:p>
            <a:pPr lvl="1"/>
            <a:r>
              <a:rPr lang="en-US" sz="4400" dirty="0" smtClean="0"/>
              <a:t>shift-swapping</a:t>
            </a:r>
            <a:endParaRPr lang="en-US" sz="4400" dirty="0"/>
          </a:p>
          <a:p>
            <a:pPr lvl="1"/>
            <a:r>
              <a:rPr lang="en-US" sz="4400" dirty="0" smtClean="0"/>
              <a:t>compressed </a:t>
            </a:r>
            <a:r>
              <a:rPr lang="en-US" sz="4400" dirty="0"/>
              <a:t>working </a:t>
            </a:r>
            <a:r>
              <a:rPr lang="en-US" sz="4400" dirty="0" smtClean="0"/>
              <a:t>time</a:t>
            </a:r>
            <a:endParaRPr lang="en-US" sz="4400" dirty="0"/>
          </a:p>
          <a:p>
            <a:pPr lvl="1"/>
            <a:r>
              <a:rPr lang="en-US" sz="4400" dirty="0" smtClean="0"/>
              <a:t>unpaid leave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33019-50C0-4FAE-B6C4-50DB3CD3873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272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845</Words>
  <Application>Microsoft Macintosh PowerPoint</Application>
  <PresentationFormat>On-screen Show (4:3)</PresentationFormat>
  <Paragraphs>104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Calibri</vt:lpstr>
      <vt:lpstr>Arial</vt:lpstr>
      <vt:lpstr>Office Theme</vt:lpstr>
      <vt:lpstr>PowerPoint Presentation</vt:lpstr>
      <vt:lpstr>Chapter 15: Work-Life Balance in the Twenty-First Century</vt:lpstr>
      <vt:lpstr>Learning Outcomes</vt:lpstr>
      <vt:lpstr>Summary of Chapter Contents</vt:lpstr>
      <vt:lpstr>Introduction</vt:lpstr>
      <vt:lpstr>The changing face of employment: Gender</vt:lpstr>
      <vt:lpstr>The changing face of employment:  Age</vt:lpstr>
      <vt:lpstr>The changing face of employment: disability, sexual orientation, race</vt:lpstr>
      <vt:lpstr>Work-life balance initiatives and flexible working arrangements</vt:lpstr>
      <vt:lpstr>The legal framework</vt:lpstr>
      <vt:lpstr>Employee health and wellbeing</vt:lpstr>
      <vt:lpstr>International and contextual considerations in Work-Life balance debates</vt:lpstr>
      <vt:lpstr>Conclusion</vt:lpstr>
      <vt:lpstr>Further Reading</vt:lpstr>
    </vt:vector>
  </TitlesOfParts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Mariam Mohsin</dc:creator>
  <cp:lastModifiedBy>Jawad Syed</cp:lastModifiedBy>
  <cp:revision>6</cp:revision>
  <dcterms:created xsi:type="dcterms:W3CDTF">2017-06-10T14:17:22Z</dcterms:created>
  <dcterms:modified xsi:type="dcterms:W3CDTF">2017-06-13T23:09:56Z</dcterms:modified>
</cp:coreProperties>
</file>