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DA413-C672-AB48-A5F5-9A3681DD35E3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E81BB-88AD-294D-8B11-615782EBE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59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E81BB-88AD-294D-8B11-615782EBE69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605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29B-33F8-A84A-89DF-7ABA424E7DE5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6AB-0203-439F-804C-DD77B9234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5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F725-7C5E-4348-8EB6-3DAF3AA2198D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6AB-0203-439F-804C-DD77B9234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6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B68B-9444-2445-8216-CC72555456FA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6AB-0203-439F-804C-DD77B9234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8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B9CB-8C38-D94C-B098-87FAB9403C12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6AB-0203-439F-804C-DD77B9234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8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B80F-4EA1-CC4D-95A9-0467172033EF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6AB-0203-439F-804C-DD77B9234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1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3ED3-8523-004F-AEE5-76357A9680D3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6AB-0203-439F-804C-DD77B9234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41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3C99-726F-F94E-8BB9-3F62361958E5}" type="datetime1">
              <a:rPr lang="en-GB" smtClean="0"/>
              <a:t>14/06/2017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6AB-0203-439F-804C-DD77B9234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5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79AC-FAA8-374E-B96B-5F2F2096DC5E}" type="datetime1">
              <a:rPr lang="en-GB" smtClean="0"/>
              <a:t>14/06/2017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6AB-0203-439F-804C-DD77B9234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6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38B8-1270-8142-B78A-B33AA4170EEC}" type="datetime1">
              <a:rPr lang="en-GB" smtClean="0"/>
              <a:t>14/06/2017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6AB-0203-439F-804C-DD77B9234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77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125C-75A0-1148-A2B1-7288F550EB5A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6AB-0203-439F-804C-DD77B9234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9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4683-2DA4-374B-9924-084049D38D92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6AB-0203-439F-804C-DD77B9234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2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D98B6-C722-A64B-80DD-3393C7794372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B26AB-0203-439F-804C-DD77B9234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8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4" y="0"/>
            <a:ext cx="91682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6AB-0203-439F-804C-DD77B92340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25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Self-initiated </a:t>
            </a:r>
            <a:r>
              <a:rPr lang="en-US" dirty="0" smtClean="0"/>
              <a:t>expatriates (SIE) 1/2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People </a:t>
            </a:r>
            <a:r>
              <a:rPr lang="en-US" dirty="0"/>
              <a:t>working in foreign countries </a:t>
            </a:r>
            <a:r>
              <a:rPr lang="en-US" dirty="0" smtClean="0"/>
              <a:t>as expatriates, who </a:t>
            </a:r>
            <a:r>
              <a:rPr lang="en-US" dirty="0"/>
              <a:t>are not </a:t>
            </a:r>
            <a:r>
              <a:rPr lang="en-US" dirty="0" smtClean="0"/>
              <a:t>assigned there </a:t>
            </a:r>
            <a:r>
              <a:rPr lang="en-US" dirty="0"/>
              <a:t>by their employer, and are not employed on </a:t>
            </a:r>
            <a:r>
              <a:rPr lang="en-US" dirty="0" smtClean="0"/>
              <a:t>expatriate terms </a:t>
            </a:r>
            <a:r>
              <a:rPr lang="en-US" dirty="0"/>
              <a:t>and conditions, but have made their own </a:t>
            </a:r>
            <a:r>
              <a:rPr lang="en-US" dirty="0" smtClean="0"/>
              <a:t>way to </a:t>
            </a:r>
            <a:r>
              <a:rPr lang="en-US" dirty="0"/>
              <a:t>the </a:t>
            </a:r>
            <a:r>
              <a:rPr lang="en-US" dirty="0" smtClean="0"/>
              <a:t>country</a:t>
            </a:r>
          </a:p>
          <a:p>
            <a:r>
              <a:rPr lang="en-US" dirty="0" smtClean="0"/>
              <a:t>Since cost of moving employees with families is high, AE are usually chosen for high-level job while SIE can also be working on lower-level jobs</a:t>
            </a:r>
          </a:p>
          <a:p>
            <a:r>
              <a:rPr lang="en-US" dirty="0"/>
              <a:t>The SIE-population is very diverse and different </a:t>
            </a:r>
            <a:r>
              <a:rPr lang="en-US" dirty="0" smtClean="0"/>
              <a:t>groups within </a:t>
            </a:r>
            <a:r>
              <a:rPr lang="en-US" dirty="0"/>
              <a:t>it have different motives for working </a:t>
            </a:r>
            <a:r>
              <a:rPr lang="en-US" dirty="0" smtClean="0"/>
              <a:t>abroad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6AB-0203-439F-804C-DD77B92340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90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Self-initiated expatriates (SIE) 2/2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population includes </a:t>
            </a:r>
            <a:r>
              <a:rPr lang="en-US" dirty="0" smtClean="0"/>
              <a:t>early career </a:t>
            </a:r>
            <a:r>
              <a:rPr lang="en-US" dirty="0"/>
              <a:t>professionals who are looking for </a:t>
            </a:r>
            <a:r>
              <a:rPr lang="en-US" dirty="0" smtClean="0"/>
              <a:t>international experience </a:t>
            </a:r>
            <a:r>
              <a:rPr lang="en-US" dirty="0"/>
              <a:t>and new adventure or language </a:t>
            </a:r>
            <a:r>
              <a:rPr lang="en-US" dirty="0" smtClean="0"/>
              <a:t>skills, </a:t>
            </a:r>
            <a:r>
              <a:rPr lang="en-US" dirty="0"/>
              <a:t>typically working in</a:t>
            </a:r>
          </a:p>
          <a:p>
            <a:r>
              <a:rPr lang="en-US" dirty="0"/>
              <a:t>lower-level jobs in local </a:t>
            </a:r>
            <a:r>
              <a:rPr lang="en-US" dirty="0" err="1"/>
              <a:t>organisations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the other end </a:t>
            </a:r>
            <a:r>
              <a:rPr lang="en-US" dirty="0" smtClean="0"/>
              <a:t>of the </a:t>
            </a:r>
            <a:r>
              <a:rPr lang="en-US" dirty="0"/>
              <a:t>career continuum, we find internationally </a:t>
            </a:r>
            <a:r>
              <a:rPr lang="en-US" dirty="0" smtClean="0"/>
              <a:t>experienced senior </a:t>
            </a:r>
            <a:r>
              <a:rPr lang="en-US" dirty="0"/>
              <a:t>managers who have spent much of their </a:t>
            </a:r>
            <a:r>
              <a:rPr lang="en-US" dirty="0" smtClean="0"/>
              <a:t>career internationally </a:t>
            </a:r>
            <a:r>
              <a:rPr lang="en-US" dirty="0"/>
              <a:t>and thus operate in senior </a:t>
            </a:r>
            <a:r>
              <a:rPr lang="en-US" dirty="0" smtClean="0"/>
              <a:t>management jobs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6AB-0203-439F-804C-DD77B92340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95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careerists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International professionals who have </a:t>
            </a:r>
            <a:r>
              <a:rPr lang="en-US" dirty="0"/>
              <a:t>a succession of international jobs. </a:t>
            </a:r>
            <a:endParaRPr lang="en-US" dirty="0" smtClean="0"/>
          </a:p>
          <a:p>
            <a:r>
              <a:rPr lang="en-US" dirty="0" smtClean="0"/>
              <a:t>These global talents have developed an ability to apply skills and transfer </a:t>
            </a:r>
            <a:r>
              <a:rPr lang="en-US" dirty="0"/>
              <a:t>knowledge quickly and efficiently and to lead foreign </a:t>
            </a:r>
            <a:r>
              <a:rPr lang="en-US" dirty="0" smtClean="0"/>
              <a:t>and cross-cultural </a:t>
            </a:r>
            <a:r>
              <a:rPr lang="en-US" dirty="0"/>
              <a:t>teams and activities abroad. </a:t>
            </a:r>
            <a:endParaRPr lang="en-US" dirty="0" smtClean="0"/>
          </a:p>
          <a:p>
            <a:r>
              <a:rPr lang="en-US" dirty="0" err="1" smtClean="0"/>
              <a:t>Organisations</a:t>
            </a:r>
            <a:r>
              <a:rPr lang="en-US" dirty="0" smtClean="0"/>
              <a:t> need </a:t>
            </a:r>
            <a:r>
              <a:rPr lang="en-US" dirty="0"/>
              <a:t>internationally experienced and mobile </a:t>
            </a:r>
            <a:r>
              <a:rPr lang="en-US" dirty="0" smtClean="0"/>
              <a:t>employees, particularly </a:t>
            </a:r>
            <a:r>
              <a:rPr lang="en-US" dirty="0"/>
              <a:t>at managerial </a:t>
            </a:r>
            <a:r>
              <a:rPr lang="en-US" dirty="0" smtClean="0"/>
              <a:t>level</a:t>
            </a:r>
          </a:p>
          <a:p>
            <a:r>
              <a:rPr lang="en-US" dirty="0" smtClean="0"/>
              <a:t>High mobility results in diverse skills which can be an asset for </a:t>
            </a:r>
            <a:r>
              <a:rPr lang="en-US" dirty="0" err="1" smtClean="0"/>
              <a:t>organisations</a:t>
            </a:r>
            <a:r>
              <a:rPr lang="en-US" dirty="0" smtClean="0"/>
              <a:t> but at the same time, due to high mobility such individuals are hard to retain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6AB-0203-439F-804C-DD77B92340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25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Migrant 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 many economies, there is an increasing need </a:t>
            </a:r>
            <a:r>
              <a:rPr lang="en-US" dirty="0" smtClean="0"/>
              <a:t>for migrants</a:t>
            </a:r>
            <a:r>
              <a:rPr lang="en-US" dirty="0"/>
              <a:t>, in the context of skill shortages, aging </a:t>
            </a:r>
            <a:r>
              <a:rPr lang="en-US" dirty="0" smtClean="0"/>
              <a:t>population, and </a:t>
            </a:r>
            <a:r>
              <a:rPr lang="en-US" dirty="0"/>
              <a:t>decreasing fertility </a:t>
            </a:r>
            <a:r>
              <a:rPr lang="en-US" dirty="0" smtClean="0"/>
              <a:t>rates</a:t>
            </a:r>
          </a:p>
          <a:p>
            <a:r>
              <a:rPr lang="en-US" dirty="0"/>
              <a:t>Migrants tend to be more </a:t>
            </a:r>
            <a:r>
              <a:rPr lang="en-US" dirty="0" smtClean="0"/>
              <a:t>entrepreneurial, more </a:t>
            </a:r>
            <a:r>
              <a:rPr lang="en-US" dirty="0"/>
              <a:t>active, and prepared to do </a:t>
            </a:r>
            <a:r>
              <a:rPr lang="en-US" dirty="0" smtClean="0"/>
              <a:t>unpopular jobs</a:t>
            </a:r>
            <a:r>
              <a:rPr lang="en-US" dirty="0"/>
              <a:t>, which means that they are often seen as a </a:t>
            </a:r>
            <a:r>
              <a:rPr lang="en-US" dirty="0" smtClean="0"/>
              <a:t>key means </a:t>
            </a:r>
            <a:r>
              <a:rPr lang="en-US" dirty="0"/>
              <a:t>to keep economies moving </a:t>
            </a:r>
            <a:r>
              <a:rPr lang="en-US" dirty="0" smtClean="0"/>
              <a:t>forward</a:t>
            </a:r>
          </a:p>
          <a:p>
            <a:r>
              <a:rPr lang="en-US" dirty="0" smtClean="0"/>
              <a:t>Not necessarily </a:t>
            </a:r>
            <a:r>
              <a:rPr lang="en-US" dirty="0"/>
              <a:t>a well-managed part of </a:t>
            </a:r>
            <a:r>
              <a:rPr lang="en-US" dirty="0" smtClean="0"/>
              <a:t>the global </a:t>
            </a:r>
            <a:r>
              <a:rPr lang="en-US" dirty="0"/>
              <a:t>talent </a:t>
            </a:r>
            <a:r>
              <a:rPr lang="en-US" dirty="0" smtClean="0"/>
              <a:t>pool; their skills are under-utilized</a:t>
            </a:r>
          </a:p>
          <a:p>
            <a:r>
              <a:rPr lang="en-US" dirty="0" smtClean="0"/>
              <a:t>May </a:t>
            </a:r>
            <a:r>
              <a:rPr lang="en-US" dirty="0"/>
              <a:t>be discriminated against in selection or </a:t>
            </a:r>
            <a:r>
              <a:rPr lang="en-US" dirty="0" smtClean="0"/>
              <a:t>promotion processes </a:t>
            </a:r>
            <a:r>
              <a:rPr lang="en-US" dirty="0"/>
              <a:t>or in daily management practices by </a:t>
            </a:r>
            <a:r>
              <a:rPr lang="en-US" dirty="0" smtClean="0"/>
              <a:t>supervisors, due </a:t>
            </a:r>
            <a:r>
              <a:rPr lang="en-US" dirty="0"/>
              <a:t>to them being seen as </a:t>
            </a:r>
            <a:r>
              <a:rPr lang="en-US" dirty="0" smtClean="0"/>
              <a:t>different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6AB-0203-439F-804C-DD77B92340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33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Global work and the use </a:t>
            </a:r>
            <a:r>
              <a:rPr lang="en-US" dirty="0" smtClean="0"/>
              <a:t>of knowledge </a:t>
            </a:r>
            <a:r>
              <a:rPr lang="en-US" dirty="0"/>
              <a:t>and </a:t>
            </a:r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Individuals need </a:t>
            </a:r>
            <a:r>
              <a:rPr lang="en-US" dirty="0"/>
              <a:t>to </a:t>
            </a:r>
            <a:r>
              <a:rPr lang="en-US" dirty="0" err="1"/>
              <a:t>maximise</a:t>
            </a:r>
            <a:r>
              <a:rPr lang="en-US" dirty="0"/>
              <a:t> their investment (and accumulation) </a:t>
            </a:r>
            <a:r>
              <a:rPr lang="en-US" dirty="0" smtClean="0"/>
              <a:t>of three </a:t>
            </a:r>
            <a:r>
              <a:rPr lang="en-US" dirty="0"/>
              <a:t>forms of career capital </a:t>
            </a:r>
          </a:p>
          <a:p>
            <a:pPr lvl="1"/>
            <a:r>
              <a:rPr lang="en-US" dirty="0" smtClean="0"/>
              <a:t>knowledge</a:t>
            </a:r>
            <a:r>
              <a:rPr lang="en-US" dirty="0"/>
              <a:t>, skills and abilities (knowing how), </a:t>
            </a:r>
            <a:endParaRPr lang="en-US" dirty="0" smtClean="0"/>
          </a:p>
          <a:p>
            <a:pPr lvl="1"/>
            <a:r>
              <a:rPr lang="en-US" dirty="0" smtClean="0"/>
              <a:t>social </a:t>
            </a:r>
            <a:r>
              <a:rPr lang="en-US" dirty="0"/>
              <a:t>networks (knowing whom), and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energy </a:t>
            </a:r>
            <a:r>
              <a:rPr lang="en-US" dirty="0" smtClean="0"/>
              <a:t>and motivation </a:t>
            </a:r>
            <a:r>
              <a:rPr lang="en-US" dirty="0"/>
              <a:t>that they bring into the world of </a:t>
            </a:r>
            <a:r>
              <a:rPr lang="en-US" dirty="0" smtClean="0"/>
              <a:t>work (knowing why).</a:t>
            </a:r>
          </a:p>
          <a:p>
            <a:r>
              <a:rPr lang="en-US" dirty="0"/>
              <a:t>Each of the three ‘</a:t>
            </a:r>
            <a:r>
              <a:rPr lang="en-US" dirty="0" err="1"/>
              <a:t>knowings</a:t>
            </a:r>
            <a:r>
              <a:rPr lang="en-US" dirty="0"/>
              <a:t>’ is </a:t>
            </a:r>
            <a:r>
              <a:rPr lang="en-US" dirty="0" smtClean="0"/>
              <a:t>interconnected</a:t>
            </a:r>
            <a:endParaRPr lang="en-US" dirty="0"/>
          </a:p>
          <a:p>
            <a:r>
              <a:rPr lang="en-US" dirty="0" smtClean="0"/>
              <a:t>Transfer </a:t>
            </a:r>
            <a:r>
              <a:rPr lang="en-US" dirty="0"/>
              <a:t>of knowledge upon </a:t>
            </a:r>
            <a:r>
              <a:rPr lang="en-US" dirty="0" smtClean="0"/>
              <a:t>the return </a:t>
            </a:r>
            <a:r>
              <a:rPr lang="en-US" dirty="0"/>
              <a:t>of expatriates can be highly </a:t>
            </a:r>
            <a:r>
              <a:rPr lang="en-US" dirty="0" smtClean="0"/>
              <a:t>valuable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6AB-0203-439F-804C-DD77B92340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07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Work-life balance </a:t>
            </a:r>
            <a:r>
              <a:rPr lang="en-US" dirty="0" smtClean="0"/>
              <a:t>related issues </a:t>
            </a:r>
            <a:r>
              <a:rPr lang="en-US" dirty="0"/>
              <a:t>facing expatriates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Movement with families</a:t>
            </a:r>
          </a:p>
          <a:p>
            <a:r>
              <a:rPr lang="en-US" dirty="0" smtClean="0"/>
              <a:t>In case of moving alone, distant relationships and absence from family roles</a:t>
            </a:r>
          </a:p>
          <a:p>
            <a:r>
              <a:rPr lang="en-US" dirty="0" smtClean="0"/>
              <a:t>Family </a:t>
            </a:r>
            <a:r>
              <a:rPr lang="en-US" dirty="0"/>
              <a:t>reasons have been </a:t>
            </a:r>
            <a:r>
              <a:rPr lang="en-US" dirty="0" smtClean="0"/>
              <a:t>found to </a:t>
            </a:r>
            <a:r>
              <a:rPr lang="en-US" dirty="0"/>
              <a:t>be among the main reasons for expatriate </a:t>
            </a:r>
            <a:r>
              <a:rPr lang="en-US" dirty="0" smtClean="0"/>
              <a:t>failure</a:t>
            </a:r>
          </a:p>
          <a:p>
            <a:r>
              <a:rPr lang="en-US" dirty="0" smtClean="0"/>
              <a:t>Parental </a:t>
            </a:r>
            <a:r>
              <a:rPr lang="en-US" dirty="0"/>
              <a:t>responsibilities </a:t>
            </a:r>
            <a:r>
              <a:rPr lang="en-US" dirty="0" smtClean="0"/>
              <a:t>increase the </a:t>
            </a:r>
            <a:r>
              <a:rPr lang="en-US" dirty="0"/>
              <a:t>risk of work–family conflict and the risk is the </a:t>
            </a:r>
            <a:r>
              <a:rPr lang="en-US" dirty="0" smtClean="0"/>
              <a:t>most severe </a:t>
            </a:r>
            <a:r>
              <a:rPr lang="en-US" dirty="0"/>
              <a:t>for mothers who travel very </a:t>
            </a:r>
            <a:r>
              <a:rPr lang="en-US" dirty="0" smtClean="0"/>
              <a:t>intensively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6AB-0203-439F-804C-DD77B92340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63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This chapter has explored the importance and </a:t>
            </a:r>
            <a:r>
              <a:rPr lang="en-US" dirty="0" smtClean="0"/>
              <a:t>difficulty of </a:t>
            </a:r>
            <a:r>
              <a:rPr lang="en-US" dirty="0"/>
              <a:t>managing the international workforce, </a:t>
            </a:r>
            <a:r>
              <a:rPr lang="en-US" dirty="0" err="1"/>
              <a:t>recognising</a:t>
            </a:r>
            <a:r>
              <a:rPr lang="en-US" dirty="0"/>
              <a:t> </a:t>
            </a:r>
            <a:r>
              <a:rPr lang="en-US" dirty="0" smtClean="0"/>
              <a:t>that contextual </a:t>
            </a:r>
            <a:r>
              <a:rPr lang="en-US" dirty="0"/>
              <a:t>and strategic influences will affect the </a:t>
            </a:r>
            <a:r>
              <a:rPr lang="en-US" dirty="0" smtClean="0"/>
              <a:t>strategic management </a:t>
            </a:r>
            <a:r>
              <a:rPr lang="en-US" dirty="0"/>
              <a:t>of international mobility. </a:t>
            </a:r>
            <a:endParaRPr lang="en-US" dirty="0" smtClean="0"/>
          </a:p>
          <a:p>
            <a:r>
              <a:rPr lang="en-US" dirty="0" smtClean="0"/>
              <a:t>The different options </a:t>
            </a:r>
            <a:r>
              <a:rPr lang="en-US" dirty="0"/>
              <a:t>presented here are not mutually </a:t>
            </a:r>
            <a:r>
              <a:rPr lang="en-US" dirty="0" smtClean="0"/>
              <a:t>exclusive</a:t>
            </a:r>
          </a:p>
          <a:p>
            <a:r>
              <a:rPr lang="en-US" dirty="0" smtClean="0"/>
              <a:t>Clear need </a:t>
            </a:r>
            <a:r>
              <a:rPr lang="en-US" dirty="0"/>
              <a:t>for more focus on </a:t>
            </a:r>
            <a:r>
              <a:rPr lang="en-US" dirty="0" smtClean="0"/>
              <a:t>and more </a:t>
            </a:r>
            <a:r>
              <a:rPr lang="en-US" dirty="0"/>
              <a:t>research into all </a:t>
            </a:r>
            <a:r>
              <a:rPr lang="en-US" dirty="0" smtClean="0"/>
              <a:t>forms</a:t>
            </a:r>
          </a:p>
          <a:p>
            <a:r>
              <a:rPr lang="en-US" dirty="0" smtClean="0"/>
              <a:t>Research </a:t>
            </a:r>
            <a:r>
              <a:rPr lang="en-US" dirty="0"/>
              <a:t>gap in identifying the </a:t>
            </a:r>
            <a:r>
              <a:rPr lang="en-US" dirty="0" smtClean="0"/>
              <a:t>full range </a:t>
            </a:r>
            <a:r>
              <a:rPr lang="en-US" dirty="0"/>
              <a:t>of international experience available within an </a:t>
            </a:r>
            <a:r>
              <a:rPr lang="en-US" dirty="0" smtClean="0"/>
              <a:t>MNE, the </a:t>
            </a:r>
            <a:r>
              <a:rPr lang="en-US" dirty="0"/>
              <a:t>advantages and disadvantages for all concerned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6AB-0203-439F-804C-DD77B92340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2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Akram</a:t>
            </a:r>
            <a:r>
              <a:rPr lang="en-US" dirty="0" smtClean="0"/>
              <a:t>, A. (</a:t>
            </a:r>
            <a:r>
              <a:rPr lang="en-US" dirty="0"/>
              <a:t>ed.) (2015) </a:t>
            </a:r>
            <a:r>
              <a:rPr lang="en-US" i="1" dirty="0"/>
              <a:t>Global Talent Management - </a:t>
            </a:r>
            <a:r>
              <a:rPr lang="en-US" i="1" dirty="0" smtClean="0"/>
              <a:t>Challenges, Strategies</a:t>
            </a:r>
            <a:r>
              <a:rPr lang="en-US" i="1" dirty="0"/>
              <a:t>, and Opportunities</a:t>
            </a:r>
            <a:r>
              <a:rPr lang="en-US" dirty="0"/>
              <a:t>. London: Springer.</a:t>
            </a:r>
          </a:p>
          <a:p>
            <a:r>
              <a:rPr lang="en-US" dirty="0" err="1" smtClean="0"/>
              <a:t>Collings</a:t>
            </a:r>
            <a:r>
              <a:rPr lang="en-US" dirty="0" smtClean="0"/>
              <a:t>, D., </a:t>
            </a:r>
            <a:r>
              <a:rPr lang="en-US" dirty="0" err="1" smtClean="0"/>
              <a:t>Caligiuri</a:t>
            </a:r>
            <a:r>
              <a:rPr lang="en-US" dirty="0" smtClean="0"/>
              <a:t>, P. and Wood, G. </a:t>
            </a:r>
            <a:r>
              <a:rPr lang="en-US" dirty="0"/>
              <a:t>(</a:t>
            </a:r>
            <a:r>
              <a:rPr lang="en-US" dirty="0" err="1"/>
              <a:t>eds</a:t>
            </a:r>
            <a:r>
              <a:rPr lang="en-US" dirty="0"/>
              <a:t>) (</a:t>
            </a:r>
            <a:r>
              <a:rPr lang="en-US" dirty="0" smtClean="0"/>
              <a:t>2015) </a:t>
            </a:r>
            <a:r>
              <a:rPr lang="en-US" i="1" dirty="0" err="1" smtClean="0"/>
              <a:t>Routledge</a:t>
            </a:r>
            <a:r>
              <a:rPr lang="en-US" i="1" dirty="0" smtClean="0"/>
              <a:t> </a:t>
            </a:r>
            <a:r>
              <a:rPr lang="en-US" i="1" dirty="0"/>
              <a:t>Companion to International HRM</a:t>
            </a:r>
            <a:r>
              <a:rPr lang="en-US" dirty="0"/>
              <a:t>. </a:t>
            </a:r>
            <a:r>
              <a:rPr lang="en-US" dirty="0" smtClean="0"/>
              <a:t>London: </a:t>
            </a:r>
            <a:r>
              <a:rPr lang="en-US" dirty="0" err="1" smtClean="0"/>
              <a:t>Routledge</a:t>
            </a:r>
            <a:r>
              <a:rPr lang="en-US" dirty="0"/>
              <a:t>.</a:t>
            </a:r>
          </a:p>
          <a:p>
            <a:r>
              <a:rPr lang="en-US" dirty="0" err="1" smtClean="0"/>
              <a:t>Dickmann</a:t>
            </a:r>
            <a:r>
              <a:rPr lang="en-US" dirty="0" smtClean="0"/>
              <a:t>, M. and Y. Baruch (</a:t>
            </a:r>
            <a:r>
              <a:rPr lang="en-US" dirty="0"/>
              <a:t>2011) </a:t>
            </a:r>
            <a:r>
              <a:rPr lang="en-US" i="1" dirty="0"/>
              <a:t>Global Careers</a:t>
            </a:r>
            <a:r>
              <a:rPr lang="en-US" dirty="0"/>
              <a:t>. </a:t>
            </a:r>
            <a:r>
              <a:rPr lang="en-US" dirty="0" smtClean="0"/>
              <a:t>New York</a:t>
            </a:r>
            <a:r>
              <a:rPr lang="en-US" dirty="0"/>
              <a:t>, Milton Park: </a:t>
            </a:r>
            <a:r>
              <a:rPr lang="en-US" dirty="0" err="1" smtClean="0"/>
              <a:t>Routledge</a:t>
            </a:r>
            <a:r>
              <a:rPr lang="en-US" dirty="0" smtClean="0"/>
              <a:t>. Global </a:t>
            </a:r>
            <a:r>
              <a:rPr lang="en-US" dirty="0"/>
              <a:t>Business Travel Association. Available at: http</a:t>
            </a:r>
            <a:r>
              <a:rPr lang="en-US" dirty="0" smtClean="0"/>
              <a:t>://www.gbta.org</a:t>
            </a:r>
            <a:r>
              <a:rPr lang="en-US" dirty="0"/>
              <a:t>.</a:t>
            </a:r>
          </a:p>
          <a:p>
            <a:r>
              <a:rPr lang="en-US" dirty="0" err="1" smtClean="0"/>
              <a:t>Haslberger</a:t>
            </a:r>
            <a:r>
              <a:rPr lang="en-US" dirty="0" smtClean="0"/>
              <a:t>, B., Brewster, C. and </a:t>
            </a:r>
            <a:r>
              <a:rPr lang="en-US" dirty="0" err="1" smtClean="0"/>
              <a:t>Hippler</a:t>
            </a:r>
            <a:r>
              <a:rPr lang="en-US" dirty="0" smtClean="0"/>
              <a:t>, T. </a:t>
            </a:r>
            <a:r>
              <a:rPr lang="en-US" dirty="0"/>
              <a:t>(2014) </a:t>
            </a:r>
            <a:r>
              <a:rPr lang="en-US" i="1" dirty="0" smtClean="0"/>
              <a:t>Managing Performance </a:t>
            </a:r>
            <a:r>
              <a:rPr lang="en-US" i="1" dirty="0"/>
              <a:t>Abroad: A New Model for </a:t>
            </a:r>
            <a:r>
              <a:rPr lang="en-US" i="1" dirty="0" smtClean="0"/>
              <a:t>Understanding Expatriate </a:t>
            </a:r>
            <a:r>
              <a:rPr lang="en-US" i="1" dirty="0"/>
              <a:t>Adjustment</a:t>
            </a:r>
            <a:r>
              <a:rPr lang="en-US" dirty="0"/>
              <a:t>. London: </a:t>
            </a:r>
            <a:r>
              <a:rPr lang="en-US" dirty="0" err="1"/>
              <a:t>Routledge</a:t>
            </a:r>
            <a:r>
              <a:rPr lang="en-US" dirty="0"/>
              <a:t>.</a:t>
            </a:r>
          </a:p>
          <a:p>
            <a:r>
              <a:rPr lang="en-US" dirty="0" err="1" smtClean="0"/>
              <a:t>Mäkelä</a:t>
            </a:r>
            <a:r>
              <a:rPr lang="en-US" dirty="0" smtClean="0"/>
              <a:t>, L. and </a:t>
            </a:r>
            <a:r>
              <a:rPr lang="en-US" dirty="0" err="1" smtClean="0"/>
              <a:t>Suutari</a:t>
            </a:r>
            <a:r>
              <a:rPr lang="en-US" dirty="0" smtClean="0"/>
              <a:t>, V. </a:t>
            </a:r>
            <a:r>
              <a:rPr lang="en-US" dirty="0"/>
              <a:t>(</a:t>
            </a:r>
            <a:r>
              <a:rPr lang="en-US" dirty="0" err="1"/>
              <a:t>eds</a:t>
            </a:r>
            <a:r>
              <a:rPr lang="en-US" dirty="0"/>
              <a:t>) (2015) </a:t>
            </a:r>
            <a:r>
              <a:rPr lang="en-US" i="1" dirty="0"/>
              <a:t>Work and Family </a:t>
            </a:r>
            <a:r>
              <a:rPr lang="en-US" i="1" dirty="0" smtClean="0"/>
              <a:t>Interface in </a:t>
            </a:r>
            <a:r>
              <a:rPr lang="en-US" i="1" dirty="0"/>
              <a:t>the International Career Context. </a:t>
            </a:r>
            <a:r>
              <a:rPr lang="en-US" dirty="0"/>
              <a:t>London: Springer.</a:t>
            </a:r>
          </a:p>
          <a:p>
            <a:r>
              <a:rPr lang="en-US" dirty="0" err="1" smtClean="0"/>
              <a:t>Vaiman</a:t>
            </a:r>
            <a:r>
              <a:rPr lang="en-US" dirty="0" smtClean="0"/>
              <a:t>, V. and </a:t>
            </a:r>
            <a:r>
              <a:rPr lang="en-US" dirty="0" err="1" smtClean="0"/>
              <a:t>Haslberger</a:t>
            </a:r>
            <a:r>
              <a:rPr lang="en-US" dirty="0" smtClean="0"/>
              <a:t>, A. </a:t>
            </a:r>
            <a:r>
              <a:rPr lang="en-US" dirty="0"/>
              <a:t>(</a:t>
            </a:r>
            <a:r>
              <a:rPr lang="en-US" dirty="0" err="1"/>
              <a:t>eds</a:t>
            </a:r>
            <a:r>
              <a:rPr lang="en-US" dirty="0"/>
              <a:t>) (2013) </a:t>
            </a:r>
            <a:r>
              <a:rPr lang="en-US" i="1" dirty="0"/>
              <a:t>Managing </a:t>
            </a:r>
            <a:r>
              <a:rPr lang="en-US" i="1" dirty="0" smtClean="0"/>
              <a:t>Talent of </a:t>
            </a:r>
            <a:r>
              <a:rPr lang="en-US" i="1" dirty="0"/>
              <a:t>Self-Initiated Expatriates: A Neglected Source </a:t>
            </a:r>
            <a:r>
              <a:rPr lang="en-US" i="1" dirty="0" smtClean="0"/>
              <a:t>of the </a:t>
            </a:r>
            <a:r>
              <a:rPr lang="en-US" i="1" dirty="0"/>
              <a:t>Global Talent Flow</a:t>
            </a:r>
            <a:r>
              <a:rPr lang="en-US" dirty="0"/>
              <a:t>. London: Palgrave Macmillan.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6AB-0203-439F-804C-DD77B92340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84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Chapter 16: </a:t>
            </a:r>
            <a:r>
              <a:rPr lang="en-US" dirty="0"/>
              <a:t>Managing global and migrant workers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76800"/>
            <a:ext cx="6400800" cy="1066800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chemeClr val="tx1"/>
                </a:solidFill>
              </a:rPr>
              <a:t>Chris Brewster, Michael </a:t>
            </a:r>
            <a:r>
              <a:rPr lang="en-US" sz="2400" i="1" dirty="0" err="1">
                <a:solidFill>
                  <a:schemeClr val="tx1"/>
                </a:solidFill>
              </a:rPr>
              <a:t>Dickmann</a:t>
            </a:r>
            <a:r>
              <a:rPr lang="en-US" sz="2400" i="1" dirty="0">
                <a:solidFill>
                  <a:schemeClr val="tx1"/>
                </a:solidFill>
              </a:rPr>
              <a:t>, </a:t>
            </a:r>
            <a:r>
              <a:rPr lang="en-US" sz="2400" i="1" dirty="0" err="1">
                <a:solidFill>
                  <a:schemeClr val="tx1"/>
                </a:solidFill>
              </a:rPr>
              <a:t>Liisa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Mäkelä</a:t>
            </a:r>
            <a:r>
              <a:rPr lang="en-US" sz="2400" i="1" dirty="0">
                <a:solidFill>
                  <a:schemeClr val="tx1"/>
                </a:solidFill>
              </a:rPr>
              <a:t>, and </a:t>
            </a:r>
            <a:r>
              <a:rPr lang="en-US" sz="2400" i="1" dirty="0" err="1">
                <a:solidFill>
                  <a:schemeClr val="tx1"/>
                </a:solidFill>
              </a:rPr>
              <a:t>Vesa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Suutari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792399"/>
            <a:ext cx="6172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HUMAN RESOURCE MANAGEMENT – a global and critical </a:t>
            </a:r>
            <a:r>
              <a:rPr lang="en-US" sz="4000" dirty="0"/>
              <a:t>p</a:t>
            </a:r>
            <a:r>
              <a:rPr lang="en-US" sz="4000" dirty="0" smtClean="0"/>
              <a:t>erspective (2e)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6AB-0203-439F-804C-DD77B92340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71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After reading this chapter, you will:</a:t>
            </a:r>
          </a:p>
          <a:p>
            <a:r>
              <a:rPr lang="en-US" dirty="0" smtClean="0"/>
              <a:t>Understand </a:t>
            </a:r>
            <a:r>
              <a:rPr lang="en-US" dirty="0"/>
              <a:t>the different forms of international work;</a:t>
            </a:r>
          </a:p>
          <a:p>
            <a:r>
              <a:rPr lang="en-US" dirty="0" smtClean="0"/>
              <a:t>Be familiar </a:t>
            </a:r>
            <a:r>
              <a:rPr lang="en-US" dirty="0"/>
              <a:t>with benefits and problems involved with each type of international work both from an </a:t>
            </a:r>
            <a:r>
              <a:rPr lang="en-US" dirty="0" smtClean="0"/>
              <a:t>individual and </a:t>
            </a:r>
            <a:r>
              <a:rPr lang="en-US" dirty="0"/>
              <a:t>an </a:t>
            </a:r>
            <a:r>
              <a:rPr lang="en-US" dirty="0" err="1"/>
              <a:t>organisational</a:t>
            </a:r>
            <a:r>
              <a:rPr lang="en-US" dirty="0"/>
              <a:t> perspective;</a:t>
            </a:r>
          </a:p>
          <a:p>
            <a:r>
              <a:rPr lang="en-US" dirty="0" smtClean="0"/>
              <a:t>Understand </a:t>
            </a:r>
            <a:r>
              <a:rPr lang="en-US" dirty="0"/>
              <a:t>the issues involved in the management of different types of international work within </a:t>
            </a:r>
            <a:r>
              <a:rPr lang="en-US" dirty="0" smtClean="0"/>
              <a:t>international </a:t>
            </a:r>
            <a:r>
              <a:rPr lang="en-US" dirty="0" err="1" smtClean="0"/>
              <a:t>organisations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6AB-0203-439F-804C-DD77B92340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81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Chapter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Opening Case Study</a:t>
            </a:r>
            <a:r>
              <a:rPr lang="en-US" dirty="0"/>
              <a:t>: Cool International</a:t>
            </a:r>
          </a:p>
          <a:p>
            <a:r>
              <a:rPr lang="en-US" dirty="0" smtClean="0"/>
              <a:t>Introduction</a:t>
            </a:r>
            <a:endParaRPr lang="en-US" dirty="0"/>
          </a:p>
          <a:p>
            <a:r>
              <a:rPr lang="en-US" dirty="0" smtClean="0"/>
              <a:t>International </a:t>
            </a:r>
            <a:r>
              <a:rPr lang="en-US" dirty="0"/>
              <a:t>business travel</a:t>
            </a:r>
          </a:p>
          <a:p>
            <a:r>
              <a:rPr lang="en-US" dirty="0" smtClean="0"/>
              <a:t>Short-term </a:t>
            </a:r>
            <a:r>
              <a:rPr lang="en-US" dirty="0"/>
              <a:t>assignments</a:t>
            </a:r>
          </a:p>
          <a:p>
            <a:r>
              <a:rPr lang="en-US" dirty="0" smtClean="0"/>
              <a:t>Assigned </a:t>
            </a:r>
            <a:r>
              <a:rPr lang="en-US" dirty="0"/>
              <a:t>expatriates</a:t>
            </a:r>
          </a:p>
          <a:p>
            <a:r>
              <a:rPr lang="en-US" dirty="0" smtClean="0"/>
              <a:t>Self-initiated </a:t>
            </a:r>
            <a:r>
              <a:rPr lang="en-US" dirty="0"/>
              <a:t>expatriates</a:t>
            </a:r>
          </a:p>
          <a:p>
            <a:r>
              <a:rPr lang="en-US" dirty="0" smtClean="0"/>
              <a:t>Global </a:t>
            </a:r>
            <a:r>
              <a:rPr lang="en-US" dirty="0"/>
              <a:t>careerists</a:t>
            </a:r>
          </a:p>
          <a:p>
            <a:r>
              <a:rPr lang="en-US" dirty="0" smtClean="0"/>
              <a:t>Migrant </a:t>
            </a:r>
            <a:r>
              <a:rPr lang="en-US" dirty="0"/>
              <a:t>workers</a:t>
            </a:r>
          </a:p>
          <a:p>
            <a:r>
              <a:rPr lang="en-US" dirty="0" smtClean="0"/>
              <a:t>Global </a:t>
            </a:r>
            <a:r>
              <a:rPr lang="en-US" dirty="0"/>
              <a:t>work and the use of knowledge and networks</a:t>
            </a:r>
          </a:p>
          <a:p>
            <a:r>
              <a:rPr lang="en-US" dirty="0" smtClean="0"/>
              <a:t>Work-life </a:t>
            </a:r>
            <a:r>
              <a:rPr lang="en-US" dirty="0"/>
              <a:t>balance related issues facing expatriates</a:t>
            </a:r>
          </a:p>
          <a:p>
            <a:r>
              <a:rPr lang="en-US" dirty="0" smtClean="0"/>
              <a:t>Conclusion</a:t>
            </a:r>
            <a:endParaRPr lang="en-US" dirty="0"/>
          </a:p>
          <a:p>
            <a:r>
              <a:rPr lang="en-US" b="1" dirty="0" smtClean="0"/>
              <a:t>End </a:t>
            </a:r>
            <a:r>
              <a:rPr lang="en-US" b="1" dirty="0"/>
              <a:t>of Chapter Case Study</a:t>
            </a:r>
            <a:r>
              <a:rPr lang="en-US" dirty="0"/>
              <a:t>: Management of short-term project mobility within a Finnish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6AB-0203-439F-804C-DD77B92340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79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International </a:t>
            </a:r>
            <a:r>
              <a:rPr lang="en-US" dirty="0"/>
              <a:t>job markets may offer </a:t>
            </a:r>
            <a:r>
              <a:rPr lang="en-US" dirty="0" smtClean="0"/>
              <a:t>increasingly interesting </a:t>
            </a:r>
            <a:r>
              <a:rPr lang="en-US" dirty="0"/>
              <a:t>job options for many looking for new </a:t>
            </a:r>
            <a:r>
              <a:rPr lang="en-US" dirty="0" smtClean="0"/>
              <a:t>experiences and </a:t>
            </a:r>
            <a:r>
              <a:rPr lang="en-US" dirty="0"/>
              <a:t>development </a:t>
            </a:r>
            <a:r>
              <a:rPr lang="en-US" dirty="0" smtClean="0"/>
              <a:t>opportunities</a:t>
            </a:r>
          </a:p>
          <a:p>
            <a:r>
              <a:rPr lang="en-US" dirty="0" smtClean="0"/>
              <a:t>Increasing </a:t>
            </a:r>
            <a:r>
              <a:rPr lang="en-US" dirty="0"/>
              <a:t>need for migrant workers, in the context of </a:t>
            </a:r>
            <a:r>
              <a:rPr lang="en-US" dirty="0" smtClean="0"/>
              <a:t>skill shortages</a:t>
            </a:r>
            <a:r>
              <a:rPr lang="en-US" dirty="0"/>
              <a:t>, aging population, and decreasing fertility </a:t>
            </a:r>
            <a:r>
              <a:rPr lang="en-US" dirty="0" smtClean="0"/>
              <a:t>rates</a:t>
            </a:r>
          </a:p>
          <a:p>
            <a:r>
              <a:rPr lang="en-US" dirty="0" smtClean="0"/>
              <a:t>Chapter will </a:t>
            </a:r>
            <a:r>
              <a:rPr lang="en-US" dirty="0"/>
              <a:t>next discuss different </a:t>
            </a:r>
            <a:r>
              <a:rPr lang="en-US" dirty="0" smtClean="0"/>
              <a:t>forms of </a:t>
            </a:r>
            <a:r>
              <a:rPr lang="en-US" dirty="0"/>
              <a:t>international work and the management of these </a:t>
            </a:r>
            <a:r>
              <a:rPr lang="en-US" dirty="0" smtClean="0"/>
              <a:t>different types </a:t>
            </a:r>
            <a:r>
              <a:rPr lang="en-US" dirty="0"/>
              <a:t>of individuals within </a:t>
            </a:r>
            <a:r>
              <a:rPr lang="en-US" dirty="0" err="1"/>
              <a:t>organisations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6AB-0203-439F-804C-DD77B92340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2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International </a:t>
            </a:r>
            <a:r>
              <a:rPr lang="en-US" dirty="0" smtClean="0"/>
              <a:t>business travel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sz="2900" dirty="0"/>
              <a:t>International business travel has increased </a:t>
            </a:r>
            <a:r>
              <a:rPr lang="en-US" sz="2900" dirty="0" smtClean="0"/>
              <a:t>substantially during </a:t>
            </a:r>
            <a:r>
              <a:rPr lang="en-US" sz="2900" dirty="0"/>
              <a:t>the past few decades due to </a:t>
            </a:r>
            <a:r>
              <a:rPr lang="en-US" sz="2900" dirty="0" smtClean="0"/>
              <a:t>geographically expanded </a:t>
            </a:r>
            <a:r>
              <a:rPr lang="en-US" sz="2900" dirty="0"/>
              <a:t>markets and business </a:t>
            </a:r>
            <a:r>
              <a:rPr lang="en-US" sz="2900" dirty="0" smtClean="0"/>
              <a:t>networks</a:t>
            </a:r>
          </a:p>
          <a:p>
            <a:r>
              <a:rPr lang="en-US" sz="2900" dirty="0"/>
              <a:t>The objective is to provide cost control for </a:t>
            </a:r>
            <a:r>
              <a:rPr lang="en-US" sz="2900" dirty="0" smtClean="0"/>
              <a:t>companies and </a:t>
            </a:r>
            <a:r>
              <a:rPr lang="en-US" sz="2900" dirty="0"/>
              <a:t>varied career opportunities for employees, since it </a:t>
            </a:r>
            <a:r>
              <a:rPr lang="en-US" sz="2900" dirty="0" smtClean="0"/>
              <a:t>is argued </a:t>
            </a:r>
            <a:r>
              <a:rPr lang="en-US" sz="2900" dirty="0"/>
              <a:t>that there may be a reluctance to </a:t>
            </a:r>
            <a:r>
              <a:rPr lang="en-US" sz="2900" dirty="0" smtClean="0"/>
              <a:t>expatriate</a:t>
            </a:r>
          </a:p>
          <a:p>
            <a:r>
              <a:rPr lang="en-US" sz="2900" dirty="0"/>
              <a:t>There remains an </a:t>
            </a:r>
            <a:r>
              <a:rPr lang="en-US" sz="2900" dirty="0" smtClean="0"/>
              <a:t>un-researched, perhaps </a:t>
            </a:r>
            <a:r>
              <a:rPr lang="en-US" sz="2900" dirty="0"/>
              <a:t>un-researchable, question about whether this </a:t>
            </a:r>
            <a:r>
              <a:rPr lang="en-US" sz="2900" dirty="0" smtClean="0"/>
              <a:t>is money </a:t>
            </a:r>
            <a:r>
              <a:rPr lang="en-US" sz="2900" dirty="0"/>
              <a:t>well spent. </a:t>
            </a:r>
            <a:endParaRPr lang="en-US" sz="2900" dirty="0" smtClean="0"/>
          </a:p>
          <a:p>
            <a:pPr lvl="1"/>
            <a:r>
              <a:rPr lang="en-US" sz="2900" dirty="0" smtClean="0"/>
              <a:t>Business </a:t>
            </a:r>
            <a:r>
              <a:rPr lang="en-US" sz="2900" dirty="0"/>
              <a:t>travel may not reduce </a:t>
            </a:r>
            <a:r>
              <a:rPr lang="en-US" sz="2900" dirty="0" smtClean="0"/>
              <a:t>costs as </a:t>
            </a:r>
            <a:r>
              <a:rPr lang="en-US" sz="2900" dirty="0"/>
              <a:t>much as anticipated: the costs of the travel, </a:t>
            </a:r>
            <a:r>
              <a:rPr lang="en-US" sz="2900" dirty="0" smtClean="0"/>
              <a:t>hotels, entertaining</a:t>
            </a:r>
            <a:r>
              <a:rPr lang="en-US" sz="2900" dirty="0"/>
              <a:t>, etc., is high in itself. </a:t>
            </a:r>
            <a:endParaRPr lang="en-US" sz="2900" dirty="0" smtClean="0"/>
          </a:p>
          <a:p>
            <a:pPr lvl="1"/>
            <a:r>
              <a:rPr lang="en-US" sz="2900" dirty="0" smtClean="0"/>
              <a:t>Costs </a:t>
            </a:r>
            <a:r>
              <a:rPr lang="en-US" sz="2900" dirty="0"/>
              <a:t>are </a:t>
            </a:r>
            <a:r>
              <a:rPr lang="en-US" sz="2900" dirty="0" smtClean="0"/>
              <a:t>transferred from </a:t>
            </a:r>
            <a:r>
              <a:rPr lang="en-US" sz="2900" dirty="0"/>
              <a:t>central expatriation budgets to </a:t>
            </a:r>
            <a:r>
              <a:rPr lang="en-US" sz="2900" dirty="0" err="1"/>
              <a:t>decentralised</a:t>
            </a:r>
            <a:r>
              <a:rPr lang="en-US" sz="2900" dirty="0"/>
              <a:t> line </a:t>
            </a:r>
            <a:r>
              <a:rPr lang="en-US" sz="2900" dirty="0" smtClean="0"/>
              <a:t>or project </a:t>
            </a:r>
            <a:r>
              <a:rPr lang="en-US" sz="2900" dirty="0"/>
              <a:t>budgets, so comparisons are not </a:t>
            </a:r>
            <a:r>
              <a:rPr lang="en-US" sz="2900" dirty="0" smtClean="0"/>
              <a:t>easy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6AB-0203-439F-804C-DD77B92340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07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</a:t>
            </a:r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Assignments that </a:t>
            </a:r>
            <a:r>
              <a:rPr lang="en-US" dirty="0"/>
              <a:t>last between a month and a </a:t>
            </a:r>
            <a:r>
              <a:rPr lang="en-US" dirty="0" smtClean="0"/>
              <a:t>year</a:t>
            </a:r>
          </a:p>
          <a:p>
            <a:r>
              <a:rPr lang="en-US" dirty="0"/>
              <a:t>Absence from the country for less than six months </a:t>
            </a:r>
            <a:r>
              <a:rPr lang="en-US" dirty="0" smtClean="0"/>
              <a:t>means </a:t>
            </a:r>
            <a:r>
              <a:rPr lang="en-US" dirty="0"/>
              <a:t>that people stay in the taxation, social security, and </a:t>
            </a:r>
            <a:r>
              <a:rPr lang="en-US" dirty="0" smtClean="0"/>
              <a:t>pensions systems </a:t>
            </a:r>
            <a:r>
              <a:rPr lang="en-US" dirty="0"/>
              <a:t>of their home base, so such assignments </a:t>
            </a:r>
            <a:r>
              <a:rPr lang="en-US" dirty="0" smtClean="0"/>
              <a:t>are much </a:t>
            </a:r>
            <a:r>
              <a:rPr lang="en-US" dirty="0"/>
              <a:t>simpler to </a:t>
            </a:r>
            <a:r>
              <a:rPr lang="en-US" dirty="0" smtClean="0"/>
              <a:t>administer</a:t>
            </a:r>
          </a:p>
          <a:p>
            <a:r>
              <a:rPr lang="en-US" dirty="0"/>
              <a:t>Easier and cheaper travel and improvements in </a:t>
            </a:r>
            <a:r>
              <a:rPr lang="en-US" dirty="0" smtClean="0"/>
              <a:t>communications technology </a:t>
            </a:r>
            <a:r>
              <a:rPr lang="en-US" dirty="0"/>
              <a:t>have made the option of </a:t>
            </a:r>
            <a:r>
              <a:rPr lang="en-US" dirty="0" smtClean="0"/>
              <a:t>short-term assignments </a:t>
            </a:r>
            <a:r>
              <a:rPr lang="en-US" dirty="0"/>
              <a:t>more feasible in recent </a:t>
            </a:r>
            <a:r>
              <a:rPr lang="en-US" dirty="0" smtClean="0"/>
              <a:t>years</a:t>
            </a:r>
          </a:p>
          <a:p>
            <a:r>
              <a:rPr lang="en-US" dirty="0"/>
              <a:t>A frequent use of short-term assignments is by </a:t>
            </a:r>
            <a:r>
              <a:rPr lang="en-US" dirty="0" err="1" smtClean="0"/>
              <a:t>organisations</a:t>
            </a:r>
            <a:r>
              <a:rPr lang="en-US" dirty="0" smtClean="0"/>
              <a:t> that </a:t>
            </a:r>
            <a:r>
              <a:rPr lang="en-US" dirty="0"/>
              <a:t>operate on a project </a:t>
            </a:r>
            <a:r>
              <a:rPr lang="en-US" dirty="0" smtClean="0"/>
              <a:t>basis</a:t>
            </a:r>
          </a:p>
          <a:p>
            <a:r>
              <a:rPr lang="en-US" dirty="0" smtClean="0"/>
              <a:t>Downsides </a:t>
            </a:r>
            <a:r>
              <a:rPr lang="en-US" dirty="0"/>
              <a:t>are limited and only operate </a:t>
            </a:r>
            <a:r>
              <a:rPr lang="en-US" dirty="0" smtClean="0"/>
              <a:t>in certain </a:t>
            </a:r>
            <a:r>
              <a:rPr lang="en-US" dirty="0"/>
              <a:t>circumstances: for example, difficulties in </a:t>
            </a:r>
            <a:r>
              <a:rPr lang="en-US" dirty="0" smtClean="0"/>
              <a:t>building up </a:t>
            </a:r>
            <a:r>
              <a:rPr lang="en-US" dirty="0"/>
              <a:t>effective relationships with local employees </a:t>
            </a:r>
            <a:r>
              <a:rPr lang="en-US" dirty="0" smtClean="0"/>
              <a:t>and customers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6AB-0203-439F-804C-DD77B92340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87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Assigned expatriates 1/2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Long-term assigned expatriates (AEs) are supported </a:t>
            </a:r>
            <a:r>
              <a:rPr lang="en-US" dirty="0" smtClean="0"/>
              <a:t>by their </a:t>
            </a:r>
            <a:r>
              <a:rPr lang="en-US" dirty="0"/>
              <a:t>employers to legally work in a country outside </a:t>
            </a:r>
            <a:r>
              <a:rPr lang="en-US" dirty="0" smtClean="0"/>
              <a:t>their country-of-origin </a:t>
            </a:r>
            <a:r>
              <a:rPr lang="en-US" dirty="0"/>
              <a:t>generally </a:t>
            </a:r>
            <a:r>
              <a:rPr lang="en-US" dirty="0" smtClean="0"/>
              <a:t>for </a:t>
            </a:r>
            <a:r>
              <a:rPr lang="en-US" dirty="0"/>
              <a:t>a duration of more </a:t>
            </a:r>
            <a:r>
              <a:rPr lang="en-US" dirty="0" smtClean="0"/>
              <a:t>than one year</a:t>
            </a:r>
          </a:p>
          <a:p>
            <a:r>
              <a:rPr lang="en-US" dirty="0" smtClean="0"/>
              <a:t>Topics explored in relation to expatriation:</a:t>
            </a:r>
          </a:p>
          <a:p>
            <a:pPr lvl="1"/>
            <a:r>
              <a:rPr lang="en-US" dirty="0" smtClean="0"/>
              <a:t>demographics</a:t>
            </a:r>
            <a:r>
              <a:rPr lang="en-US" dirty="0"/>
              <a:t>, </a:t>
            </a:r>
            <a:r>
              <a:rPr lang="en-US" dirty="0" smtClean="0"/>
              <a:t>personality, gender</a:t>
            </a:r>
            <a:r>
              <a:rPr lang="en-US" dirty="0"/>
              <a:t>, location, remuneration, benefits, tax and </a:t>
            </a:r>
            <a:r>
              <a:rPr lang="en-US" dirty="0" smtClean="0"/>
              <a:t>social security </a:t>
            </a:r>
            <a:r>
              <a:rPr lang="en-US" dirty="0"/>
              <a:t>issues, legal and </a:t>
            </a:r>
            <a:r>
              <a:rPr lang="en-US" dirty="0" err="1"/>
              <a:t>labour</a:t>
            </a:r>
            <a:r>
              <a:rPr lang="en-US" dirty="0"/>
              <a:t> law context, </a:t>
            </a:r>
            <a:r>
              <a:rPr lang="en-US" dirty="0" smtClean="0"/>
              <a:t>motivations to </a:t>
            </a:r>
            <a:r>
              <a:rPr lang="en-US" dirty="0"/>
              <a:t>go, selection, cross-cultural adjustment, health </a:t>
            </a:r>
            <a:r>
              <a:rPr lang="en-US" dirty="0" smtClean="0"/>
              <a:t>and wellbeing</a:t>
            </a:r>
            <a:r>
              <a:rPr lang="en-US" dirty="0"/>
              <a:t>, hostile environments, host teams and </a:t>
            </a:r>
            <a:r>
              <a:rPr lang="en-US" dirty="0" smtClean="0"/>
              <a:t>wider host </a:t>
            </a:r>
            <a:r>
              <a:rPr lang="en-US" dirty="0"/>
              <a:t>country context, training and development, </a:t>
            </a:r>
            <a:r>
              <a:rPr lang="en-US" dirty="0" smtClean="0"/>
              <a:t>global careers</a:t>
            </a:r>
            <a:r>
              <a:rPr lang="en-US" dirty="0"/>
              <a:t>, </a:t>
            </a:r>
            <a:r>
              <a:rPr lang="en-US" dirty="0" smtClean="0"/>
              <a:t>performance, </a:t>
            </a:r>
            <a:r>
              <a:rPr lang="en-US" dirty="0"/>
              <a:t>repatriation and </a:t>
            </a:r>
            <a:r>
              <a:rPr lang="en-US" dirty="0" smtClean="0"/>
              <a:t>retention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6AB-0203-439F-804C-DD77B92340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2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Assigned expatriates 2/2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Reasons why expatriates are sent by their </a:t>
            </a:r>
            <a:r>
              <a:rPr lang="en-US" dirty="0" err="1" smtClean="0"/>
              <a:t>organisations</a:t>
            </a:r>
            <a:r>
              <a:rPr lang="en-US" dirty="0" smtClean="0"/>
              <a:t> to their international assignments:</a:t>
            </a:r>
          </a:p>
          <a:p>
            <a:pPr lvl="1"/>
            <a:r>
              <a:rPr lang="en-US" dirty="0" smtClean="0"/>
              <a:t>controlling the MNEs’ foreign subsidiaries, coordinating softer aspects such as </a:t>
            </a:r>
            <a:r>
              <a:rPr lang="en-US" dirty="0" err="1" smtClean="0"/>
              <a:t>organisational</a:t>
            </a:r>
            <a:r>
              <a:rPr lang="en-US" dirty="0" smtClean="0"/>
              <a:t> culture, developing (and testing) the potential global leaders of the future, or simply providing expertise and staffing a position when this does not seem possible from the local </a:t>
            </a:r>
            <a:r>
              <a:rPr lang="en-US" dirty="0" err="1" smtClean="0"/>
              <a:t>labour</a:t>
            </a:r>
            <a:r>
              <a:rPr lang="en-US" dirty="0" smtClean="0"/>
              <a:t> market </a:t>
            </a:r>
          </a:p>
          <a:p>
            <a:r>
              <a:rPr lang="en-US" dirty="0" smtClean="0"/>
              <a:t>Research has shown that AEs are strongly career orientated, valuing a range of developmental opportunities in relation to their job-related skills and abilities, leadership competencies, as well as the promotion prospects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6AB-0203-439F-804C-DD77B92340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71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1360</Words>
  <Application>Microsoft Macintosh PowerPoint</Application>
  <PresentationFormat>On-screen Show (4:3)</PresentationFormat>
  <Paragraphs>106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Arial</vt:lpstr>
      <vt:lpstr>Office Theme</vt:lpstr>
      <vt:lpstr>PowerPoint Presentation</vt:lpstr>
      <vt:lpstr>Chapter 16: Managing global and migrant workers</vt:lpstr>
      <vt:lpstr>Learning Outcomes</vt:lpstr>
      <vt:lpstr>Summary of Chapter Contents</vt:lpstr>
      <vt:lpstr>Introduction</vt:lpstr>
      <vt:lpstr>International business travel</vt:lpstr>
      <vt:lpstr>Short-term assignments</vt:lpstr>
      <vt:lpstr>Assigned expatriates 1/2</vt:lpstr>
      <vt:lpstr>Assigned expatriates 2/2</vt:lpstr>
      <vt:lpstr>Self-initiated expatriates (SIE) 1/2</vt:lpstr>
      <vt:lpstr>Self-initiated expatriates (SIE) 2/2</vt:lpstr>
      <vt:lpstr>Global careerists</vt:lpstr>
      <vt:lpstr>Migrant workers</vt:lpstr>
      <vt:lpstr>Global work and the use of knowledge and networks</vt:lpstr>
      <vt:lpstr>Work-life balance related issues facing expatriates</vt:lpstr>
      <vt:lpstr>Conclusion</vt:lpstr>
      <vt:lpstr>Further reading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Mariam Mohsin</dc:creator>
  <cp:lastModifiedBy>Jawad Syed</cp:lastModifiedBy>
  <cp:revision>16</cp:revision>
  <dcterms:created xsi:type="dcterms:W3CDTF">2017-06-10T16:11:26Z</dcterms:created>
  <dcterms:modified xsi:type="dcterms:W3CDTF">2017-06-13T23:10:21Z</dcterms:modified>
</cp:coreProperties>
</file>