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49D87-C296-4150-8748-3CB5372ADE65}" type="datetimeFigureOut">
              <a:rPr lang="en-US" smtClean="0"/>
              <a:t>6/14/17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A7FB56-2FE4-4504-BD56-800ECE6E39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1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7FB56-2FE4-4504-BD56-800ECE6E3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28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A7FB56-2FE4-4504-BD56-800ECE6E39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9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2C959-A13C-BA46-9767-9800D3718D07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7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42816-C474-6B4C-A84D-9FF98D71C09E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0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470B9-9507-0B4A-8E5D-38E448A330F5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2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F087-87F0-8B43-B452-86A9F3F9DBCB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7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150C-62D3-014B-9051-206A7AA78C5E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78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8DB63-454A-B244-80EC-E759EA1F1D03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EA291-357C-AF48-B634-5F7BFAAB10F5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13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B66A-075A-704A-92A3-E09DA9DBF8F3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6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C088-B75B-5A4E-A519-51F063A57C5C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B03E-828B-454E-8469-5699B6EACC51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C9DC-2A53-9D40-B1EE-F2181F348D0A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FE5D0-F737-4A4E-9F42-08256F017348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48557-B25D-45C6-8837-EB64E6D408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0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27" y="0"/>
            <a:ext cx="9146921" cy="686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4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Differentiating attributes, key contributions and underlying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resource architecture and the strategic choice – three different modes of </a:t>
            </a:r>
            <a:r>
              <a:rPr lang="en-US" dirty="0" err="1" smtClean="0"/>
              <a:t>theorising</a:t>
            </a:r>
            <a:r>
              <a:rPr lang="en-US" dirty="0" smtClean="0"/>
              <a:t> in the field of SHRM:</a:t>
            </a:r>
          </a:p>
          <a:p>
            <a:pPr lvl="1"/>
            <a:r>
              <a:rPr lang="en-US" dirty="0"/>
              <a:t>the universalistic </a:t>
            </a:r>
            <a:r>
              <a:rPr lang="en-US" dirty="0" smtClean="0"/>
              <a:t>perspective;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contingency </a:t>
            </a:r>
            <a:r>
              <a:rPr lang="en-US" dirty="0" smtClean="0"/>
              <a:t>perspective; 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/>
              <a:t>configurational</a:t>
            </a:r>
            <a:r>
              <a:rPr lang="en-US" dirty="0"/>
              <a:t> approach.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88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analysis </a:t>
            </a:r>
            <a:r>
              <a:rPr lang="en-US" dirty="0" smtClean="0"/>
              <a:t>and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Evolution of SHRM – in response to increased competition as well as a justification for the long standing debate concerning the relevance and importance of HRM function</a:t>
            </a:r>
          </a:p>
          <a:p>
            <a:r>
              <a:rPr lang="en-US" dirty="0" smtClean="0"/>
              <a:t>RBV as a theoretical rationale for SHRM</a:t>
            </a:r>
          </a:p>
          <a:p>
            <a:r>
              <a:rPr lang="en-US" dirty="0"/>
              <a:t>Despite the appeal of the notion of </a:t>
            </a:r>
            <a:r>
              <a:rPr lang="en-US" dirty="0" smtClean="0"/>
              <a:t>universally applicable </a:t>
            </a:r>
            <a:r>
              <a:rPr lang="en-US" dirty="0"/>
              <a:t>HRM practices, some problems </a:t>
            </a:r>
            <a:r>
              <a:rPr lang="en-US" dirty="0" smtClean="0"/>
              <a:t>persist:</a:t>
            </a:r>
            <a:endParaRPr lang="en-US" dirty="0"/>
          </a:p>
          <a:p>
            <a:pPr lvl="1"/>
            <a:r>
              <a:rPr lang="en-US" dirty="0" smtClean="0"/>
              <a:t>subjectivity </a:t>
            </a:r>
            <a:r>
              <a:rPr lang="en-US" dirty="0"/>
              <a:t>and a lack of agreement on a </a:t>
            </a:r>
            <a:r>
              <a:rPr lang="en-US" dirty="0" smtClean="0"/>
              <a:t>definitive prescription </a:t>
            </a:r>
            <a:r>
              <a:rPr lang="en-US" dirty="0"/>
              <a:t>of the best bundle;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implicit assumption that a particular bundle </a:t>
            </a:r>
            <a:r>
              <a:rPr lang="en-US" dirty="0" smtClean="0"/>
              <a:t>of practices </a:t>
            </a:r>
            <a:r>
              <a:rPr lang="en-US" dirty="0"/>
              <a:t>is feasible for all </a:t>
            </a:r>
            <a:r>
              <a:rPr lang="en-US" dirty="0" err="1"/>
              <a:t>organisations</a:t>
            </a:r>
            <a:r>
              <a:rPr lang="en-US" dirty="0" smtClean="0"/>
              <a:t>;</a:t>
            </a:r>
          </a:p>
          <a:p>
            <a:pPr lvl="1"/>
            <a:r>
              <a:rPr lang="en-US" dirty="0"/>
              <a:t>the way in which best practices sometimes </a:t>
            </a:r>
            <a:r>
              <a:rPr lang="en-US" dirty="0" smtClean="0"/>
              <a:t>become ends </a:t>
            </a:r>
            <a:r>
              <a:rPr lang="en-US" dirty="0"/>
              <a:t>in themselves dissociated from company </a:t>
            </a:r>
            <a:r>
              <a:rPr lang="en-US" dirty="0" smtClean="0"/>
              <a:t>goals (</a:t>
            </a:r>
            <a:r>
              <a:rPr lang="en-US" dirty="0" err="1" smtClean="0"/>
              <a:t>Boxall</a:t>
            </a:r>
            <a:r>
              <a:rPr lang="en-US" dirty="0" smtClean="0"/>
              <a:t> </a:t>
            </a:r>
            <a:r>
              <a:rPr lang="en-US" dirty="0"/>
              <a:t>and Purcell, 2011).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1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aim </a:t>
            </a:r>
            <a:r>
              <a:rPr lang="en-US" dirty="0"/>
              <a:t>of this chapter was to provide a critical </a:t>
            </a:r>
            <a:r>
              <a:rPr lang="en-US" dirty="0" smtClean="0"/>
              <a:t>assessment of </a:t>
            </a:r>
            <a:r>
              <a:rPr lang="en-US" dirty="0"/>
              <a:t>SHRM, shedding light on its differentiating attributes </a:t>
            </a:r>
            <a:r>
              <a:rPr lang="en-US" dirty="0" smtClean="0"/>
              <a:t>and theoretical </a:t>
            </a:r>
            <a:r>
              <a:rPr lang="en-US" dirty="0"/>
              <a:t>foundations, as well as on the lingering gaps </a:t>
            </a:r>
            <a:r>
              <a:rPr lang="en-US" dirty="0" smtClean="0"/>
              <a:t>and challenges </a:t>
            </a:r>
            <a:r>
              <a:rPr lang="en-US" dirty="0"/>
              <a:t>in this </a:t>
            </a:r>
            <a:r>
              <a:rPr lang="en-US" dirty="0" smtClean="0"/>
              <a:t>field</a:t>
            </a:r>
          </a:p>
          <a:p>
            <a:r>
              <a:rPr lang="en-US" dirty="0" smtClean="0"/>
              <a:t>RBV – a theoretical bridge between HRM and strategic management</a:t>
            </a:r>
          </a:p>
          <a:p>
            <a:r>
              <a:rPr lang="en-US" dirty="0" smtClean="0"/>
              <a:t>RBV – the ‘how?’ question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9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244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Books</a:t>
            </a:r>
          </a:p>
          <a:p>
            <a:pPr marL="0" indent="0">
              <a:buNone/>
            </a:pPr>
            <a:r>
              <a:rPr lang="en-US" dirty="0"/>
              <a:t>BOXALL, P. AND PURCELL, J. (2015) </a:t>
            </a:r>
            <a:r>
              <a:rPr lang="en-US" i="1" dirty="0"/>
              <a:t>Strategy and </a:t>
            </a:r>
            <a:r>
              <a:rPr lang="en-US" i="1" dirty="0" smtClean="0"/>
              <a:t>Human Resource </a:t>
            </a:r>
            <a:r>
              <a:rPr lang="en-US" i="1" dirty="0"/>
              <a:t>Management </a:t>
            </a:r>
            <a:r>
              <a:rPr lang="en-US" dirty="0"/>
              <a:t>(4th </a:t>
            </a:r>
            <a:r>
              <a:rPr lang="en-US" dirty="0" err="1"/>
              <a:t>edn</a:t>
            </a:r>
            <a:r>
              <a:rPr lang="en-US" dirty="0"/>
              <a:t>). New York: </a:t>
            </a:r>
            <a:r>
              <a:rPr lang="en-US" dirty="0" smtClean="0"/>
              <a:t>Palgrave Macmillan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smtClean="0"/>
              <a:t>SCHULER</a:t>
            </a:r>
            <a:r>
              <a:rPr lang="en-US" dirty="0"/>
              <a:t>, R. AND JACKSON, S. (2007) </a:t>
            </a:r>
            <a:r>
              <a:rPr lang="en-US" i="1" dirty="0"/>
              <a:t>Strategic </a:t>
            </a:r>
            <a:r>
              <a:rPr lang="en-US" i="1" dirty="0" smtClean="0"/>
              <a:t>Human Resource </a:t>
            </a:r>
            <a:r>
              <a:rPr lang="en-US" i="1" dirty="0"/>
              <a:t>Management </a:t>
            </a:r>
            <a:r>
              <a:rPr lang="en-US" dirty="0"/>
              <a:t>(2nd </a:t>
            </a:r>
            <a:r>
              <a:rPr lang="en-US" dirty="0" err="1"/>
              <a:t>edn</a:t>
            </a:r>
            <a:r>
              <a:rPr lang="en-US" dirty="0"/>
              <a:t>). Malden, MA: </a:t>
            </a:r>
            <a:r>
              <a:rPr lang="en-US" dirty="0" smtClean="0"/>
              <a:t>Blackwell Publishing.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/>
              <a:t>Journals</a:t>
            </a:r>
          </a:p>
          <a:p>
            <a:pPr marL="0" indent="0">
              <a:buNone/>
            </a:pPr>
            <a:r>
              <a:rPr lang="sv-SE" dirty="0"/>
              <a:t>LEGNICK-HALL, M. L., LEGNICK-HALL, C. A., ANDRADE, L. S. </a:t>
            </a:r>
            <a:r>
              <a:rPr lang="sv-SE" dirty="0" smtClean="0"/>
              <a:t>AND </a:t>
            </a:r>
            <a:r>
              <a:rPr lang="en-US" dirty="0" smtClean="0"/>
              <a:t>DRAKE </a:t>
            </a:r>
            <a:r>
              <a:rPr lang="en-US" dirty="0"/>
              <a:t>B. (2009) Strategic human resource </a:t>
            </a:r>
            <a:r>
              <a:rPr lang="en-US" dirty="0" smtClean="0"/>
              <a:t>management: the evolution of the field. </a:t>
            </a:r>
            <a:r>
              <a:rPr lang="en-US" i="1" dirty="0" smtClean="0"/>
              <a:t>Human Resource Management Review</a:t>
            </a:r>
            <a:r>
              <a:rPr lang="en-US" dirty="0"/>
              <a:t>, 19: 64–85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PAAUWE, J. AND BOSELIE, P. (2003) Challenging ‘</a:t>
            </a:r>
            <a:r>
              <a:rPr lang="en-US" dirty="0" smtClean="0"/>
              <a:t>strategic HRM</a:t>
            </a:r>
            <a:r>
              <a:rPr lang="en-US" dirty="0"/>
              <a:t>’ and the relevance of the institutional </a:t>
            </a:r>
            <a:r>
              <a:rPr lang="en-US" dirty="0" smtClean="0"/>
              <a:t>setting. </a:t>
            </a:r>
            <a:r>
              <a:rPr lang="en-US" i="1" dirty="0" smtClean="0"/>
              <a:t>Human </a:t>
            </a:r>
            <a:r>
              <a:rPr lang="en-US" i="1" dirty="0"/>
              <a:t>Resource Management Journal</a:t>
            </a:r>
            <a:r>
              <a:rPr lang="en-US" dirty="0"/>
              <a:t>, 13(3): 56–70.</a:t>
            </a:r>
          </a:p>
          <a:p>
            <a:pPr marL="0" indent="0">
              <a:buNone/>
            </a:pPr>
            <a:r>
              <a:rPr lang="en-US" dirty="0" smtClean="0"/>
              <a:t>WRIGHT</a:t>
            </a:r>
            <a:r>
              <a:rPr lang="en-US" dirty="0"/>
              <a:t>, P. M., MCMAHAN, G. C. AND MCWILLIAMS, A. (1994</a:t>
            </a:r>
            <a:r>
              <a:rPr lang="en-US" dirty="0" smtClean="0"/>
              <a:t>) </a:t>
            </a:r>
            <a:r>
              <a:rPr lang="en-US" dirty="0"/>
              <a:t>Human resources and sustained competitive </a:t>
            </a:r>
            <a:r>
              <a:rPr lang="en-US" dirty="0" smtClean="0"/>
              <a:t>advantage: A </a:t>
            </a:r>
            <a:r>
              <a:rPr lang="en-US" dirty="0"/>
              <a:t>resource-based perspective. </a:t>
            </a:r>
            <a:r>
              <a:rPr lang="en-US" i="1" dirty="0"/>
              <a:t>International </a:t>
            </a:r>
            <a:r>
              <a:rPr lang="en-US" i="1" dirty="0" smtClean="0"/>
              <a:t>Journal of </a:t>
            </a:r>
            <a:r>
              <a:rPr lang="en-US" i="1" dirty="0"/>
              <a:t>Human Resource Management</a:t>
            </a:r>
            <a:r>
              <a:rPr lang="en-US" dirty="0"/>
              <a:t>, 5(2): 301–326.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2: </a:t>
            </a:r>
            <a:r>
              <a:rPr lang="en-US" dirty="0"/>
              <a:t>A critical perspective on </a:t>
            </a:r>
            <a:r>
              <a:rPr lang="en-US" dirty="0" smtClean="0"/>
              <a:t>strategic human </a:t>
            </a:r>
            <a:r>
              <a:rPr lang="en-US" dirty="0"/>
              <a:t>resource management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066800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chemeClr val="tx1"/>
                </a:solidFill>
              </a:rPr>
              <a:t>Fida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Afiouni</a:t>
            </a:r>
            <a:r>
              <a:rPr lang="en-US" i="1" dirty="0">
                <a:solidFill>
                  <a:schemeClr val="tx1"/>
                </a:solidFill>
              </a:rPr>
              <a:t> and </a:t>
            </a:r>
            <a:r>
              <a:rPr lang="en-US" i="1" dirty="0" err="1">
                <a:solidFill>
                  <a:schemeClr val="tx1"/>
                </a:solidFill>
              </a:rPr>
              <a:t>Dima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 err="1">
                <a:solidFill>
                  <a:schemeClr val="tx1"/>
                </a:solidFill>
              </a:rPr>
              <a:t>Jamali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8307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After reading this chapter, you should be able to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Recognise</a:t>
            </a:r>
            <a:r>
              <a:rPr lang="en-US" dirty="0" smtClean="0"/>
              <a:t> </a:t>
            </a:r>
            <a:r>
              <a:rPr lang="en-US" dirty="0"/>
              <a:t>recent transformations and dynamic change in the human resources management (HRM) field.</a:t>
            </a:r>
          </a:p>
          <a:p>
            <a:r>
              <a:rPr lang="en-US" dirty="0" smtClean="0"/>
              <a:t>Demonstrate </a:t>
            </a:r>
            <a:r>
              <a:rPr lang="en-US" dirty="0"/>
              <a:t>good knowledge of the various theoretical approaches to strategic HRM.</a:t>
            </a:r>
          </a:p>
          <a:p>
            <a:r>
              <a:rPr lang="en-US" dirty="0" smtClean="0"/>
              <a:t>Discuss </a:t>
            </a:r>
            <a:r>
              <a:rPr lang="en-US" dirty="0"/>
              <a:t>how human resources can be a source of sustainable competitive advantage within a global context.</a:t>
            </a:r>
          </a:p>
          <a:p>
            <a:r>
              <a:rPr lang="en-US" dirty="0" smtClean="0"/>
              <a:t>Critically </a:t>
            </a:r>
            <a:r>
              <a:rPr lang="en-US" dirty="0"/>
              <a:t>examine choices and contingencies in the HRM field.</a:t>
            </a:r>
          </a:p>
          <a:p>
            <a:r>
              <a:rPr lang="en-US" dirty="0" err="1" smtClean="0"/>
              <a:t>Recognise</a:t>
            </a:r>
            <a:r>
              <a:rPr lang="en-US" dirty="0" smtClean="0"/>
              <a:t> </a:t>
            </a:r>
            <a:r>
              <a:rPr lang="en-US" dirty="0"/>
              <a:t>the significant advances brought about by the strategic HRM paradigm, as well as lingering </a:t>
            </a:r>
            <a:r>
              <a:rPr lang="en-US" dirty="0" smtClean="0"/>
              <a:t>challenges, particularly </a:t>
            </a:r>
            <a:r>
              <a:rPr lang="en-US" dirty="0"/>
              <a:t>the gap that remains between human resources policies and practices.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9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/>
              <a:t>c</a:t>
            </a:r>
            <a:r>
              <a:rPr lang="en-US" dirty="0" smtClean="0"/>
              <a:t>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Opening </a:t>
            </a:r>
            <a:r>
              <a:rPr lang="en-US" b="1" dirty="0"/>
              <a:t>Case Study</a:t>
            </a:r>
            <a:r>
              <a:rPr lang="en-US" dirty="0"/>
              <a:t>: </a:t>
            </a:r>
            <a:r>
              <a:rPr lang="en-US" dirty="0" err="1"/>
              <a:t>Boecker</a:t>
            </a:r>
            <a:endParaRPr lang="en-US" dirty="0"/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smtClean="0"/>
              <a:t>From </a:t>
            </a:r>
            <a:r>
              <a:rPr lang="en-US" dirty="0"/>
              <a:t>personnel management to SHRM: An evolutionary road map</a:t>
            </a:r>
          </a:p>
          <a:p>
            <a:r>
              <a:rPr lang="en-US" dirty="0" smtClean="0"/>
              <a:t>Differentiating </a:t>
            </a:r>
            <a:r>
              <a:rPr lang="en-US" dirty="0"/>
              <a:t>attributes, key contributions and underlying theories</a:t>
            </a:r>
          </a:p>
          <a:p>
            <a:r>
              <a:rPr lang="en-US" dirty="0" smtClean="0"/>
              <a:t>Critical </a:t>
            </a:r>
            <a:r>
              <a:rPr lang="en-US" dirty="0"/>
              <a:t>analysis and discussion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Strategic human resource </a:t>
            </a:r>
            <a:r>
              <a:rPr lang="en-US" dirty="0" smtClean="0"/>
              <a:t>management</a:t>
            </a:r>
            <a:r>
              <a:rPr lang="en-US" dirty="0"/>
              <a:t>: Insights from Deloitte ME’s experience</a:t>
            </a:r>
          </a:p>
          <a:p>
            <a:r>
              <a:rPr lang="en-US" dirty="0" smtClean="0"/>
              <a:t>End </a:t>
            </a:r>
            <a:r>
              <a:rPr lang="en-US" dirty="0"/>
              <a:t>of chapter questions and exercise</a:t>
            </a:r>
          </a:p>
          <a:p>
            <a:r>
              <a:rPr lang="en-US" dirty="0" smtClean="0"/>
              <a:t>Glossary</a:t>
            </a:r>
            <a:endParaRPr lang="en-US" dirty="0"/>
          </a:p>
          <a:p>
            <a:r>
              <a:rPr lang="en-US" dirty="0" smtClean="0"/>
              <a:t>Further </a:t>
            </a:r>
            <a:r>
              <a:rPr lang="en-US" dirty="0"/>
              <a:t>reading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8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and evolution in the field of HRM over the past three decades</a:t>
            </a:r>
          </a:p>
          <a:p>
            <a:r>
              <a:rPr lang="en-US" dirty="0" smtClean="0"/>
              <a:t>Two major transformations</a:t>
            </a:r>
          </a:p>
          <a:p>
            <a:pPr lvl="1"/>
            <a:r>
              <a:rPr lang="en-US" dirty="0" smtClean="0"/>
              <a:t>From personnel management to HRM</a:t>
            </a:r>
          </a:p>
          <a:p>
            <a:pPr lvl="1"/>
            <a:r>
              <a:rPr lang="en-US" dirty="0" smtClean="0"/>
              <a:t>The introduction of Strategic HRM (SHRM)</a:t>
            </a:r>
          </a:p>
          <a:p>
            <a:r>
              <a:rPr lang="en-US" dirty="0" smtClean="0"/>
              <a:t>A third transformation concerning Global Talent Management (GTM)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25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dirty="0" smtClean="0"/>
              <a:t>Personnel Management </a:t>
            </a:r>
            <a:r>
              <a:rPr lang="en-US" dirty="0"/>
              <a:t>to SHRM: a</a:t>
            </a:r>
            <a:r>
              <a:rPr lang="en-US" dirty="0" smtClean="0"/>
              <a:t>n evolutionary </a:t>
            </a:r>
            <a:r>
              <a:rPr lang="en-US" dirty="0"/>
              <a:t>road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Beginning of the twentieth century – WW-I, abundant supply of labor and </a:t>
            </a:r>
            <a:r>
              <a:rPr lang="en-US" dirty="0" err="1" smtClean="0"/>
              <a:t>Taylorism</a:t>
            </a:r>
            <a:endParaRPr lang="en-US" dirty="0" smtClean="0"/>
          </a:p>
          <a:p>
            <a:r>
              <a:rPr lang="en-US" dirty="0" smtClean="0"/>
              <a:t>The human relations movement</a:t>
            </a:r>
          </a:p>
          <a:p>
            <a:r>
              <a:rPr lang="en-US" dirty="0" smtClean="0"/>
              <a:t>HRM – the short term focus</a:t>
            </a:r>
          </a:p>
          <a:p>
            <a:r>
              <a:rPr lang="en-US" dirty="0" smtClean="0"/>
              <a:t>1990’s, globalization, competition and Strategic HRM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2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Differentiating </a:t>
            </a:r>
            <a:r>
              <a:rPr lang="en-US" dirty="0" smtClean="0"/>
              <a:t>attributes, key </a:t>
            </a:r>
            <a:r>
              <a:rPr lang="en-US" dirty="0"/>
              <a:t>contributions </a:t>
            </a:r>
            <a:r>
              <a:rPr lang="en-US" dirty="0" smtClean="0"/>
              <a:t>and underlying </a:t>
            </a:r>
            <a:r>
              <a:rPr lang="en-US" dirty="0"/>
              <a:t>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Human resource </a:t>
            </a:r>
            <a:r>
              <a:rPr lang="en-US" dirty="0"/>
              <a:t>policies need to be integrated with each other, </a:t>
            </a:r>
            <a:r>
              <a:rPr lang="en-US" dirty="0" smtClean="0"/>
              <a:t>as well </a:t>
            </a:r>
            <a:r>
              <a:rPr lang="en-US" dirty="0"/>
              <a:t>as linked to the strategies and overall direction of </a:t>
            </a:r>
            <a:r>
              <a:rPr lang="en-US" dirty="0" smtClean="0"/>
              <a:t>the </a:t>
            </a:r>
            <a:r>
              <a:rPr lang="en-US" dirty="0" err="1" smtClean="0"/>
              <a:t>organisation</a:t>
            </a:r>
            <a:r>
              <a:rPr lang="en-US" dirty="0" smtClean="0"/>
              <a:t> </a:t>
            </a:r>
            <a:r>
              <a:rPr lang="en-US" dirty="0"/>
              <a:t>(Schuler and Jackson, 2007</a:t>
            </a:r>
            <a:r>
              <a:rPr lang="en-US" dirty="0" smtClean="0"/>
              <a:t>).</a:t>
            </a:r>
          </a:p>
          <a:p>
            <a:r>
              <a:rPr lang="en-US" dirty="0"/>
              <a:t>In essence, SHRM is more fluid, organic and </a:t>
            </a:r>
            <a:r>
              <a:rPr lang="en-US" dirty="0" smtClean="0"/>
              <a:t>strategy-driven practice </a:t>
            </a:r>
            <a:r>
              <a:rPr lang="en-US" dirty="0"/>
              <a:t>and is associated with </a:t>
            </a:r>
            <a:r>
              <a:rPr lang="en-US" i="1" dirty="0" smtClean="0"/>
              <a:t>commitment</a:t>
            </a:r>
            <a:r>
              <a:rPr lang="en-US" dirty="0" smtClean="0"/>
              <a:t>-based systems </a:t>
            </a:r>
            <a:r>
              <a:rPr lang="en-US" dirty="0"/>
              <a:t>of control (Guest, 1990: 152). </a:t>
            </a:r>
            <a:endParaRPr lang="en-US" dirty="0" smtClean="0"/>
          </a:p>
          <a:p>
            <a:r>
              <a:rPr lang="en-US" dirty="0" smtClean="0"/>
              <a:t>SHRM </a:t>
            </a:r>
            <a:r>
              <a:rPr lang="en-US" dirty="0"/>
              <a:t>is </a:t>
            </a:r>
            <a:r>
              <a:rPr lang="en-US" dirty="0" smtClean="0"/>
              <a:t>therefore based </a:t>
            </a:r>
            <a:r>
              <a:rPr lang="en-US" dirty="0"/>
              <a:t>on the assumption that people are not only </a:t>
            </a:r>
            <a:r>
              <a:rPr lang="en-US" dirty="0" smtClean="0"/>
              <a:t>assets but </a:t>
            </a:r>
            <a:r>
              <a:rPr lang="en-US" dirty="0"/>
              <a:t>also have value-creating properties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SHRM, Human Capital Advantage  and the Resource Based View (RBV)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3" y="0"/>
            <a:ext cx="914724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48557-B25D-45C6-8837-EB64E6D408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6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759</Words>
  <Application>Microsoft Macintosh PowerPoint</Application>
  <PresentationFormat>On-screen Show (4:3)</PresentationFormat>
  <Paragraphs>80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Arial</vt:lpstr>
      <vt:lpstr>Office Theme</vt:lpstr>
      <vt:lpstr>PowerPoint Presentation</vt:lpstr>
      <vt:lpstr>Chapter 2: A critical perspective on strategic human resource management</vt:lpstr>
      <vt:lpstr>Learning outcomes</vt:lpstr>
      <vt:lpstr>Summary of chapter contents</vt:lpstr>
      <vt:lpstr>Introduction</vt:lpstr>
      <vt:lpstr>From Personnel Management to SHRM: an evolutionary road map</vt:lpstr>
      <vt:lpstr>PowerPoint Presentation</vt:lpstr>
      <vt:lpstr>Differentiating attributes, key contributions and underlying theories</vt:lpstr>
      <vt:lpstr>PowerPoint Presentation</vt:lpstr>
      <vt:lpstr>PowerPoint Presentation</vt:lpstr>
      <vt:lpstr>Differentiating attributes, key contributions and underlying theories</vt:lpstr>
      <vt:lpstr>Critical analysis and discussion</vt:lpstr>
      <vt:lpstr>Conclusion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6</cp:revision>
  <dcterms:created xsi:type="dcterms:W3CDTF">2017-06-02T14:06:59Z</dcterms:created>
  <dcterms:modified xsi:type="dcterms:W3CDTF">2017-06-13T22:51:24Z</dcterms:modified>
</cp:coreProperties>
</file>