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70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7B4D1-CF81-4844-9921-01D37F5BD25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DDD96-058E-714C-9E15-AFDA43E1F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3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DDD96-058E-714C-9E15-AFDA43E1F5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0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5631-12AF-B047-93A4-EFAE09A23B77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9DFD-2385-3642-A16A-E381309F77A3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0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C5E4-2659-4843-B0AA-43E22978235E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EDED-BC1B-6844-A82F-22636C2D503F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4457-D236-2C4A-8273-D6B780524761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14CD-0BD3-1142-95C0-768B10EA0C0D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C9CB-0179-B04C-ACA3-F037035D19D8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4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0FDA-63E4-9E45-ADB9-6DC29A599424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9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B8E2-7B69-C14D-A6ED-A49FFE1CBF5B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CB0-B57F-9646-9DBF-1C2E4DC238B6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180B-8862-E940-97FA-CF3E3E839759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6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1C0A-22B3-944C-8DEA-2BA3EF19E366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2C25-5910-4FC6-A5AF-53187744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deloitte.com/content/dam/Deloitte/de/Documents/human-capital/" TargetMode="External"/><Relationship Id="rId3" Type="http://schemas.openxmlformats.org/officeDocument/2006/relationships/hyperlink" Target="http://www2.deloitt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culture </a:t>
            </a:r>
            <a:r>
              <a:rPr lang="en-US" dirty="0" smtClean="0"/>
              <a:t>versus dominance </a:t>
            </a:r>
            <a:r>
              <a:rPr lang="en-US" dirty="0"/>
              <a:t>effect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HR practices adapted or </a:t>
            </a:r>
            <a:r>
              <a:rPr lang="en-US" dirty="0" err="1" smtClean="0"/>
              <a:t>localised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The national </a:t>
            </a:r>
            <a:r>
              <a:rPr lang="en-US" dirty="0" smtClean="0"/>
              <a:t>culture model </a:t>
            </a:r>
          </a:p>
          <a:p>
            <a:pPr lvl="1"/>
            <a:r>
              <a:rPr lang="en-US" dirty="0" smtClean="0"/>
              <a:t>Dominance effect model  </a:t>
            </a:r>
          </a:p>
          <a:p>
            <a:r>
              <a:rPr lang="en-US" dirty="0" smtClean="0"/>
              <a:t>MNCs must balance institutional tensions between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/>
              <a:t>push </a:t>
            </a:r>
            <a:r>
              <a:rPr lang="en-US" dirty="0"/>
              <a:t>of transferring and </a:t>
            </a:r>
            <a:r>
              <a:rPr lang="en-US" dirty="0" err="1"/>
              <a:t>localising</a:t>
            </a:r>
            <a:r>
              <a:rPr lang="en-US" dirty="0"/>
              <a:t> home HRM </a:t>
            </a:r>
            <a:r>
              <a:rPr lang="en-US" dirty="0" smtClean="0"/>
              <a:t>practices and </a:t>
            </a:r>
          </a:p>
          <a:p>
            <a:pPr lvl="1"/>
            <a:r>
              <a:rPr lang="en-US" i="1" dirty="0" smtClean="0"/>
              <a:t>pull </a:t>
            </a:r>
            <a:r>
              <a:rPr lang="en-US" dirty="0"/>
              <a:t>of host-country HRM.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cross -</a:t>
            </a:r>
            <a:r>
              <a:rPr lang="en-US" dirty="0"/>
              <a:t> </a:t>
            </a:r>
            <a:r>
              <a:rPr lang="en-US" dirty="0" smtClean="0"/>
              <a:t>Cultural </a:t>
            </a:r>
            <a:r>
              <a:rPr lang="en-US" dirty="0"/>
              <a:t>skills </a:t>
            </a:r>
            <a:r>
              <a:rPr lang="en-US" dirty="0" smtClean="0"/>
              <a:t>and global HR professionals and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Convergence theory</a:t>
            </a:r>
          </a:p>
          <a:p>
            <a:r>
              <a:rPr lang="en-US" dirty="0" smtClean="0"/>
              <a:t>Divergence theory</a:t>
            </a:r>
          </a:p>
          <a:p>
            <a:r>
              <a:rPr lang="en-US" dirty="0" smtClean="0"/>
              <a:t>Cross-</a:t>
            </a:r>
            <a:r>
              <a:rPr lang="en-US" dirty="0" err="1" smtClean="0"/>
              <a:t>vergence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2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HRM in </a:t>
            </a:r>
            <a:r>
              <a:rPr lang="en-US" dirty="0" smtClean="0"/>
              <a:t>MNCs: multifaceted </a:t>
            </a:r>
            <a:r>
              <a:rPr lang="en-US" dirty="0"/>
              <a:t>and </a:t>
            </a:r>
            <a:r>
              <a:rPr lang="en-US" dirty="0" smtClean="0"/>
              <a:t>challenging</a:t>
            </a:r>
          </a:p>
          <a:p>
            <a:r>
              <a:rPr lang="en-US" dirty="0" smtClean="0"/>
              <a:t>Problems in power </a:t>
            </a:r>
            <a:r>
              <a:rPr lang="en-US" dirty="0"/>
              <a:t>asymmetries and multicultural working </a:t>
            </a:r>
            <a:endParaRPr lang="en-US" dirty="0" smtClean="0"/>
          </a:p>
          <a:p>
            <a:r>
              <a:rPr lang="en-US" dirty="0" smtClean="0"/>
              <a:t>Differences in </a:t>
            </a:r>
            <a:r>
              <a:rPr lang="en-US" dirty="0"/>
              <a:t>national institutions and sensitivities. </a:t>
            </a:r>
            <a:endParaRPr lang="en-US" dirty="0" smtClean="0"/>
          </a:p>
          <a:p>
            <a:r>
              <a:rPr lang="en-US" dirty="0" smtClean="0"/>
              <a:t>These demands </a:t>
            </a:r>
            <a:r>
              <a:rPr lang="en-US" dirty="0"/>
              <a:t>require open systems and mind-sets and a </a:t>
            </a:r>
            <a:r>
              <a:rPr lang="en-US" dirty="0" smtClean="0"/>
              <a:t>willingness to </a:t>
            </a:r>
            <a:r>
              <a:rPr lang="en-US" dirty="0"/>
              <a:t>change.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698"/>
            <a:ext cx="8229600" cy="1143000"/>
          </a:xfrm>
        </p:spPr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Cerdin</a:t>
            </a:r>
            <a:r>
              <a:rPr lang="en-US" dirty="0"/>
              <a:t>, </a:t>
            </a:r>
            <a:r>
              <a:rPr lang="en-US" dirty="0" smtClean="0"/>
              <a:t>J. L. </a:t>
            </a:r>
            <a:r>
              <a:rPr lang="en-US" dirty="0"/>
              <a:t>and </a:t>
            </a:r>
            <a:r>
              <a:rPr lang="en-US" dirty="0" smtClean="0"/>
              <a:t>Selmer</a:t>
            </a:r>
            <a:r>
              <a:rPr lang="en-US" dirty="0"/>
              <a:t>, </a:t>
            </a:r>
            <a:r>
              <a:rPr lang="en-US" dirty="0" smtClean="0"/>
              <a:t>J. </a:t>
            </a:r>
            <a:r>
              <a:rPr lang="en-US" dirty="0"/>
              <a:t>(2014) Who is a </a:t>
            </a:r>
            <a:r>
              <a:rPr lang="en-US" dirty="0" smtClean="0"/>
              <a:t>self-initiated  expatriate</a:t>
            </a:r>
            <a:r>
              <a:rPr lang="en-US" dirty="0"/>
              <a:t>? Towards conceptual clarity of a </a:t>
            </a:r>
            <a:r>
              <a:rPr lang="en-US" dirty="0" smtClean="0"/>
              <a:t>common notion</a:t>
            </a:r>
            <a:r>
              <a:rPr lang="en-US" dirty="0"/>
              <a:t>. </a:t>
            </a:r>
            <a:r>
              <a:rPr lang="en-US" i="1" dirty="0"/>
              <a:t>International Journal of Human Resource </a:t>
            </a:r>
            <a:r>
              <a:rPr lang="en-US" i="1" dirty="0" smtClean="0"/>
              <a:t>Management</a:t>
            </a:r>
            <a:r>
              <a:rPr lang="en-US" dirty="0" smtClean="0"/>
              <a:t>, 25</a:t>
            </a:r>
            <a:r>
              <a:rPr lang="en-US" dirty="0"/>
              <a:t>: 1281–1301.</a:t>
            </a:r>
          </a:p>
          <a:p>
            <a:r>
              <a:rPr lang="en-US" dirty="0" err="1" smtClean="0"/>
              <a:t>Collings</a:t>
            </a:r>
            <a:r>
              <a:rPr lang="en-US" dirty="0"/>
              <a:t>, </a:t>
            </a:r>
            <a:r>
              <a:rPr lang="en-US" dirty="0" smtClean="0"/>
              <a:t>D. G., Wood, G. T. </a:t>
            </a:r>
            <a:r>
              <a:rPr lang="en-US" dirty="0"/>
              <a:t>and </a:t>
            </a:r>
            <a:r>
              <a:rPr lang="en-US" dirty="0" err="1" smtClean="0"/>
              <a:t>Caligiuri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/>
              <a:t>M</a:t>
            </a:r>
            <a:r>
              <a:rPr lang="en-US" dirty="0" smtClean="0"/>
              <a:t>. </a:t>
            </a:r>
            <a:r>
              <a:rPr lang="en-US" dirty="0"/>
              <a:t>(2014</a:t>
            </a:r>
            <a:r>
              <a:rPr lang="en-US" dirty="0" smtClean="0"/>
              <a:t>) (</a:t>
            </a:r>
            <a:r>
              <a:rPr lang="en-US" dirty="0" err="1"/>
              <a:t>eds</a:t>
            </a:r>
            <a:r>
              <a:rPr lang="en-US" dirty="0"/>
              <a:t>) </a:t>
            </a:r>
            <a:r>
              <a:rPr lang="en-US" i="1" dirty="0"/>
              <a:t>The </a:t>
            </a:r>
            <a:r>
              <a:rPr lang="en-US" i="1" dirty="0" err="1"/>
              <a:t>Routledge</a:t>
            </a:r>
            <a:r>
              <a:rPr lang="en-US" i="1" dirty="0"/>
              <a:t> Companion to International </a:t>
            </a:r>
            <a:r>
              <a:rPr lang="en-US" i="1" dirty="0" smtClean="0"/>
              <a:t>Human Resource </a:t>
            </a:r>
            <a:r>
              <a:rPr lang="en-US" i="1" dirty="0"/>
              <a:t>Management</a:t>
            </a:r>
            <a:r>
              <a:rPr lang="en-US" dirty="0"/>
              <a:t>. Abingdon: </a:t>
            </a:r>
            <a:r>
              <a:rPr lang="en-US" dirty="0" err="1"/>
              <a:t>Routledge</a:t>
            </a:r>
            <a:r>
              <a:rPr lang="en-US" dirty="0"/>
              <a:t>.</a:t>
            </a:r>
          </a:p>
          <a:p>
            <a:r>
              <a:rPr lang="en-US" dirty="0"/>
              <a:t>Cooke, F. L. (2009) A decade of transformation of HRM </a:t>
            </a:r>
            <a:r>
              <a:rPr lang="en-US" dirty="0" smtClean="0"/>
              <a:t>in China</a:t>
            </a:r>
            <a:r>
              <a:rPr lang="en-US" dirty="0"/>
              <a:t>: A review of literature and suggestion for </a:t>
            </a:r>
            <a:r>
              <a:rPr lang="en-US" dirty="0" smtClean="0"/>
              <a:t>future studies</a:t>
            </a:r>
            <a:r>
              <a:rPr lang="en-US" dirty="0"/>
              <a:t>. </a:t>
            </a:r>
            <a:r>
              <a:rPr lang="en-US" i="1" dirty="0"/>
              <a:t>Asia Pacific Journal of Human Resources</a:t>
            </a:r>
            <a:r>
              <a:rPr lang="en-US" dirty="0"/>
              <a:t>, 47(6</a:t>
            </a:r>
            <a:r>
              <a:rPr lang="en-US" dirty="0" smtClean="0"/>
              <a:t>): 6–40</a:t>
            </a:r>
            <a:r>
              <a:rPr lang="en-US" dirty="0"/>
              <a:t>.</a:t>
            </a:r>
          </a:p>
          <a:p>
            <a:r>
              <a:rPr lang="en-US" dirty="0"/>
              <a:t>Deloitte (2011) </a:t>
            </a:r>
            <a:r>
              <a:rPr lang="en-US" i="1" dirty="0"/>
              <a:t>Global Business Driven HR </a:t>
            </a:r>
            <a:r>
              <a:rPr lang="en-US" i="1" dirty="0" smtClean="0"/>
              <a:t>Transformation</a:t>
            </a:r>
            <a:r>
              <a:rPr lang="en-US" dirty="0" smtClean="0"/>
              <a:t>. London</a:t>
            </a:r>
            <a:r>
              <a:rPr lang="en-US" dirty="0"/>
              <a:t>: Deloitte.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www2.deloitte.com/content/dam/Deloitte/de/Documents/human-capital/</a:t>
            </a:r>
            <a:r>
              <a:rPr lang="en-US" dirty="0" smtClean="0"/>
              <a:t> global-business-driven-hr-transformation.pdf. </a:t>
            </a:r>
          </a:p>
          <a:p>
            <a:r>
              <a:rPr lang="en-US" dirty="0" smtClean="0"/>
              <a:t>Deloitte </a:t>
            </a:r>
            <a:r>
              <a:rPr lang="en-US" dirty="0"/>
              <a:t>University Press (2015) </a:t>
            </a:r>
            <a:r>
              <a:rPr lang="en-US" i="1" dirty="0"/>
              <a:t>Global Human </a:t>
            </a:r>
            <a:r>
              <a:rPr lang="en-US" i="1" dirty="0" smtClean="0"/>
              <a:t>Capital Trends </a:t>
            </a:r>
            <a:r>
              <a:rPr lang="en-US" i="1" dirty="0"/>
              <a:t>2015: Leading in the New World of Work</a:t>
            </a:r>
            <a:r>
              <a:rPr lang="en-US" dirty="0"/>
              <a:t>. </a:t>
            </a:r>
            <a:r>
              <a:rPr lang="en-US" dirty="0" smtClean="0"/>
              <a:t>Deloitte University </a:t>
            </a:r>
            <a:r>
              <a:rPr lang="en-US" dirty="0"/>
              <a:t>Press: Westlake, TX.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www2.deloitte</a:t>
            </a:r>
            <a:r>
              <a:rPr lang="en-US" dirty="0" smtClean="0"/>
              <a:t>. com/content/dam/Deloitte/at/Documents/</a:t>
            </a:r>
            <a:r>
              <a:rPr lang="en-US" dirty="0" err="1" smtClean="0"/>
              <a:t>humancapital</a:t>
            </a:r>
            <a:r>
              <a:rPr lang="en-US" dirty="0" smtClean="0"/>
              <a:t>/ hc-trends-2015.pdf</a:t>
            </a:r>
            <a:r>
              <a:rPr lang="en-US" dirty="0"/>
              <a:t>.</a:t>
            </a:r>
          </a:p>
          <a:p>
            <a:r>
              <a:rPr lang="en-US" dirty="0" err="1"/>
              <a:t>Dickmann</a:t>
            </a:r>
            <a:r>
              <a:rPr lang="en-US" dirty="0"/>
              <a:t>, M. (2015) Models of international HRM. In</a:t>
            </a:r>
          </a:p>
          <a:p>
            <a:r>
              <a:rPr lang="en-US" i="1" dirty="0"/>
              <a:t>Wiley Encyclopedia of Management </a:t>
            </a:r>
            <a:r>
              <a:rPr lang="en-US" dirty="0"/>
              <a:t>(3rd </a:t>
            </a:r>
            <a:r>
              <a:rPr lang="en-US" dirty="0" err="1"/>
              <a:t>edn</a:t>
            </a:r>
            <a:r>
              <a:rPr lang="en-US" dirty="0"/>
              <a:t>). </a:t>
            </a:r>
            <a:r>
              <a:rPr lang="en-US" dirty="0" smtClean="0"/>
              <a:t>Hoboken, NJ</a:t>
            </a:r>
            <a:r>
              <a:rPr lang="en-US" dirty="0"/>
              <a:t>: John Wiley &amp; Sons, 5: 1–3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Harzing</a:t>
            </a:r>
            <a:r>
              <a:rPr lang="en-US" dirty="0"/>
              <a:t>, A.-W. and </a:t>
            </a:r>
            <a:r>
              <a:rPr lang="en-US" dirty="0" err="1"/>
              <a:t>Penningon</a:t>
            </a:r>
            <a:r>
              <a:rPr lang="en-US" dirty="0"/>
              <a:t>, A. (2014) (</a:t>
            </a:r>
            <a:r>
              <a:rPr lang="en-US" dirty="0" err="1"/>
              <a:t>eds</a:t>
            </a:r>
            <a:r>
              <a:rPr lang="en-US" dirty="0"/>
              <a:t>) </a:t>
            </a:r>
            <a:r>
              <a:rPr lang="en-US" i="1" dirty="0"/>
              <a:t>International Human Resource Management</a:t>
            </a:r>
            <a:r>
              <a:rPr lang="en-US" dirty="0"/>
              <a:t>. London: Sage.</a:t>
            </a:r>
          </a:p>
          <a:p>
            <a:r>
              <a:rPr lang="en-US" dirty="0" err="1"/>
              <a:t>Hayton</a:t>
            </a:r>
            <a:r>
              <a:rPr lang="en-US" dirty="0"/>
              <a:t>, J. C. (2012) </a:t>
            </a:r>
            <a:r>
              <a:rPr lang="en-US" i="1" dirty="0"/>
              <a:t>Global Human Resource Management Casebook</a:t>
            </a:r>
            <a:r>
              <a:rPr lang="en-US" dirty="0"/>
              <a:t>. New York and London: </a:t>
            </a:r>
            <a:r>
              <a:rPr lang="en-US" dirty="0" err="1"/>
              <a:t>Routledge</a:t>
            </a:r>
            <a:r>
              <a:rPr lang="en-US" dirty="0"/>
              <a:t>.</a:t>
            </a:r>
          </a:p>
          <a:p>
            <a:r>
              <a:rPr lang="en-US" dirty="0" err="1"/>
              <a:t>Horwitz</a:t>
            </a:r>
            <a:r>
              <a:rPr lang="en-US" dirty="0"/>
              <a:t>, F. (2015) Human resources management in multinational companies in Africa: A systematic literature review. </a:t>
            </a:r>
            <a:r>
              <a:rPr lang="en-US" i="1" dirty="0"/>
              <a:t>International Journal of Human Resource Management</a:t>
            </a:r>
            <a:r>
              <a:rPr lang="en-US" dirty="0"/>
              <a:t>, 26: 2786–2809.</a:t>
            </a:r>
          </a:p>
          <a:p>
            <a:r>
              <a:rPr lang="en-US" dirty="0" err="1"/>
              <a:t>Horwitz</a:t>
            </a:r>
            <a:r>
              <a:rPr lang="en-US" dirty="0"/>
              <a:t>, F. and </a:t>
            </a:r>
            <a:r>
              <a:rPr lang="en-US" dirty="0" err="1"/>
              <a:t>Budhwar</a:t>
            </a:r>
            <a:r>
              <a:rPr lang="en-US" dirty="0"/>
              <a:t>, P. (2015) (</a:t>
            </a:r>
            <a:r>
              <a:rPr lang="en-US" dirty="0" err="1"/>
              <a:t>eds</a:t>
            </a:r>
            <a:r>
              <a:rPr lang="en-US" dirty="0"/>
              <a:t>) </a:t>
            </a:r>
            <a:r>
              <a:rPr lang="en-US" i="1" dirty="0"/>
              <a:t>Handbook of Human Resource Management in Emerging Markets. </a:t>
            </a:r>
            <a:r>
              <a:rPr lang="en-US" dirty="0"/>
              <a:t>Cheltenham: Edward Elgar.</a:t>
            </a:r>
          </a:p>
          <a:p>
            <a:r>
              <a:rPr lang="en-US" dirty="0" err="1"/>
              <a:t>Kamoche</a:t>
            </a:r>
            <a:r>
              <a:rPr lang="en-US" dirty="0"/>
              <a:t>, K., Yaw, D., </a:t>
            </a:r>
            <a:r>
              <a:rPr lang="en-US" dirty="0" err="1"/>
              <a:t>Horwitz</a:t>
            </a:r>
            <a:r>
              <a:rPr lang="en-US" dirty="0"/>
              <a:t>, F. and </a:t>
            </a:r>
            <a:r>
              <a:rPr lang="en-US" dirty="0" err="1"/>
              <a:t>Muuka</a:t>
            </a:r>
            <a:r>
              <a:rPr lang="en-US" dirty="0"/>
              <a:t>, G. N. (2004) (</a:t>
            </a:r>
            <a:r>
              <a:rPr lang="en-US" dirty="0" err="1"/>
              <a:t>eds</a:t>
            </a:r>
            <a:r>
              <a:rPr lang="en-US" dirty="0"/>
              <a:t>) </a:t>
            </a:r>
            <a:r>
              <a:rPr lang="en-US" i="1" dirty="0"/>
              <a:t>Managing Human Resources in Africa</a:t>
            </a:r>
            <a:r>
              <a:rPr lang="en-US" dirty="0"/>
              <a:t>. New York and London: </a:t>
            </a:r>
            <a:r>
              <a:rPr lang="en-US" dirty="0" err="1"/>
              <a:t>Routledge</a:t>
            </a:r>
            <a:r>
              <a:rPr lang="en-US" dirty="0"/>
              <a:t>.</a:t>
            </a:r>
          </a:p>
          <a:p>
            <a:r>
              <a:rPr lang="en-US" dirty="0"/>
              <a:t>Purcell, J. (1999) Best practice and best fit: Chimera or </a:t>
            </a:r>
            <a:r>
              <a:rPr lang="fr-FR" dirty="0"/>
              <a:t>cul-de-sac? </a:t>
            </a:r>
            <a:r>
              <a:rPr lang="fr-FR" i="1" dirty="0" err="1"/>
              <a:t>Human</a:t>
            </a:r>
            <a:r>
              <a:rPr lang="fr-FR" i="1" dirty="0"/>
              <a:t> Resource Management Journal</a:t>
            </a:r>
            <a:r>
              <a:rPr lang="fr-FR" dirty="0"/>
              <a:t>, 9(3): </a:t>
            </a:r>
            <a:r>
              <a:rPr lang="en-US" dirty="0"/>
              <a:t>26–41.</a:t>
            </a:r>
          </a:p>
          <a:p>
            <a:r>
              <a:rPr lang="en-US" dirty="0" err="1"/>
              <a:t>Tarique</a:t>
            </a:r>
            <a:r>
              <a:rPr lang="en-US" dirty="0"/>
              <a:t>, I., Briscoe, D. and Schuler, R. (2015) </a:t>
            </a:r>
            <a:r>
              <a:rPr lang="en-US" i="1" dirty="0"/>
              <a:t>International Human Resource Management: Policies and Practices for Multinational Enterprises </a:t>
            </a:r>
            <a:r>
              <a:rPr lang="en-US" dirty="0"/>
              <a:t>(5th </a:t>
            </a:r>
            <a:r>
              <a:rPr lang="en-US" dirty="0" err="1"/>
              <a:t>edn</a:t>
            </a:r>
            <a:r>
              <a:rPr lang="en-US" dirty="0"/>
              <a:t>). New York and London: </a:t>
            </a:r>
            <a:r>
              <a:rPr lang="en-US" dirty="0" err="1"/>
              <a:t>Routledge</a:t>
            </a:r>
            <a:r>
              <a:rPr lang="en-US" dirty="0"/>
              <a:t>.</a:t>
            </a:r>
          </a:p>
          <a:p>
            <a:r>
              <a:rPr lang="en-US" dirty="0"/>
              <a:t>Xing, Y., Liu, Y., </a:t>
            </a:r>
            <a:r>
              <a:rPr lang="en-US" dirty="0" err="1"/>
              <a:t>Tarba</a:t>
            </a:r>
            <a:r>
              <a:rPr lang="en-US" dirty="0"/>
              <a:t>, S. Y. and Cooper, C. L. (2014) Intercultural influences on managing African employees of Chinese firms in Africa: Chinese managers’ HRM practices. </a:t>
            </a:r>
            <a:r>
              <a:rPr lang="en-US" i="1" dirty="0"/>
              <a:t>International Business Review</a:t>
            </a:r>
            <a:r>
              <a:rPr lang="en-US" dirty="0"/>
              <a:t>, 25: 28–41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6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3: </a:t>
            </a:r>
            <a:r>
              <a:rPr lang="en-US" dirty="0"/>
              <a:t>HRM in </a:t>
            </a:r>
            <a:r>
              <a:rPr lang="en-US" dirty="0" smtClean="0"/>
              <a:t>multi-national companies – </a:t>
            </a:r>
            <a:r>
              <a:rPr lang="en-US" dirty="0"/>
              <a:t>A</a:t>
            </a:r>
            <a:br>
              <a:rPr lang="en-US" dirty="0"/>
            </a:br>
            <a:r>
              <a:rPr lang="en-US" dirty="0"/>
              <a:t>Critical Approach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Julie </a:t>
            </a:r>
            <a:r>
              <a:rPr lang="en-US" i="1" dirty="0" smtClean="0">
                <a:solidFill>
                  <a:schemeClr val="tx1"/>
                </a:solidFill>
              </a:rPr>
              <a:t>Davies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7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reading this chapter, you should be able to:</a:t>
            </a:r>
          </a:p>
          <a:p>
            <a:r>
              <a:rPr lang="en-US" dirty="0" smtClean="0"/>
              <a:t>Understand </a:t>
            </a:r>
            <a:r>
              <a:rPr lang="en-US" dirty="0"/>
              <a:t>dynamic </a:t>
            </a:r>
            <a:r>
              <a:rPr lang="en-US" dirty="0" err="1"/>
              <a:t>globalised</a:t>
            </a:r>
            <a:r>
              <a:rPr lang="en-US" dirty="0"/>
              <a:t> contexts for MNCs, HR professionals, workers, line managers, </a:t>
            </a:r>
            <a:r>
              <a:rPr lang="en-US" dirty="0" smtClean="0"/>
              <a:t>employee representatives, and </a:t>
            </a:r>
            <a:r>
              <a:rPr lang="en-US" dirty="0"/>
              <a:t>policy-makers.</a:t>
            </a:r>
          </a:p>
          <a:p>
            <a:r>
              <a:rPr lang="en-US" dirty="0" smtClean="0"/>
              <a:t>Frame </a:t>
            </a:r>
            <a:r>
              <a:rPr lang="en-US" dirty="0"/>
              <a:t>dilemmas and decisions using relevant theoretical concepts and models.</a:t>
            </a:r>
          </a:p>
          <a:p>
            <a:r>
              <a:rPr lang="en-US" dirty="0" smtClean="0"/>
              <a:t>Discuss </a:t>
            </a:r>
            <a:r>
              <a:rPr lang="en-US" dirty="0"/>
              <a:t>the </a:t>
            </a:r>
            <a:r>
              <a:rPr lang="en-US" dirty="0" err="1"/>
              <a:t>behaviours</a:t>
            </a:r>
            <a:r>
              <a:rPr lang="en-US" dirty="0"/>
              <a:t> and roles of transnational HRM professionals.</a:t>
            </a:r>
          </a:p>
          <a:p>
            <a:r>
              <a:rPr lang="en-US" dirty="0" smtClean="0"/>
              <a:t>Reflect </a:t>
            </a:r>
            <a:r>
              <a:rPr lang="en-US" dirty="0"/>
              <a:t>critically on challenges within MNCs for HR strategies and future prospects.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/>
              <a:t>c</a:t>
            </a:r>
            <a:r>
              <a:rPr lang="en-US" dirty="0" smtClean="0"/>
              <a:t>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Opening Case Study</a:t>
            </a:r>
            <a:r>
              <a:rPr lang="en-US" dirty="0"/>
              <a:t>: Banking on professional </a:t>
            </a:r>
            <a:r>
              <a:rPr lang="en-US" dirty="0" smtClean="0"/>
              <a:t>HR </a:t>
            </a:r>
            <a:r>
              <a:rPr lang="en-US" dirty="0"/>
              <a:t>Integration versus differentiation, convergence v. divergence; best practice versus best fit</a:t>
            </a:r>
          </a:p>
          <a:p>
            <a:r>
              <a:rPr lang="en-US" dirty="0" smtClean="0"/>
              <a:t> </a:t>
            </a:r>
            <a:r>
              <a:rPr lang="en-US" dirty="0"/>
              <a:t>Are we all global now?</a:t>
            </a:r>
          </a:p>
          <a:p>
            <a:r>
              <a:rPr lang="en-US" dirty="0" smtClean="0"/>
              <a:t> </a:t>
            </a:r>
            <a:r>
              <a:rPr lang="en-US" dirty="0"/>
              <a:t>Critical thinking</a:t>
            </a:r>
          </a:p>
          <a:p>
            <a:r>
              <a:rPr lang="en-US" dirty="0" smtClean="0"/>
              <a:t> </a:t>
            </a:r>
            <a:r>
              <a:rPr lang="en-US" dirty="0"/>
              <a:t>In the news</a:t>
            </a:r>
          </a:p>
          <a:p>
            <a:r>
              <a:rPr lang="en-US" dirty="0" smtClean="0"/>
              <a:t>MNCs </a:t>
            </a:r>
            <a:r>
              <a:rPr lang="en-US" dirty="0"/>
              <a:t>– Benefactors or villains? Ethical issues</a:t>
            </a:r>
          </a:p>
          <a:p>
            <a:r>
              <a:rPr lang="fr-FR" dirty="0" smtClean="0"/>
              <a:t>National </a:t>
            </a:r>
            <a:r>
              <a:rPr lang="fr-FR" dirty="0"/>
              <a:t>culture versus dominance </a:t>
            </a:r>
            <a:r>
              <a:rPr lang="fr-FR" dirty="0" err="1"/>
              <a:t>effect</a:t>
            </a:r>
            <a:r>
              <a:rPr lang="fr-FR" dirty="0"/>
              <a:t> model</a:t>
            </a:r>
          </a:p>
          <a:p>
            <a:r>
              <a:rPr lang="en-US" dirty="0" smtClean="0"/>
              <a:t> </a:t>
            </a:r>
            <a:r>
              <a:rPr lang="en-US" dirty="0"/>
              <a:t>Influence on HR in MNCs</a:t>
            </a:r>
          </a:p>
          <a:p>
            <a:r>
              <a:rPr lang="en-US" dirty="0" smtClean="0"/>
              <a:t> </a:t>
            </a:r>
            <a:r>
              <a:rPr lang="en-US" dirty="0"/>
              <a:t>Developing cross-cultural skills, global HR professionals and departments</a:t>
            </a:r>
          </a:p>
          <a:p>
            <a:r>
              <a:rPr lang="en-US" dirty="0" smtClean="0"/>
              <a:t> </a:t>
            </a:r>
            <a:r>
              <a:rPr lang="en-US" dirty="0"/>
              <a:t>HR careers in MNCs</a:t>
            </a:r>
          </a:p>
          <a:p>
            <a:r>
              <a:rPr lang="en-US" dirty="0" smtClean="0"/>
              <a:t> </a:t>
            </a:r>
            <a:r>
              <a:rPr lang="en-US" dirty="0" err="1"/>
              <a:t>Behaviours</a:t>
            </a:r>
            <a:r>
              <a:rPr lang="en-US" dirty="0"/>
              <a:t> of global professionals</a:t>
            </a:r>
          </a:p>
          <a:p>
            <a:r>
              <a:rPr lang="en-US" dirty="0" smtClean="0"/>
              <a:t> </a:t>
            </a:r>
            <a:r>
              <a:rPr lang="en-US" dirty="0"/>
              <a:t>IHRM futures</a:t>
            </a:r>
          </a:p>
          <a:p>
            <a:r>
              <a:rPr lang="en-US" dirty="0" smtClean="0"/>
              <a:t> </a:t>
            </a:r>
            <a:r>
              <a:rPr lang="en-US" b="1" dirty="0"/>
              <a:t>End of Chapter Case Study</a:t>
            </a:r>
            <a:r>
              <a:rPr lang="en-US" dirty="0"/>
              <a:t>: </a:t>
            </a:r>
            <a:r>
              <a:rPr lang="en-US" dirty="0" err="1"/>
              <a:t>Xiaoinc</a:t>
            </a:r>
            <a:r>
              <a:rPr lang="en-US" dirty="0"/>
              <a:t>: An HR professional on a long-distance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Complexities of MNCs in comparison to domestic only firms</a:t>
            </a:r>
          </a:p>
          <a:p>
            <a:r>
              <a:rPr lang="en-US" dirty="0" smtClean="0"/>
              <a:t>Challenges: </a:t>
            </a:r>
            <a:r>
              <a:rPr lang="en-US" dirty="0"/>
              <a:t>multiple </a:t>
            </a:r>
            <a:r>
              <a:rPr lang="en-US" dirty="0" smtClean="0"/>
              <a:t>cultures, national </a:t>
            </a:r>
            <a:r>
              <a:rPr lang="en-US" dirty="0"/>
              <a:t>systems, time zones, and different perceptions </a:t>
            </a:r>
            <a:r>
              <a:rPr lang="en-US" dirty="0" smtClean="0"/>
              <a:t>of what </a:t>
            </a:r>
            <a:r>
              <a:rPr lang="en-US" dirty="0"/>
              <a:t>is ethical </a:t>
            </a:r>
            <a:endParaRPr lang="en-US" dirty="0" smtClean="0"/>
          </a:p>
          <a:p>
            <a:r>
              <a:rPr lang="en-US" dirty="0" smtClean="0"/>
              <a:t>Strategic HRM:</a:t>
            </a:r>
          </a:p>
          <a:p>
            <a:pPr lvl="1"/>
            <a:r>
              <a:rPr lang="en-US" dirty="0" smtClean="0"/>
              <a:t>universalistic </a:t>
            </a:r>
            <a:r>
              <a:rPr lang="en-US" dirty="0"/>
              <a:t>‘best practices’ (</a:t>
            </a:r>
            <a:r>
              <a:rPr lang="en-US" dirty="0" err="1"/>
              <a:t>Pfeffer</a:t>
            </a:r>
            <a:r>
              <a:rPr lang="en-US" dirty="0"/>
              <a:t>, 1994), </a:t>
            </a:r>
            <a:r>
              <a:rPr lang="en-US" dirty="0" smtClean="0"/>
              <a:t>contingency</a:t>
            </a:r>
          </a:p>
          <a:p>
            <a:pPr lvl="1"/>
            <a:r>
              <a:rPr lang="en-US" dirty="0" smtClean="0"/>
              <a:t>approaches </a:t>
            </a:r>
            <a:r>
              <a:rPr lang="en-US" dirty="0"/>
              <a:t>(Schuler and Jackson, 1987), i.e. ‘</a:t>
            </a:r>
            <a:r>
              <a:rPr lang="en-US" dirty="0" smtClean="0"/>
              <a:t>best fit</a:t>
            </a:r>
            <a:r>
              <a:rPr lang="en-US" dirty="0"/>
              <a:t>’, and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/>
              <a:t>configurational</a:t>
            </a:r>
            <a:r>
              <a:rPr lang="en-US" dirty="0"/>
              <a:t> perspective,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 Practices in 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30678"/>
            <a:ext cx="6172200" cy="51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9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Integration </a:t>
            </a:r>
            <a:r>
              <a:rPr lang="en-US" dirty="0" smtClean="0"/>
              <a:t>versus differentiation, convergence</a:t>
            </a:r>
            <a:r>
              <a:rPr lang="en-US" dirty="0"/>
              <a:t>, </a:t>
            </a:r>
            <a:r>
              <a:rPr lang="en-US" dirty="0" smtClean="0"/>
              <a:t>versus divergence</a:t>
            </a:r>
            <a:r>
              <a:rPr lang="en-US" dirty="0"/>
              <a:t>; </a:t>
            </a:r>
            <a:r>
              <a:rPr lang="en-US" dirty="0" smtClean="0"/>
              <a:t>best practice versus </a:t>
            </a:r>
            <a:r>
              <a:rPr lang="en-US" dirty="0"/>
              <a:t>best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Variations in staffing policies</a:t>
            </a:r>
          </a:p>
          <a:p>
            <a:pPr lvl="1"/>
            <a:r>
              <a:rPr lang="en-US" dirty="0" smtClean="0"/>
              <a:t>Ethnocentric </a:t>
            </a:r>
            <a:endParaRPr lang="en-US" dirty="0"/>
          </a:p>
          <a:p>
            <a:pPr lvl="1"/>
            <a:r>
              <a:rPr lang="en-US" dirty="0" smtClean="0"/>
              <a:t>Polycentric </a:t>
            </a:r>
          </a:p>
          <a:p>
            <a:pPr lvl="1"/>
            <a:r>
              <a:rPr lang="en-US" dirty="0" err="1" smtClean="0"/>
              <a:t>Regiocentric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Geocentric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2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MNCs – Benefactors </a:t>
            </a:r>
            <a:r>
              <a:rPr lang="en-US" dirty="0" smtClean="0"/>
              <a:t>or villains</a:t>
            </a:r>
            <a:r>
              <a:rPr lang="en-US" dirty="0"/>
              <a:t>? </a:t>
            </a:r>
            <a:r>
              <a:rPr lang="en-US" dirty="0" smtClean="0"/>
              <a:t>Ethical issues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Credited with:</a:t>
            </a:r>
          </a:p>
          <a:p>
            <a:pPr lvl="1"/>
            <a:r>
              <a:rPr lang="en-US" dirty="0" smtClean="0"/>
              <a:t>Distribution of wealth</a:t>
            </a:r>
            <a:endParaRPr lang="en-US" dirty="0"/>
          </a:p>
          <a:p>
            <a:pPr lvl="1"/>
            <a:r>
              <a:rPr lang="en-US" dirty="0" smtClean="0"/>
              <a:t>Creation of jobs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inward investment with </a:t>
            </a:r>
            <a:r>
              <a:rPr lang="en-US" dirty="0" smtClean="0"/>
              <a:t>foreign currency </a:t>
            </a:r>
            <a:r>
              <a:rPr lang="en-US" dirty="0"/>
              <a:t>and economies of scale. </a:t>
            </a:r>
            <a:endParaRPr lang="en-US" dirty="0" smtClean="0"/>
          </a:p>
          <a:p>
            <a:pPr lvl="1"/>
            <a:r>
              <a:rPr lang="en-US" dirty="0" smtClean="0"/>
              <a:t>Increased standards and investment in R&amp;D</a:t>
            </a:r>
            <a:endParaRPr lang="en-US" dirty="0"/>
          </a:p>
          <a:p>
            <a:pPr lvl="1"/>
            <a:r>
              <a:rPr lang="en-US" dirty="0" smtClean="0"/>
              <a:t>Powerful </a:t>
            </a:r>
            <a:r>
              <a:rPr lang="en-US" dirty="0"/>
              <a:t>in building social capital and </a:t>
            </a:r>
            <a:r>
              <a:rPr lang="en-US" dirty="0" smtClean="0"/>
              <a:t>supporting workers</a:t>
            </a:r>
          </a:p>
          <a:p>
            <a:pPr lvl="1"/>
            <a:r>
              <a:rPr lang="en-US" dirty="0" smtClean="0"/>
              <a:t>Progressive </a:t>
            </a:r>
            <a:r>
              <a:rPr lang="en-US" dirty="0"/>
              <a:t>HR practices in MNCs that </a:t>
            </a:r>
            <a:r>
              <a:rPr lang="en-US" dirty="0" smtClean="0"/>
              <a:t>can  </a:t>
            </a:r>
            <a:r>
              <a:rPr lang="en-US" dirty="0"/>
              <a:t>create </a:t>
            </a:r>
            <a:r>
              <a:rPr lang="en-US" dirty="0" smtClean="0"/>
              <a:t>family-like </a:t>
            </a:r>
            <a:r>
              <a:rPr lang="en-US" dirty="0"/>
              <a:t>corporate </a:t>
            </a:r>
            <a:r>
              <a:rPr lang="en-US" dirty="0" smtClean="0"/>
              <a:t>cultures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3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MNCs – Benefactors or villains? Ethical issues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Criticised</a:t>
            </a:r>
            <a:r>
              <a:rPr lang="en-US" dirty="0"/>
              <a:t> for: </a:t>
            </a:r>
          </a:p>
          <a:p>
            <a:pPr lvl="1"/>
            <a:r>
              <a:rPr lang="en-US" dirty="0"/>
              <a:t>Acting as monopolies, exploiting customers </a:t>
            </a:r>
          </a:p>
          <a:p>
            <a:pPr lvl="1"/>
            <a:r>
              <a:rPr lang="en-US" dirty="0"/>
              <a:t>Disregarding human rights </a:t>
            </a:r>
          </a:p>
          <a:p>
            <a:pPr lvl="1"/>
            <a:r>
              <a:rPr lang="en-US" dirty="0"/>
              <a:t>Treating employees as slaves</a:t>
            </a:r>
          </a:p>
          <a:p>
            <a:pPr lvl="1"/>
            <a:r>
              <a:rPr lang="en-US" dirty="0"/>
              <a:t>Harming communities and the environment</a:t>
            </a:r>
          </a:p>
          <a:p>
            <a:pPr lvl="1"/>
            <a:r>
              <a:rPr lang="en-US" dirty="0"/>
              <a:t>Squeezing out local businesses </a:t>
            </a:r>
          </a:p>
          <a:p>
            <a:pPr lvl="1"/>
            <a:r>
              <a:rPr lang="en-US" dirty="0"/>
              <a:t>Evading taxes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2C25-5910-4FC6-A5AF-5318774476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3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945</Words>
  <Application>Microsoft Macintosh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PowerPoint Presentation</vt:lpstr>
      <vt:lpstr>Chapter 3: HRM in multi-national companies – A Critical Approach </vt:lpstr>
      <vt:lpstr>Learning Objectives</vt:lpstr>
      <vt:lpstr>Summary of chapter contents</vt:lpstr>
      <vt:lpstr>Introduction</vt:lpstr>
      <vt:lpstr>HR Practices in Context</vt:lpstr>
      <vt:lpstr>Integration versus differentiation, convergence, versus divergence; best practice versus best fit</vt:lpstr>
      <vt:lpstr>MNCs – Benefactors or villains? Ethical issues 1/2</vt:lpstr>
      <vt:lpstr>MNCs – Benefactors or villains? Ethical issues 1/2</vt:lpstr>
      <vt:lpstr>National culture versus dominance effect model</vt:lpstr>
      <vt:lpstr>Developing cross - Cultural skills and global HR professionals and departments</vt:lpstr>
      <vt:lpstr>Final Thoughts</vt:lpstr>
      <vt:lpstr>Further Reading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10</cp:revision>
  <dcterms:created xsi:type="dcterms:W3CDTF">2017-06-03T14:03:47Z</dcterms:created>
  <dcterms:modified xsi:type="dcterms:W3CDTF">2017-06-13T22:55:52Z</dcterms:modified>
</cp:coreProperties>
</file>