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99"/>
  </p:normalViewPr>
  <p:slideViewPr>
    <p:cSldViewPr>
      <p:cViewPr varScale="1">
        <p:scale>
          <a:sx n="106" d="100"/>
          <a:sy n="106" d="100"/>
        </p:scale>
        <p:origin x="180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98C70-E7F7-E149-BD84-76F828723667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3041C-B783-A140-AE6D-D29F306BBC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171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3041C-B783-A140-AE6D-D29F306BBCF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510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C8A1-1949-C14D-8B53-1A59F48F520B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7000F-2EC9-402F-ABDC-6D53BEE51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0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86E60-D719-9140-9078-00099A1463D2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7000F-2EC9-402F-ABDC-6D53BEE51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24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0CAF0-3A5F-E54C-87C6-269C1F605B04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7000F-2EC9-402F-ABDC-6D53BEE51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622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C0196-BE65-D142-BEF9-8CCC327940F3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7000F-2EC9-402F-ABDC-6D53BEE51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82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DA7-2D51-E346-A7B0-06DEE0492642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7000F-2EC9-402F-ABDC-6D53BEE51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72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4A9B-5614-DE43-8C8A-06D90779E8EF}" type="datetime1">
              <a:rPr lang="en-GB" smtClean="0"/>
              <a:t>14/06/2017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7000F-2EC9-402F-ABDC-6D53BEE51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46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41A92-869D-B44A-A687-A5D126AF8191}" type="datetime1">
              <a:rPr lang="en-GB" smtClean="0"/>
              <a:t>14/06/2017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7000F-2EC9-402F-ABDC-6D53BEE51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18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51DD8-DA8C-384A-A37A-F7837A4BF9BC}" type="datetime1">
              <a:rPr lang="en-GB" smtClean="0"/>
              <a:t>14/06/2017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7000F-2EC9-402F-ABDC-6D53BEE51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44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97DE-E005-5246-9509-EC26A40B6A64}" type="datetime1">
              <a:rPr lang="en-GB" smtClean="0"/>
              <a:t>14/06/2017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7000F-2EC9-402F-ABDC-6D53BEE51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03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0151-196C-4F44-827F-28BD0A72B1C8}" type="datetime1">
              <a:rPr lang="en-GB" smtClean="0"/>
              <a:t>14/06/2017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7000F-2EC9-402F-ABDC-6D53BEE51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79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0AA6D-0C29-2840-9662-BD4C2E101003}" type="datetime1">
              <a:rPr lang="en-GB" smtClean="0"/>
              <a:t>14/06/2017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7000F-2EC9-402F-ABDC-6D53BEE51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76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1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C3718-1120-ED40-A2CD-3A52CA3A6469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7000F-2EC9-402F-ABDC-6D53BEE51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93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4" y="0"/>
            <a:ext cx="91682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7000F-2EC9-402F-ABDC-6D53BEE51B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7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</a:t>
            </a:r>
          </a:p>
          <a:p>
            <a:pPr lvl="1"/>
            <a:r>
              <a:rPr lang="en-US" dirty="0" smtClean="0"/>
              <a:t>Turnover costs</a:t>
            </a:r>
          </a:p>
          <a:p>
            <a:pPr lvl="1"/>
            <a:r>
              <a:rPr lang="en-US" dirty="0" smtClean="0"/>
              <a:t>Absenteeism costs</a:t>
            </a:r>
          </a:p>
          <a:p>
            <a:r>
              <a:rPr lang="en-US" dirty="0" smtClean="0"/>
              <a:t>Problem solving and system flexibility</a:t>
            </a:r>
          </a:p>
          <a:p>
            <a:pPr lvl="1"/>
            <a:r>
              <a:rPr lang="en-US" dirty="0" smtClean="0"/>
              <a:t>Understanding of multiple cultures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7000F-2EC9-402F-ABDC-6D53BEE51B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31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From positive </a:t>
            </a:r>
            <a:r>
              <a:rPr lang="en-US" dirty="0" smtClean="0"/>
              <a:t>discrimination to </a:t>
            </a:r>
            <a:r>
              <a:rPr lang="en-US" dirty="0"/>
              <a:t>positive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Positive discrimination (affirmative action) not legal in many countries because it violates</a:t>
            </a:r>
          </a:p>
          <a:p>
            <a:pPr lvl="1"/>
            <a:r>
              <a:rPr lang="en-US" dirty="0" smtClean="0"/>
              <a:t>Merit</a:t>
            </a:r>
          </a:p>
          <a:p>
            <a:pPr lvl="1"/>
            <a:r>
              <a:rPr lang="en-US" dirty="0" smtClean="0"/>
              <a:t>equality</a:t>
            </a:r>
          </a:p>
          <a:p>
            <a:r>
              <a:rPr lang="en-US" dirty="0" smtClean="0"/>
              <a:t>Positive action </a:t>
            </a:r>
          </a:p>
          <a:p>
            <a:pPr lvl="1"/>
            <a:r>
              <a:rPr lang="en-US" dirty="0" smtClean="0"/>
              <a:t>non-discriminatory selection </a:t>
            </a:r>
            <a:r>
              <a:rPr lang="en-US" dirty="0"/>
              <a:t>procedures and training </a:t>
            </a:r>
            <a:r>
              <a:rPr lang="en-US" dirty="0" err="1" smtClean="0"/>
              <a:t>programmes</a:t>
            </a:r>
            <a:endParaRPr lang="en-US" dirty="0" smtClean="0"/>
          </a:p>
          <a:p>
            <a:pPr lvl="1"/>
            <a:r>
              <a:rPr lang="en-US" dirty="0" smtClean="0"/>
              <a:t>Policies </a:t>
            </a:r>
            <a:r>
              <a:rPr lang="en-US" dirty="0"/>
              <a:t>aimed at preventing sexual harassment.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7000F-2EC9-402F-ABDC-6D53BEE51B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98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Sexual </a:t>
            </a:r>
            <a:r>
              <a:rPr lang="en-US" dirty="0" smtClean="0"/>
              <a:t>harassment </a:t>
            </a:r>
            <a:r>
              <a:rPr lang="en-US" dirty="0"/>
              <a:t>at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Form of bullying or abuse (physical or psychological)</a:t>
            </a:r>
          </a:p>
          <a:p>
            <a:r>
              <a:rPr lang="en-US" dirty="0" smtClean="0"/>
              <a:t>Costs: </a:t>
            </a:r>
          </a:p>
          <a:p>
            <a:pPr lvl="1"/>
            <a:r>
              <a:rPr lang="en-US" dirty="0" smtClean="0"/>
              <a:t>Hostile work environment</a:t>
            </a:r>
          </a:p>
          <a:p>
            <a:pPr lvl="1"/>
            <a:r>
              <a:rPr lang="en-US" dirty="0" smtClean="0"/>
              <a:t>Adverse employment decisions</a:t>
            </a:r>
          </a:p>
          <a:p>
            <a:r>
              <a:rPr lang="en-US" dirty="0" smtClean="0"/>
              <a:t>Key legal concern </a:t>
            </a:r>
          </a:p>
          <a:p>
            <a:r>
              <a:rPr lang="en-US" dirty="0" smtClean="0"/>
              <a:t>Cultural factors that </a:t>
            </a:r>
            <a:r>
              <a:rPr lang="en-US" dirty="0"/>
              <a:t>influence policy </a:t>
            </a:r>
            <a:r>
              <a:rPr lang="en-US" dirty="0" smtClean="0"/>
              <a:t>implementation:</a:t>
            </a:r>
          </a:p>
          <a:p>
            <a:r>
              <a:rPr lang="en-US" dirty="0" err="1" smtClean="0"/>
              <a:t>dentifies</a:t>
            </a:r>
            <a:endParaRPr lang="en-US" dirty="0"/>
          </a:p>
          <a:p>
            <a:pPr lvl="1"/>
            <a:r>
              <a:rPr lang="en-US" dirty="0" smtClean="0"/>
              <a:t>sociocultural </a:t>
            </a:r>
            <a:r>
              <a:rPr lang="en-US" dirty="0"/>
              <a:t>factors (e.g. female modesty), </a:t>
            </a:r>
            <a:endParaRPr lang="en-US" dirty="0" smtClean="0"/>
          </a:p>
          <a:p>
            <a:pPr lvl="1"/>
            <a:r>
              <a:rPr lang="en-US" dirty="0" smtClean="0"/>
              <a:t>Institutional factors </a:t>
            </a:r>
            <a:r>
              <a:rPr lang="en-US" dirty="0"/>
              <a:t>(e.g. inappropriate redress procedures</a:t>
            </a:r>
            <a:r>
              <a:rPr lang="en-US" dirty="0" smtClean="0"/>
              <a:t>),</a:t>
            </a:r>
          </a:p>
          <a:p>
            <a:pPr lvl="1"/>
            <a:r>
              <a:rPr lang="en-US" dirty="0" smtClean="0"/>
              <a:t>and </a:t>
            </a:r>
            <a:r>
              <a:rPr lang="en-US" dirty="0"/>
              <a:t>managerial expertise/bias.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7000F-2EC9-402F-ABDC-6D53BEE51B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82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Strategies to </a:t>
            </a:r>
            <a:r>
              <a:rPr lang="en-US" dirty="0" smtClean="0"/>
              <a:t>manage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Leadership commitment</a:t>
            </a:r>
          </a:p>
          <a:p>
            <a:r>
              <a:rPr lang="en-US" dirty="0"/>
              <a:t>Diversity as part of an </a:t>
            </a:r>
            <a:r>
              <a:rPr lang="en-US" dirty="0" err="1"/>
              <a:t>organisation’s</a:t>
            </a:r>
            <a:r>
              <a:rPr lang="en-US" dirty="0"/>
              <a:t> strategic plan</a:t>
            </a:r>
          </a:p>
          <a:p>
            <a:r>
              <a:rPr lang="en-US" dirty="0" smtClean="0"/>
              <a:t>Diversity </a:t>
            </a:r>
            <a:r>
              <a:rPr lang="en-US" dirty="0"/>
              <a:t>linked to performance</a:t>
            </a:r>
          </a:p>
          <a:p>
            <a:r>
              <a:rPr lang="en-US" dirty="0" smtClean="0"/>
              <a:t>Measurement</a:t>
            </a:r>
            <a:endParaRPr lang="en-US" dirty="0"/>
          </a:p>
          <a:p>
            <a:r>
              <a:rPr lang="en-US" dirty="0" smtClean="0"/>
              <a:t>Accountability</a:t>
            </a:r>
            <a:endParaRPr lang="en-US" dirty="0"/>
          </a:p>
          <a:p>
            <a:r>
              <a:rPr lang="en-US" dirty="0" smtClean="0"/>
              <a:t>Succession </a:t>
            </a:r>
            <a:r>
              <a:rPr lang="en-US" dirty="0"/>
              <a:t>planning</a:t>
            </a:r>
          </a:p>
          <a:p>
            <a:r>
              <a:rPr lang="en-US" dirty="0" smtClean="0"/>
              <a:t>Recruitment</a:t>
            </a:r>
            <a:endParaRPr lang="en-US" dirty="0"/>
          </a:p>
          <a:p>
            <a:r>
              <a:rPr lang="en-US" dirty="0" smtClean="0"/>
              <a:t>Employee </a:t>
            </a:r>
            <a:r>
              <a:rPr lang="en-US" dirty="0"/>
              <a:t>involvement</a:t>
            </a:r>
          </a:p>
          <a:p>
            <a:r>
              <a:rPr lang="en-US" dirty="0" smtClean="0"/>
              <a:t>Diversity training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7000F-2EC9-402F-ABDC-6D53BEE51B0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44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Methodological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ethno-centric feminist ideology</a:t>
            </a:r>
          </a:p>
          <a:p>
            <a:r>
              <a:rPr lang="en-US" dirty="0" smtClean="0"/>
              <a:t>The feminist methodology</a:t>
            </a:r>
          </a:p>
          <a:p>
            <a:r>
              <a:rPr lang="en-US" dirty="0" smtClean="0"/>
              <a:t>Ethnographic research</a:t>
            </a:r>
          </a:p>
          <a:p>
            <a:r>
              <a:rPr lang="en-US" dirty="0" smtClean="0"/>
              <a:t>Standpoint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7000F-2EC9-402F-ABDC-6D53BEE51B0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68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Ongoing demographic </a:t>
            </a:r>
            <a:r>
              <a:rPr lang="en-US" dirty="0"/>
              <a:t>transformation of </a:t>
            </a:r>
            <a:r>
              <a:rPr lang="en-US" dirty="0" smtClean="0"/>
              <a:t>workforce </a:t>
            </a:r>
            <a:r>
              <a:rPr lang="en-US" dirty="0"/>
              <a:t>and </a:t>
            </a:r>
            <a:r>
              <a:rPr lang="en-US" dirty="0" smtClean="0"/>
              <a:t>the general </a:t>
            </a:r>
            <a:r>
              <a:rPr lang="en-US" dirty="0"/>
              <a:t>population </a:t>
            </a:r>
            <a:r>
              <a:rPr lang="en-US" dirty="0" smtClean="0"/>
              <a:t>has </a:t>
            </a:r>
            <a:r>
              <a:rPr lang="en-US" dirty="0"/>
              <a:t>immense </a:t>
            </a:r>
            <a:r>
              <a:rPr lang="en-US" dirty="0" smtClean="0"/>
              <a:t>implications for </a:t>
            </a:r>
            <a:r>
              <a:rPr lang="en-US" dirty="0"/>
              <a:t>the future of HRM, including diversity </a:t>
            </a:r>
            <a:r>
              <a:rPr lang="en-US" dirty="0" smtClean="0"/>
              <a:t>management</a:t>
            </a:r>
            <a:endParaRPr lang="en-US" dirty="0"/>
          </a:p>
          <a:p>
            <a:r>
              <a:rPr lang="en-US" dirty="0" smtClean="0"/>
              <a:t>Chapter </a:t>
            </a:r>
            <a:r>
              <a:rPr lang="en-US" dirty="0" err="1" smtClean="0"/>
              <a:t>criticised</a:t>
            </a:r>
            <a:r>
              <a:rPr lang="en-US" dirty="0" smtClean="0"/>
              <a:t> usual </a:t>
            </a:r>
            <a:r>
              <a:rPr lang="en-US" dirty="0" err="1"/>
              <a:t>organisation</a:t>
            </a:r>
            <a:r>
              <a:rPr lang="en-US" dirty="0"/>
              <a:t>-focused approaches to </a:t>
            </a:r>
            <a:r>
              <a:rPr lang="en-US" dirty="0" smtClean="0"/>
              <a:t>diversity management </a:t>
            </a:r>
            <a:r>
              <a:rPr lang="en-US" dirty="0"/>
              <a:t>and instead argued for a </a:t>
            </a:r>
            <a:r>
              <a:rPr lang="en-US" dirty="0" smtClean="0"/>
              <a:t>multilevel approach </a:t>
            </a:r>
            <a:r>
              <a:rPr lang="en-US" dirty="0"/>
              <a:t>to diversity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7000F-2EC9-402F-ABDC-6D53BEE51B0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32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47500" lnSpcReduction="20000"/>
          </a:bodyPr>
          <a:lstStyle/>
          <a:p>
            <a:pPr marL="0" lvl="0" indent="0">
              <a:buNone/>
            </a:pPr>
            <a:r>
              <a:rPr lang="en-US" b="1" dirty="0" smtClean="0"/>
              <a:t>Books:</a:t>
            </a:r>
          </a:p>
          <a:p>
            <a:pPr lvl="0"/>
            <a:r>
              <a:rPr lang="en-US" dirty="0" err="1" smtClean="0"/>
              <a:t>Anthias</a:t>
            </a:r>
            <a:r>
              <a:rPr lang="en-US" dirty="0"/>
              <a:t>, F. And Yuval-Davis, N. (1992) </a:t>
            </a:r>
            <a:r>
              <a:rPr lang="en-US" i="1" dirty="0" err="1"/>
              <a:t>Racialised</a:t>
            </a:r>
            <a:r>
              <a:rPr lang="en-US" i="1" dirty="0"/>
              <a:t> Boundaries: Race, Nation, Gender, </a:t>
            </a:r>
            <a:r>
              <a:rPr lang="en-US" i="1" dirty="0" err="1"/>
              <a:t>Colour</a:t>
            </a:r>
            <a:r>
              <a:rPr lang="en-US" i="1" dirty="0"/>
              <a:t> and Class and the Anti-racist Struggle</a:t>
            </a:r>
            <a:r>
              <a:rPr lang="en-US" dirty="0"/>
              <a:t>. London: </a:t>
            </a:r>
            <a:r>
              <a:rPr lang="en-US" dirty="0" err="1"/>
              <a:t>Routledge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Bell, M. (2007) </a:t>
            </a:r>
            <a:r>
              <a:rPr lang="en-US" i="1" dirty="0"/>
              <a:t>Diversity in Organizations</a:t>
            </a:r>
            <a:r>
              <a:rPr lang="en-US" dirty="0"/>
              <a:t>. Mason, OH: Thomson/South-Western.</a:t>
            </a:r>
          </a:p>
          <a:p>
            <a:pPr lvl="0"/>
            <a:r>
              <a:rPr lang="en-US" dirty="0" err="1"/>
              <a:t>Bhavnani</a:t>
            </a:r>
            <a:r>
              <a:rPr lang="en-US" dirty="0"/>
              <a:t>, R. (1994) </a:t>
            </a:r>
            <a:r>
              <a:rPr lang="en-US" i="1" dirty="0"/>
              <a:t>Black Women in the </a:t>
            </a:r>
            <a:r>
              <a:rPr lang="en-US" i="1" dirty="0" err="1"/>
              <a:t>Labour</a:t>
            </a:r>
            <a:r>
              <a:rPr lang="en-US" i="1" dirty="0"/>
              <a:t> Market: A Research Review</a:t>
            </a:r>
            <a:r>
              <a:rPr lang="en-US" dirty="0"/>
              <a:t>. London: </a:t>
            </a:r>
            <a:r>
              <a:rPr lang="en-US" dirty="0" err="1"/>
              <a:t>Organisation</a:t>
            </a:r>
            <a:r>
              <a:rPr lang="en-US" dirty="0"/>
              <a:t> Development Centre, City University. </a:t>
            </a:r>
          </a:p>
          <a:p>
            <a:pPr lvl="0"/>
            <a:r>
              <a:rPr lang="en-US" dirty="0"/>
              <a:t>Blaine, B. E. (2007) </a:t>
            </a:r>
            <a:r>
              <a:rPr lang="en-US" i="1" dirty="0"/>
              <a:t>Understanding the Psychology of Diversity</a:t>
            </a:r>
            <a:r>
              <a:rPr lang="en-US" dirty="0"/>
              <a:t>. London: Sage.</a:t>
            </a:r>
          </a:p>
          <a:p>
            <a:pPr lvl="0"/>
            <a:r>
              <a:rPr lang="en-US" dirty="0"/>
              <a:t>Davidson, M. J. (1997) </a:t>
            </a:r>
            <a:r>
              <a:rPr lang="en-US" i="1" dirty="0"/>
              <a:t>The Black and Ethnic Minority Woman Manager: Cracking the Concrete Ceiling</a:t>
            </a:r>
            <a:r>
              <a:rPr lang="en-US" dirty="0"/>
              <a:t>. London: Paul Chapman.</a:t>
            </a:r>
          </a:p>
          <a:p>
            <a:pPr lvl="0"/>
            <a:r>
              <a:rPr lang="en-US" dirty="0"/>
              <a:t>Harvey, C. and Allard, m. J. (</a:t>
            </a:r>
            <a:r>
              <a:rPr lang="en-US" dirty="0" err="1"/>
              <a:t>eds</a:t>
            </a:r>
            <a:r>
              <a:rPr lang="en-US" dirty="0"/>
              <a:t>) (2005) </a:t>
            </a:r>
            <a:r>
              <a:rPr lang="en-US" i="1" dirty="0"/>
              <a:t>Understanding and Managing Diversity: Readings, Cases, and Exercises </a:t>
            </a:r>
            <a:r>
              <a:rPr lang="en-US" dirty="0"/>
              <a:t>(3rd </a:t>
            </a:r>
            <a:r>
              <a:rPr lang="en-US" dirty="0" err="1"/>
              <a:t>edn</a:t>
            </a:r>
            <a:r>
              <a:rPr lang="en-US" dirty="0"/>
              <a:t>). New York: Prentice Hall. </a:t>
            </a:r>
          </a:p>
          <a:p>
            <a:pPr lvl="0"/>
            <a:r>
              <a:rPr lang="en-US" dirty="0" err="1"/>
              <a:t>Konrad</a:t>
            </a:r>
            <a:r>
              <a:rPr lang="en-US" dirty="0"/>
              <a:t>, A., Prasad, P. And Pringle, J. (</a:t>
            </a:r>
            <a:r>
              <a:rPr lang="en-US" dirty="0" err="1"/>
              <a:t>eds</a:t>
            </a:r>
            <a:r>
              <a:rPr lang="en-US" dirty="0"/>
              <a:t>) (2006) </a:t>
            </a:r>
            <a:r>
              <a:rPr lang="en-US" i="1" dirty="0"/>
              <a:t>Handbook of Workplace Diversity</a:t>
            </a:r>
            <a:r>
              <a:rPr lang="en-US" dirty="0"/>
              <a:t>. London: Sage.</a:t>
            </a:r>
          </a:p>
          <a:p>
            <a:pPr lvl="0"/>
            <a:r>
              <a:rPr lang="en-US" dirty="0" err="1"/>
              <a:t>Modood</a:t>
            </a:r>
            <a:r>
              <a:rPr lang="en-US" dirty="0"/>
              <a:t>, T., Berthoud, R., </a:t>
            </a:r>
            <a:r>
              <a:rPr lang="en-US" dirty="0" err="1"/>
              <a:t>Lakey</a:t>
            </a:r>
            <a:r>
              <a:rPr lang="en-US" dirty="0"/>
              <a:t>, J., </a:t>
            </a:r>
            <a:r>
              <a:rPr lang="en-US" dirty="0" err="1"/>
              <a:t>Nazroo</a:t>
            </a:r>
            <a:r>
              <a:rPr lang="en-US" dirty="0"/>
              <a:t>, J., Smith, P., </a:t>
            </a:r>
            <a:r>
              <a:rPr lang="en-US" dirty="0" err="1"/>
              <a:t>Virdee</a:t>
            </a:r>
            <a:r>
              <a:rPr lang="en-US" dirty="0"/>
              <a:t>, S. and </a:t>
            </a:r>
            <a:r>
              <a:rPr lang="en-US" dirty="0" err="1"/>
              <a:t>Beishon</a:t>
            </a:r>
            <a:r>
              <a:rPr lang="en-US" dirty="0"/>
              <a:t>, S. (1997) </a:t>
            </a:r>
            <a:r>
              <a:rPr lang="en-US" i="1" dirty="0"/>
              <a:t>Ethnic Minorities in Britain: Diversity and Disadvantage. Fourth National Survey on Ethnic Minorities</a:t>
            </a:r>
            <a:r>
              <a:rPr lang="en-US" dirty="0"/>
              <a:t>. London: Policy Studies Institute.</a:t>
            </a:r>
          </a:p>
          <a:p>
            <a:pPr lvl="0"/>
            <a:r>
              <a:rPr lang="en-US" dirty="0" err="1"/>
              <a:t>Özbilgin</a:t>
            </a:r>
            <a:r>
              <a:rPr lang="en-US" dirty="0"/>
              <a:t>, M. (2009) </a:t>
            </a:r>
            <a:r>
              <a:rPr lang="en-US" i="1" dirty="0"/>
              <a:t>Equality, Diversity and Inclusion at Work: A Research Companion</a:t>
            </a:r>
            <a:r>
              <a:rPr lang="en-US" dirty="0"/>
              <a:t>. Cheltenham: Edward Elgar.</a:t>
            </a:r>
          </a:p>
          <a:p>
            <a:pPr lvl="0"/>
            <a:r>
              <a:rPr lang="en-US" dirty="0" err="1"/>
              <a:t>Özbilgin</a:t>
            </a:r>
            <a:r>
              <a:rPr lang="en-US" dirty="0"/>
              <a:t>, M. And Syed, J. (</a:t>
            </a:r>
            <a:r>
              <a:rPr lang="en-US" dirty="0" err="1"/>
              <a:t>eds</a:t>
            </a:r>
            <a:r>
              <a:rPr lang="en-US" dirty="0"/>
              <a:t>) (2010) </a:t>
            </a:r>
            <a:r>
              <a:rPr lang="en-US" i="1" dirty="0"/>
              <a:t>Managing Cultural Diversity in Asia: A Research Companion</a:t>
            </a:r>
            <a:r>
              <a:rPr lang="en-US" dirty="0"/>
              <a:t>. Cheltenham: Edward Elgar.</a:t>
            </a:r>
          </a:p>
          <a:p>
            <a:pPr lvl="0"/>
            <a:r>
              <a:rPr lang="en-US" dirty="0" err="1"/>
              <a:t>Özbilgin</a:t>
            </a:r>
            <a:r>
              <a:rPr lang="en-US" dirty="0"/>
              <a:t>, M. And </a:t>
            </a:r>
            <a:r>
              <a:rPr lang="en-US" dirty="0" err="1"/>
              <a:t>Tatli</a:t>
            </a:r>
            <a:r>
              <a:rPr lang="en-US" dirty="0"/>
              <a:t>, A. (2008) </a:t>
            </a:r>
            <a:r>
              <a:rPr lang="en-US" i="1" dirty="0"/>
              <a:t>Global Diversity Management: An Evidence-Based Approach</a:t>
            </a:r>
            <a:r>
              <a:rPr lang="en-US" dirty="0"/>
              <a:t>. New York: Palgrave Macmillan.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7000F-2EC9-402F-ABDC-6D53BEE51B0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15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Journals</a:t>
            </a:r>
            <a:endParaRPr lang="en-US" dirty="0"/>
          </a:p>
          <a:p>
            <a:r>
              <a:rPr lang="en-US" dirty="0"/>
              <a:t>Amos, V. and </a:t>
            </a:r>
            <a:r>
              <a:rPr lang="en-US" dirty="0" err="1"/>
              <a:t>Parmar</a:t>
            </a:r>
            <a:r>
              <a:rPr lang="en-US" dirty="0"/>
              <a:t>, P. (1984) Challenging imperial feminism. </a:t>
            </a:r>
            <a:r>
              <a:rPr lang="en-US" i="1" dirty="0"/>
              <a:t>Feminist Review</a:t>
            </a:r>
            <a:r>
              <a:rPr lang="en-US" dirty="0"/>
              <a:t>, 17: </a:t>
            </a:r>
            <a:r>
              <a:rPr lang="en-US" dirty="0" smtClean="0"/>
              <a:t>3–20. </a:t>
            </a:r>
            <a:r>
              <a:rPr lang="en-US" dirty="0" err="1" smtClean="0"/>
              <a:t>fearfull</a:t>
            </a:r>
            <a:r>
              <a:rPr lang="en-US" dirty="0"/>
              <a:t>, a. and </a:t>
            </a:r>
            <a:r>
              <a:rPr lang="en-US" dirty="0" err="1"/>
              <a:t>kamenou</a:t>
            </a:r>
            <a:r>
              <a:rPr lang="en-US" dirty="0"/>
              <a:t>, n. (2006) How do you account for it? A critical exploration of career opportunities </a:t>
            </a:r>
            <a:r>
              <a:rPr lang="en-US" dirty="0" smtClean="0"/>
              <a:t>for and </a:t>
            </a:r>
            <a:r>
              <a:rPr lang="en-US" dirty="0"/>
              <a:t>experiences of ethnic minority women. </a:t>
            </a:r>
            <a:r>
              <a:rPr lang="en-US" i="1" dirty="0"/>
              <a:t>Critical </a:t>
            </a:r>
            <a:r>
              <a:rPr lang="en-US" i="1" dirty="0" err="1" smtClean="0"/>
              <a:t>Perspectiveson</a:t>
            </a:r>
            <a:r>
              <a:rPr lang="en-US" i="1" dirty="0" smtClean="0"/>
              <a:t> </a:t>
            </a:r>
            <a:r>
              <a:rPr lang="en-US" i="1" dirty="0"/>
              <a:t>Accounting</a:t>
            </a:r>
            <a:r>
              <a:rPr lang="en-US" dirty="0"/>
              <a:t>, 17(7): 883–901. </a:t>
            </a:r>
          </a:p>
          <a:p>
            <a:r>
              <a:rPr lang="en-US" dirty="0" err="1"/>
              <a:t>Kamenou</a:t>
            </a:r>
            <a:r>
              <a:rPr lang="en-US" dirty="0"/>
              <a:t>, N. (2008) Reconsidering work–life balance debates: challenging limited understandings of the ‘life’ component in the context of ethnic minority women’s experiences. </a:t>
            </a:r>
            <a:r>
              <a:rPr lang="en-US" i="1" dirty="0"/>
              <a:t>British Journal of Management</a:t>
            </a:r>
            <a:r>
              <a:rPr lang="en-US" dirty="0"/>
              <a:t>, </a:t>
            </a:r>
            <a:r>
              <a:rPr lang="en-US" dirty="0" smtClean="0"/>
              <a:t>Special Issue </a:t>
            </a:r>
            <a:r>
              <a:rPr lang="en-US" dirty="0"/>
              <a:t>on Gender in Management: New Theoretical Perspectives, 19: S99–S109.</a:t>
            </a:r>
          </a:p>
          <a:p>
            <a:r>
              <a:rPr lang="en-US" dirty="0" err="1"/>
              <a:t>Mcguire</a:t>
            </a:r>
            <a:r>
              <a:rPr lang="en-US" dirty="0"/>
              <a:t>, G. M. (2000) Gender, race, ethnicity and networks: The factors affecting the status of employees’ network members. </a:t>
            </a:r>
            <a:r>
              <a:rPr lang="en-US" i="1" dirty="0"/>
              <a:t>Work and Occupations</a:t>
            </a:r>
            <a:r>
              <a:rPr lang="en-US" dirty="0"/>
              <a:t>, 27: 500–523.</a:t>
            </a:r>
          </a:p>
          <a:p>
            <a:r>
              <a:rPr lang="en-US" dirty="0" err="1"/>
              <a:t>Mcguire</a:t>
            </a:r>
            <a:r>
              <a:rPr lang="en-US" dirty="0"/>
              <a:t>, G. M. (2002) Gender, race and the shadow structure: A study of informal networks and </a:t>
            </a:r>
            <a:r>
              <a:rPr lang="en-US" dirty="0" smtClean="0"/>
              <a:t>inequality in </a:t>
            </a:r>
            <a:r>
              <a:rPr lang="en-US" dirty="0"/>
              <a:t>a work organization. </a:t>
            </a:r>
            <a:r>
              <a:rPr lang="en-US" i="1" dirty="0"/>
              <a:t>Gender and Society</a:t>
            </a:r>
            <a:r>
              <a:rPr lang="en-US" dirty="0"/>
              <a:t>, 16(3): 303–322.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7000F-2EC9-402F-ABDC-6D53BEE51B0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68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00400"/>
            <a:ext cx="7772400" cy="1752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Chapter 4: </a:t>
            </a:r>
            <a:r>
              <a:rPr lang="en-US" dirty="0"/>
              <a:t>Diversity management</a:t>
            </a:r>
            <a:br>
              <a:rPr lang="en-US" dirty="0"/>
            </a:br>
            <a:r>
              <a:rPr lang="en-US" dirty="0"/>
              <a:t>in a global context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876800"/>
            <a:ext cx="6400800" cy="1066800"/>
          </a:xfrm>
        </p:spPr>
        <p:txBody>
          <a:bodyPr>
            <a:normAutofit/>
          </a:bodyPr>
          <a:lstStyle/>
          <a:p>
            <a:r>
              <a:rPr lang="en-US" sz="2400" i="1" dirty="0" err="1">
                <a:solidFill>
                  <a:schemeClr val="tx1"/>
                </a:solidFill>
              </a:rPr>
              <a:t>Nicolina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Kamenou-Aigbekaen</a:t>
            </a:r>
            <a:r>
              <a:rPr lang="en-US" sz="2400" i="1" dirty="0">
                <a:solidFill>
                  <a:schemeClr val="tx1"/>
                </a:solidFill>
              </a:rPr>
              <a:t> and </a:t>
            </a:r>
            <a:r>
              <a:rPr lang="en-US" sz="2400" i="1" dirty="0" err="1">
                <a:solidFill>
                  <a:schemeClr val="tx1"/>
                </a:solidFill>
              </a:rPr>
              <a:t>Jawad</a:t>
            </a:r>
            <a:r>
              <a:rPr lang="en-US" sz="2400" i="1" dirty="0">
                <a:solidFill>
                  <a:schemeClr val="tx1"/>
                </a:solidFill>
              </a:rPr>
              <a:t> Syed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95400" y="792399"/>
            <a:ext cx="6172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HUMAN RESOURCE MANAGEMENT – a global and critical </a:t>
            </a:r>
            <a:r>
              <a:rPr lang="en-US" sz="4000" dirty="0"/>
              <a:t>p</a:t>
            </a:r>
            <a:r>
              <a:rPr lang="en-US" sz="4000" dirty="0" smtClean="0"/>
              <a:t>erspective (2e)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7000F-2EC9-402F-ABDC-6D53BEE51B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After reading this chapter, you should be able to:</a:t>
            </a:r>
          </a:p>
          <a:p>
            <a:r>
              <a:rPr lang="en-US" dirty="0" smtClean="0"/>
              <a:t> </a:t>
            </a:r>
            <a:r>
              <a:rPr lang="en-US" dirty="0"/>
              <a:t>Understand and distinguish between diversity management and equal employment opportunity.</a:t>
            </a:r>
          </a:p>
          <a:p>
            <a:r>
              <a:rPr lang="en-US" dirty="0" smtClean="0"/>
              <a:t> </a:t>
            </a:r>
            <a:r>
              <a:rPr lang="en-US" dirty="0"/>
              <a:t>Understand how demographic transformation of the population and the workforce affects the future of</a:t>
            </a:r>
          </a:p>
          <a:p>
            <a:r>
              <a:rPr lang="en-US" dirty="0"/>
              <a:t>diversity</a:t>
            </a:r>
          </a:p>
          <a:p>
            <a:r>
              <a:rPr lang="en-US" dirty="0"/>
              <a:t>management in the workplace.</a:t>
            </a:r>
          </a:p>
          <a:p>
            <a:r>
              <a:rPr lang="en-US" dirty="0" smtClean="0"/>
              <a:t> </a:t>
            </a:r>
            <a:r>
              <a:rPr lang="en-US" dirty="0"/>
              <a:t>Understand various forms of employment stereotypes and discrimination.</a:t>
            </a:r>
          </a:p>
          <a:p>
            <a:r>
              <a:rPr lang="en-US" dirty="0" smtClean="0"/>
              <a:t> </a:t>
            </a:r>
            <a:r>
              <a:rPr lang="en-US" dirty="0"/>
              <a:t>Know about various laws and regulations in place in several countries to tackle workplace discrimination.</a:t>
            </a:r>
          </a:p>
          <a:p>
            <a:r>
              <a:rPr lang="en-US" dirty="0" smtClean="0"/>
              <a:t> </a:t>
            </a:r>
            <a:r>
              <a:rPr lang="en-US" dirty="0"/>
              <a:t>Distinguish between the business case and social equity approaches to diversity management.</a:t>
            </a:r>
          </a:p>
          <a:p>
            <a:r>
              <a:rPr lang="en-US" dirty="0" smtClean="0"/>
              <a:t> </a:t>
            </a:r>
            <a:r>
              <a:rPr lang="en-US" dirty="0"/>
              <a:t>Understand methodological considerations in diversity management research.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7000F-2EC9-402F-ABDC-6D53BEE51B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89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Chapter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 </a:t>
            </a:r>
            <a:r>
              <a:rPr lang="en-US" b="1" dirty="0"/>
              <a:t>Opening Case Study</a:t>
            </a:r>
            <a:r>
              <a:rPr lang="en-US" dirty="0"/>
              <a:t>: Oscars so white</a:t>
            </a:r>
          </a:p>
          <a:p>
            <a:r>
              <a:rPr lang="en-US" dirty="0" smtClean="0"/>
              <a:t> </a:t>
            </a:r>
            <a:r>
              <a:rPr lang="en-US" dirty="0"/>
              <a:t>Introduction</a:t>
            </a:r>
          </a:p>
          <a:p>
            <a:r>
              <a:rPr lang="en-US" dirty="0" smtClean="0"/>
              <a:t> </a:t>
            </a:r>
            <a:r>
              <a:rPr lang="en-US" dirty="0"/>
              <a:t>Key concepts of diversity management</a:t>
            </a:r>
          </a:p>
          <a:p>
            <a:r>
              <a:rPr lang="en-US" dirty="0" smtClean="0"/>
              <a:t>The </a:t>
            </a:r>
            <a:r>
              <a:rPr lang="en-US" dirty="0"/>
              <a:t>diversity management discourse and its limitations</a:t>
            </a:r>
          </a:p>
          <a:p>
            <a:r>
              <a:rPr lang="en-US" dirty="0" smtClean="0"/>
              <a:t> </a:t>
            </a:r>
            <a:r>
              <a:rPr lang="en-US" dirty="0"/>
              <a:t>A relational framework for diversity management</a:t>
            </a:r>
          </a:p>
          <a:p>
            <a:r>
              <a:rPr lang="en-US" dirty="0" smtClean="0"/>
              <a:t> </a:t>
            </a:r>
            <a:r>
              <a:rPr lang="en-US" dirty="0"/>
              <a:t>Advantages of diversity</a:t>
            </a:r>
          </a:p>
          <a:p>
            <a:r>
              <a:rPr lang="en-US" dirty="0" smtClean="0"/>
              <a:t> </a:t>
            </a:r>
            <a:r>
              <a:rPr lang="en-US" dirty="0"/>
              <a:t>From positive discrimination to positive action</a:t>
            </a:r>
          </a:p>
          <a:p>
            <a:r>
              <a:rPr lang="en-US" dirty="0" smtClean="0"/>
              <a:t> </a:t>
            </a:r>
            <a:r>
              <a:rPr lang="en-US" dirty="0"/>
              <a:t>Strategies to manage diversity</a:t>
            </a:r>
          </a:p>
          <a:p>
            <a:r>
              <a:rPr lang="en-US" dirty="0" smtClean="0"/>
              <a:t>Methodological </a:t>
            </a:r>
            <a:r>
              <a:rPr lang="en-US" dirty="0"/>
              <a:t>considerations in conducting research on diversity management:</a:t>
            </a:r>
          </a:p>
          <a:p>
            <a:r>
              <a:rPr lang="en-US" dirty="0"/>
              <a:t>the case of ethnic minority women</a:t>
            </a:r>
          </a:p>
          <a:p>
            <a:r>
              <a:rPr lang="en-US" dirty="0" smtClean="0"/>
              <a:t> </a:t>
            </a:r>
            <a:r>
              <a:rPr lang="en-US" dirty="0"/>
              <a:t>Conclusion</a:t>
            </a:r>
          </a:p>
          <a:p>
            <a:r>
              <a:rPr lang="en-US" b="1" dirty="0" smtClean="0"/>
              <a:t>End </a:t>
            </a:r>
            <a:r>
              <a:rPr lang="en-US" b="1" dirty="0"/>
              <a:t>of Chapter Case Study</a:t>
            </a:r>
            <a:r>
              <a:rPr lang="en-US" dirty="0"/>
              <a:t>: </a:t>
            </a:r>
            <a:r>
              <a:rPr lang="en-US" dirty="0" err="1"/>
              <a:t>Samina’s</a:t>
            </a:r>
            <a:r>
              <a:rPr lang="en-US" dirty="0"/>
              <a:t> career experiences in different contexts: UK and the Middle East</a:t>
            </a:r>
          </a:p>
          <a:p>
            <a:r>
              <a:rPr lang="en-US" dirty="0" smtClean="0"/>
              <a:t> </a:t>
            </a:r>
            <a:r>
              <a:rPr lang="en-US" dirty="0"/>
              <a:t>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7000F-2EC9-402F-ABDC-6D53BEE51B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Managing </a:t>
            </a:r>
            <a:r>
              <a:rPr lang="en-US" dirty="0"/>
              <a:t>diversity and equal </a:t>
            </a:r>
            <a:r>
              <a:rPr lang="en-US" dirty="0" smtClean="0"/>
              <a:t>opportunities in employment</a:t>
            </a:r>
          </a:p>
          <a:p>
            <a:r>
              <a:rPr lang="en-US" dirty="0" smtClean="0"/>
              <a:t>Employment discrimination </a:t>
            </a:r>
          </a:p>
          <a:p>
            <a:r>
              <a:rPr lang="en-US" dirty="0" smtClean="0"/>
              <a:t>Diversity of </a:t>
            </a:r>
            <a:r>
              <a:rPr lang="en-US" dirty="0" err="1" smtClean="0"/>
              <a:t>labour</a:t>
            </a:r>
            <a:r>
              <a:rPr lang="en-US" dirty="0" smtClean="0"/>
              <a:t> force and stereotyping in </a:t>
            </a:r>
            <a:r>
              <a:rPr lang="en-US" dirty="0" err="1" smtClean="0"/>
              <a:t>organisations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7000F-2EC9-402F-ABDC-6D53BEE51B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56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concepts of </a:t>
            </a:r>
            <a:r>
              <a:rPr lang="en-US" dirty="0" smtClean="0"/>
              <a:t>diversity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Business case for diversity – the benefits of diversity management</a:t>
            </a:r>
          </a:p>
          <a:p>
            <a:r>
              <a:rPr lang="en-US" dirty="0" smtClean="0"/>
              <a:t>Legal concerns</a:t>
            </a:r>
          </a:p>
          <a:p>
            <a:r>
              <a:rPr lang="en-US" dirty="0" smtClean="0"/>
              <a:t>Limited academic attention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7000F-2EC9-402F-ABDC-6D53BEE51B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06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diversity </a:t>
            </a:r>
            <a:r>
              <a:rPr lang="en-US" dirty="0" smtClean="0"/>
              <a:t>management discourse </a:t>
            </a:r>
            <a:r>
              <a:rPr lang="en-US" dirty="0"/>
              <a:t>and </a:t>
            </a:r>
            <a:r>
              <a:rPr lang="en-US" dirty="0" smtClean="0"/>
              <a:t>its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‘equal employment opportunity</a:t>
            </a:r>
            <a:r>
              <a:rPr lang="en-US" dirty="0" smtClean="0"/>
              <a:t>’ (</a:t>
            </a:r>
            <a:r>
              <a:rPr lang="en-US" dirty="0"/>
              <a:t>EEO), ‘affirmative action’ and ‘diversity management</a:t>
            </a:r>
            <a:r>
              <a:rPr lang="en-US" dirty="0" smtClean="0"/>
              <a:t>’</a:t>
            </a:r>
          </a:p>
          <a:p>
            <a:pPr lvl="1"/>
            <a:r>
              <a:rPr lang="en-US" dirty="0"/>
              <a:t>the emphasis of EEO on eliminating discrimination </a:t>
            </a:r>
            <a:r>
              <a:rPr lang="en-US" dirty="0" smtClean="0"/>
              <a:t>in human </a:t>
            </a:r>
            <a:r>
              <a:rPr lang="en-US" dirty="0"/>
              <a:t>resources policies and practices;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emphasis of affirmative action on equality </a:t>
            </a:r>
            <a:r>
              <a:rPr lang="en-US" dirty="0" smtClean="0"/>
              <a:t>of outcomes</a:t>
            </a:r>
            <a:r>
              <a:rPr lang="en-US" dirty="0"/>
              <a:t>;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emphasis of diversity management on the </a:t>
            </a:r>
            <a:r>
              <a:rPr lang="en-US" dirty="0" smtClean="0"/>
              <a:t>inclusion of </a:t>
            </a:r>
            <a:r>
              <a:rPr lang="en-US" dirty="0"/>
              <a:t>all forms of diversity and business outcomes</a:t>
            </a:r>
            <a:r>
              <a:rPr lang="en-US" dirty="0" smtClean="0"/>
              <a:t>.</a:t>
            </a:r>
          </a:p>
          <a:p>
            <a:r>
              <a:rPr lang="en-US" dirty="0"/>
              <a:t>Diversity </a:t>
            </a:r>
            <a:r>
              <a:rPr lang="en-US" dirty="0" smtClean="0"/>
              <a:t>management: alternate </a:t>
            </a:r>
            <a:r>
              <a:rPr lang="en-US" dirty="0"/>
              <a:t>approach to </a:t>
            </a:r>
            <a:r>
              <a:rPr lang="en-US" dirty="0" smtClean="0"/>
              <a:t>affirmative action </a:t>
            </a:r>
            <a:r>
              <a:rPr lang="en-US" dirty="0"/>
              <a:t>because the realities facing </a:t>
            </a:r>
            <a:r>
              <a:rPr lang="en-US" dirty="0" err="1"/>
              <a:t>organisations</a:t>
            </a:r>
            <a:r>
              <a:rPr lang="en-US" dirty="0"/>
              <a:t> </a:t>
            </a:r>
            <a:r>
              <a:rPr lang="en-US" dirty="0" smtClean="0"/>
              <a:t>were ‘no </a:t>
            </a:r>
            <a:r>
              <a:rPr lang="en-US" dirty="0"/>
              <a:t>longer the realities affirmative action was </a:t>
            </a:r>
            <a:r>
              <a:rPr lang="en-US" dirty="0" smtClean="0"/>
              <a:t>designed to </a:t>
            </a:r>
            <a:r>
              <a:rPr lang="en-US" dirty="0"/>
              <a:t>fix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7000F-2EC9-402F-ABDC-6D53BEE51B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92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7000F-2EC9-402F-ABDC-6D53BEE51B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73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relational </a:t>
            </a:r>
            <a:r>
              <a:rPr lang="en-US" dirty="0" smtClean="0"/>
              <a:t>framework for </a:t>
            </a:r>
            <a:r>
              <a:rPr lang="en-US" dirty="0"/>
              <a:t>diversity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macro-national level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meso-organisational</a:t>
            </a:r>
            <a:r>
              <a:rPr lang="en-US" dirty="0" smtClean="0"/>
              <a:t> level</a:t>
            </a:r>
          </a:p>
          <a:p>
            <a:r>
              <a:rPr lang="en-US" dirty="0" smtClean="0"/>
              <a:t>The micro-individual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7000F-2EC9-402F-ABDC-6D53BEE51B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72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1071</Words>
  <Application>Microsoft Macintosh PowerPoint</Application>
  <PresentationFormat>On-screen Show (4:3)</PresentationFormat>
  <Paragraphs>124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Calibri</vt:lpstr>
      <vt:lpstr>Arial</vt:lpstr>
      <vt:lpstr>Office Theme</vt:lpstr>
      <vt:lpstr>PowerPoint Presentation</vt:lpstr>
      <vt:lpstr>Chapter 4: Diversity management in a global context </vt:lpstr>
      <vt:lpstr>Learning Outcomes</vt:lpstr>
      <vt:lpstr>Summary of Chapter Contents</vt:lpstr>
      <vt:lpstr>Introduction</vt:lpstr>
      <vt:lpstr>Key concepts of diversity management</vt:lpstr>
      <vt:lpstr>The diversity management discourse and its limitations</vt:lpstr>
      <vt:lpstr>PowerPoint Presentation</vt:lpstr>
      <vt:lpstr>A relational framework for diversity management</vt:lpstr>
      <vt:lpstr>Advantages of Diversity</vt:lpstr>
      <vt:lpstr>From positive discrimination to positive action</vt:lpstr>
      <vt:lpstr>Sexual harassment at work</vt:lpstr>
      <vt:lpstr>Strategies to manage diversity</vt:lpstr>
      <vt:lpstr>Methodological considerations</vt:lpstr>
      <vt:lpstr>Conclusion</vt:lpstr>
      <vt:lpstr>Further Reading</vt:lpstr>
      <vt:lpstr>Further Reading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Mariam Mohsin</dc:creator>
  <cp:lastModifiedBy>Jawad Syed</cp:lastModifiedBy>
  <cp:revision>7</cp:revision>
  <dcterms:created xsi:type="dcterms:W3CDTF">2017-06-06T07:35:21Z</dcterms:created>
  <dcterms:modified xsi:type="dcterms:W3CDTF">2017-06-13T22:56:49Z</dcterms:modified>
</cp:coreProperties>
</file>