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70" r:id="rId13"/>
    <p:sldId id="271" r:id="rId14"/>
    <p:sldId id="272" r:id="rId15"/>
    <p:sldId id="273" r:id="rId16"/>
    <p:sldId id="268" r:id="rId17"/>
    <p:sldId id="269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599"/>
  </p:normalViewPr>
  <p:slideViewPr>
    <p:cSldViewPr>
      <p:cViewPr varScale="1">
        <p:scale>
          <a:sx n="106" d="100"/>
          <a:sy n="106" d="100"/>
        </p:scale>
        <p:origin x="1800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44C3C5-43D1-7C4B-80CE-342E6E454208}" type="datetimeFigureOut">
              <a:rPr lang="en-GB" smtClean="0"/>
              <a:t>14/06/2017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F134D7-3902-1A41-B7B9-EA337603FC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7874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F134D7-3902-1A41-B7B9-EA337603FCC4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3768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4F3EE-18BA-1346-A712-9A3E089774A6}" type="datetime1">
              <a:rPr lang="en-GB" smtClean="0"/>
              <a:t>14/06/2017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03EF0-63E1-4921-9B79-4DCCEB512B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673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A657B-E223-954B-9FB0-42C44D681096}" type="datetime1">
              <a:rPr lang="en-GB" smtClean="0"/>
              <a:t>14/06/2017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03EF0-63E1-4921-9B79-4DCCEB512B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057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978FD-2396-C649-9E2E-949A8120B4B5}" type="datetime1">
              <a:rPr lang="en-GB" smtClean="0"/>
              <a:t>14/06/2017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03EF0-63E1-4921-9B79-4DCCEB512B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840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EA23E-70F0-704C-A5B9-BD892F970AA2}" type="datetime1">
              <a:rPr lang="en-GB" smtClean="0"/>
              <a:t>14/06/2017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03EF0-63E1-4921-9B79-4DCCEB512B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116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C465A-58E2-DB43-B3CA-4A7C08C81C48}" type="datetime1">
              <a:rPr lang="en-GB" smtClean="0"/>
              <a:t>14/06/2017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03EF0-63E1-4921-9B79-4DCCEB512B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905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D9911-5028-7E4E-83D0-B7801BACF3C4}" type="datetime1">
              <a:rPr lang="en-GB" smtClean="0"/>
              <a:t>14/06/2017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03EF0-63E1-4921-9B79-4DCCEB512B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022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F6436-4385-2744-90E2-D26A9BC487A1}" type="datetime1">
              <a:rPr lang="en-GB" smtClean="0"/>
              <a:t>14/06/2017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03EF0-63E1-4921-9B79-4DCCEB512B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874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AFE74-12C3-D04F-B845-2B3D18A9D33C}" type="datetime1">
              <a:rPr lang="en-GB" smtClean="0"/>
              <a:t>14/06/2017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03EF0-63E1-4921-9B79-4DCCEB512B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952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7A3BE-815E-A140-BEAD-9AEF603FF13C}" type="datetime1">
              <a:rPr lang="en-GB" smtClean="0"/>
              <a:t>14/06/2017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03EF0-63E1-4921-9B79-4DCCEB512B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524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55C28-94C8-DC42-985C-1DDE5B6CE59A}" type="datetime1">
              <a:rPr lang="en-GB" smtClean="0"/>
              <a:t>14/06/2017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03EF0-63E1-4921-9B79-4DCCEB512B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824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D317E-0A87-CE43-90A7-CEDD940154C5}" type="datetime1">
              <a:rPr lang="en-GB" smtClean="0"/>
              <a:t>14/06/2017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03EF0-63E1-4921-9B79-4DCCEB512B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411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1000"/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C6768F-C37C-DA45-8A73-78DCD8B7D545}" type="datetime1">
              <a:rPr lang="en-GB" smtClean="0"/>
              <a:t>14/06/2017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503EF0-63E1-4921-9B79-4DCCEB512B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34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284" y="0"/>
            <a:ext cx="916828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03EF0-63E1-4921-9B79-4DCCEB512B9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3999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Ethical theories </a:t>
            </a:r>
            <a:r>
              <a:rPr lang="en-US" dirty="0" smtClean="0"/>
              <a:t>and frameworks</a:t>
            </a:r>
            <a:br>
              <a:rPr lang="en-US" dirty="0" smtClean="0"/>
            </a:br>
            <a:r>
              <a:rPr lang="en-US" i="1" dirty="0"/>
              <a:t>Deontological principles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latin typeface="CaeciliaLTStd-Roman"/>
              </a:rPr>
              <a:t>Non-consequentialism</a:t>
            </a:r>
          </a:p>
          <a:p>
            <a:r>
              <a:rPr lang="en-GB" dirty="0" smtClean="0"/>
              <a:t>Judge actions as </a:t>
            </a:r>
            <a:r>
              <a:rPr lang="en-GB" i="1" dirty="0" smtClean="0"/>
              <a:t>right or wrong in themselves</a:t>
            </a:r>
          </a:p>
          <a:p>
            <a:r>
              <a:rPr lang="en-GB" dirty="0" smtClean="0"/>
              <a:t>Universal and duty-based principles for everyone</a:t>
            </a:r>
          </a:p>
          <a:p>
            <a:r>
              <a:rPr lang="en-GB" dirty="0" smtClean="0"/>
              <a:t>Religious ethics as an example</a:t>
            </a:r>
          </a:p>
          <a:p>
            <a:r>
              <a:rPr lang="en-GB" dirty="0" smtClean="0"/>
              <a:t>Kant’s framework of ethical decision-making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03EF0-63E1-4921-9B79-4DCCEB512B9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4738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Ethical theories and frameworks: </a:t>
            </a:r>
            <a:r>
              <a:rPr lang="en-GB" i="1" dirty="0" smtClean="0"/>
              <a:t>virtues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267200"/>
          </a:xfrm>
        </p:spPr>
        <p:txBody>
          <a:bodyPr>
            <a:normAutofit fontScale="92500"/>
          </a:bodyPr>
          <a:lstStyle/>
          <a:p>
            <a:r>
              <a:rPr lang="en-GB" dirty="0" smtClean="0"/>
              <a:t>Ethics are practiced as human virtues</a:t>
            </a:r>
          </a:p>
          <a:p>
            <a:r>
              <a:rPr lang="en-GB" dirty="0" smtClean="0"/>
              <a:t>Who ought we become?</a:t>
            </a:r>
          </a:p>
          <a:p>
            <a:r>
              <a:rPr lang="en-GB" dirty="0" smtClean="0"/>
              <a:t>Association with the ideas of the ancient Greek philosopher Aristotle, and religious thinkers</a:t>
            </a:r>
          </a:p>
          <a:p>
            <a:r>
              <a:rPr lang="en-GB" dirty="0" smtClean="0"/>
              <a:t>There are number of various virtues to be followed such as honesty, generosity and courage etc.</a:t>
            </a:r>
          </a:p>
          <a:p>
            <a:r>
              <a:rPr lang="en-GB" dirty="0" smtClean="0"/>
              <a:t>Virtues can contradict each other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03EF0-63E1-4921-9B79-4DCCEB512B9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7246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Ethical theories and frameworks: </a:t>
            </a:r>
            <a:br>
              <a:rPr lang="en-GB" dirty="0" smtClean="0"/>
            </a:br>
            <a:r>
              <a:rPr lang="en-GB" i="1" dirty="0" smtClean="0"/>
              <a:t>care ethics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Deals with </a:t>
            </a:r>
            <a:r>
              <a:rPr lang="en-US" i="1" dirty="0" smtClean="0"/>
              <a:t>recognition of, and </a:t>
            </a:r>
            <a:r>
              <a:rPr lang="en-US" i="1" dirty="0"/>
              <a:t>responsiveness to, others’ wellbeing needs</a:t>
            </a:r>
            <a:r>
              <a:rPr lang="en-US" dirty="0" smtClean="0"/>
              <a:t>.</a:t>
            </a:r>
          </a:p>
          <a:p>
            <a:r>
              <a:rPr lang="en-US" dirty="0"/>
              <a:t>The practice of care specifically involves:</a:t>
            </a:r>
          </a:p>
          <a:p>
            <a:pPr lvl="1"/>
            <a:r>
              <a:rPr lang="en-US" i="1" dirty="0" smtClean="0"/>
              <a:t>caring </a:t>
            </a:r>
            <a:r>
              <a:rPr lang="en-US" i="1" dirty="0"/>
              <a:t>about </a:t>
            </a:r>
            <a:r>
              <a:rPr lang="en-US" dirty="0"/>
              <a:t>– a recognition of another’s need, which </a:t>
            </a:r>
            <a:r>
              <a:rPr lang="en-US" dirty="0" smtClean="0"/>
              <a:t>is a </a:t>
            </a:r>
            <a:r>
              <a:rPr lang="en-US" dirty="0"/>
              <a:t>form of </a:t>
            </a:r>
            <a:r>
              <a:rPr lang="en-US" i="1" dirty="0"/>
              <a:t>moral awareness</a:t>
            </a:r>
            <a:r>
              <a:rPr lang="en-US" dirty="0"/>
              <a:t>;</a:t>
            </a:r>
          </a:p>
          <a:p>
            <a:pPr lvl="1"/>
            <a:r>
              <a:rPr lang="en-US" i="1" dirty="0" smtClean="0"/>
              <a:t>taking </a:t>
            </a:r>
            <a:r>
              <a:rPr lang="en-US" i="1" dirty="0"/>
              <a:t>care of </a:t>
            </a:r>
            <a:r>
              <a:rPr lang="en-US" dirty="0"/>
              <a:t>– acting when care is needed, entailing </a:t>
            </a:r>
            <a:r>
              <a:rPr lang="en-US" dirty="0" smtClean="0"/>
              <a:t>a sense </a:t>
            </a:r>
            <a:r>
              <a:rPr lang="en-US" dirty="0"/>
              <a:t>of </a:t>
            </a:r>
            <a:r>
              <a:rPr lang="en-US" i="1" dirty="0"/>
              <a:t>responsibility</a:t>
            </a:r>
            <a:r>
              <a:rPr lang="en-US" dirty="0"/>
              <a:t>;</a:t>
            </a:r>
          </a:p>
          <a:p>
            <a:pPr lvl="1"/>
            <a:r>
              <a:rPr lang="en-US" i="1" dirty="0" smtClean="0"/>
              <a:t>care-giving </a:t>
            </a:r>
            <a:r>
              <a:rPr lang="en-US" dirty="0"/>
              <a:t>– ensuring that care needs are met, </a:t>
            </a:r>
            <a:r>
              <a:rPr lang="en-US" dirty="0" smtClean="0"/>
              <a:t>entailing both </a:t>
            </a:r>
            <a:r>
              <a:rPr lang="en-US" i="1" dirty="0"/>
              <a:t>empathy </a:t>
            </a:r>
            <a:r>
              <a:rPr lang="en-US" dirty="0"/>
              <a:t>and </a:t>
            </a:r>
            <a:r>
              <a:rPr lang="en-US" i="1" dirty="0"/>
              <a:t>competence</a:t>
            </a:r>
            <a:r>
              <a:rPr lang="en-US" dirty="0"/>
              <a:t>;</a:t>
            </a:r>
          </a:p>
          <a:p>
            <a:pPr lvl="1"/>
            <a:r>
              <a:rPr lang="en-US" i="1" dirty="0" smtClean="0"/>
              <a:t>care-receiving </a:t>
            </a:r>
            <a:r>
              <a:rPr lang="en-US" dirty="0"/>
              <a:t>– the interaction between the </a:t>
            </a:r>
            <a:r>
              <a:rPr lang="en-US" dirty="0" err="1"/>
              <a:t>carer</a:t>
            </a:r>
            <a:r>
              <a:rPr lang="en-US" dirty="0"/>
              <a:t> </a:t>
            </a:r>
            <a:r>
              <a:rPr lang="en-US" dirty="0" smtClean="0"/>
              <a:t>and the </a:t>
            </a:r>
            <a:r>
              <a:rPr lang="en-US" dirty="0"/>
              <a:t>recipient, entailing </a:t>
            </a:r>
            <a:r>
              <a:rPr lang="en-US" i="1" dirty="0"/>
              <a:t>responsiveness </a:t>
            </a:r>
            <a:r>
              <a:rPr lang="en-US" dirty="0"/>
              <a:t>and </a:t>
            </a:r>
            <a:r>
              <a:rPr lang="en-US" i="1" dirty="0"/>
              <a:t>receptiveness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03EF0-63E1-4921-9B79-4DCCEB512B9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7750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Corporate </a:t>
            </a:r>
            <a:r>
              <a:rPr lang="en-US" dirty="0" smtClean="0"/>
              <a:t>social responsibility and human resource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Definition of CSR</a:t>
            </a:r>
          </a:p>
          <a:p>
            <a:r>
              <a:rPr lang="en-US" dirty="0" smtClean="0"/>
              <a:t>CSR and HRM – socially responsible HRM practices</a:t>
            </a:r>
          </a:p>
          <a:p>
            <a:r>
              <a:rPr lang="en-US" dirty="0" smtClean="0"/>
              <a:t>Strategies for socially responsible HRM</a:t>
            </a:r>
          </a:p>
          <a:p>
            <a:r>
              <a:rPr lang="en-US" dirty="0" smtClean="0"/>
              <a:t>CSR-HRM relation: the political aspects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03EF0-63E1-4921-9B79-4DCCEB512B9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0646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Critical business ethics: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 </a:t>
            </a:r>
            <a:r>
              <a:rPr lang="en-US" dirty="0" smtClean="0"/>
              <a:t>anti-essentialist </a:t>
            </a:r>
            <a:r>
              <a:rPr lang="en-US" dirty="0"/>
              <a:t>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Ethics can be conceived in many different ways. </a:t>
            </a:r>
            <a:endParaRPr lang="en-US" dirty="0" smtClean="0"/>
          </a:p>
          <a:p>
            <a:r>
              <a:rPr lang="en-US" dirty="0" smtClean="0"/>
              <a:t>The essence of business ethics </a:t>
            </a:r>
            <a:r>
              <a:rPr lang="en-US" dirty="0"/>
              <a:t>is not hiding waiting to </a:t>
            </a:r>
            <a:r>
              <a:rPr lang="en-US" dirty="0" smtClean="0"/>
              <a:t>be found</a:t>
            </a:r>
            <a:r>
              <a:rPr lang="en-US" dirty="0"/>
              <a:t>, nor is it found in a </a:t>
            </a:r>
            <a:r>
              <a:rPr lang="en-US" i="1" dirty="0"/>
              <a:t>clear </a:t>
            </a:r>
            <a:r>
              <a:rPr lang="en-US" dirty="0"/>
              <a:t>code of rules </a:t>
            </a:r>
            <a:r>
              <a:rPr lang="en-US" dirty="0" smtClean="0"/>
              <a:t>prescribing specific </a:t>
            </a:r>
            <a:r>
              <a:rPr lang="en-US" dirty="0"/>
              <a:t>forms of ethical </a:t>
            </a:r>
            <a:r>
              <a:rPr lang="en-US" dirty="0" err="1" smtClean="0"/>
              <a:t>behaviour</a:t>
            </a:r>
            <a:endParaRPr lang="en-US" dirty="0" smtClean="0"/>
          </a:p>
          <a:p>
            <a:r>
              <a:rPr lang="en-US" dirty="0"/>
              <a:t>E</a:t>
            </a:r>
            <a:r>
              <a:rPr lang="en-US" dirty="0" smtClean="0"/>
              <a:t>thics </a:t>
            </a:r>
            <a:r>
              <a:rPr lang="en-US" dirty="0"/>
              <a:t>is not something that we </a:t>
            </a:r>
            <a:r>
              <a:rPr lang="en-US" dirty="0" smtClean="0"/>
              <a:t>can approach </a:t>
            </a:r>
            <a:r>
              <a:rPr lang="en-US" dirty="0"/>
              <a:t>directly or something that is easy to </a:t>
            </a:r>
            <a:r>
              <a:rPr lang="en-US" dirty="0" smtClean="0"/>
              <a:t>represent, but </a:t>
            </a:r>
            <a:r>
              <a:rPr lang="en-US" dirty="0"/>
              <a:t>neither should we deny that it is </a:t>
            </a:r>
            <a:r>
              <a:rPr lang="en-US" dirty="0" smtClean="0"/>
              <a:t>important, or </a:t>
            </a:r>
            <a:r>
              <a:rPr lang="en-US" dirty="0"/>
              <a:t>give up because minor royalty are confidently </a:t>
            </a:r>
            <a:r>
              <a:rPr lang="en-US" dirty="0" smtClean="0"/>
              <a:t>telling us </a:t>
            </a:r>
            <a:r>
              <a:rPr lang="en-US" dirty="0"/>
              <a:t>what is in the box.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03EF0-63E1-4921-9B79-4DCCEB512B9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2447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Where to next? Ethics </a:t>
            </a:r>
            <a:r>
              <a:rPr lang="en-US" dirty="0" smtClean="0"/>
              <a:t>in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What is it that is ethically (or morally) wrong </a:t>
            </a:r>
            <a:r>
              <a:rPr lang="en-US" dirty="0" smtClean="0"/>
              <a:t>about the </a:t>
            </a:r>
            <a:r>
              <a:rPr lang="en-US" dirty="0"/>
              <a:t>situation? </a:t>
            </a:r>
            <a:r>
              <a:rPr lang="en-US" dirty="0" smtClean="0"/>
              <a:t>What has triggered </a:t>
            </a:r>
            <a:r>
              <a:rPr lang="en-US" dirty="0"/>
              <a:t>your </a:t>
            </a:r>
            <a:r>
              <a:rPr lang="en-US" i="1" dirty="0"/>
              <a:t>conscience</a:t>
            </a:r>
            <a:r>
              <a:rPr lang="en-US" dirty="0" smtClean="0"/>
              <a:t>?</a:t>
            </a:r>
          </a:p>
          <a:p>
            <a:r>
              <a:rPr lang="en-US" dirty="0" smtClean="0"/>
              <a:t>When you </a:t>
            </a:r>
            <a:r>
              <a:rPr lang="en-US" dirty="0"/>
              <a:t>apply your </a:t>
            </a:r>
            <a:r>
              <a:rPr lang="en-US" i="1" dirty="0"/>
              <a:t>ethical reasoning </a:t>
            </a:r>
            <a:r>
              <a:rPr lang="en-US" dirty="0"/>
              <a:t>to the situation, </a:t>
            </a:r>
            <a:r>
              <a:rPr lang="en-US" dirty="0" smtClean="0"/>
              <a:t>what will </a:t>
            </a:r>
            <a:r>
              <a:rPr lang="en-US" dirty="0"/>
              <a:t>you think is the proper course of action?</a:t>
            </a:r>
          </a:p>
          <a:p>
            <a:r>
              <a:rPr lang="en-US" dirty="0" smtClean="0"/>
              <a:t>What </a:t>
            </a:r>
            <a:r>
              <a:rPr lang="en-US" dirty="0"/>
              <a:t>are </a:t>
            </a:r>
            <a:r>
              <a:rPr lang="en-US" dirty="0" smtClean="0"/>
              <a:t>the </a:t>
            </a:r>
            <a:r>
              <a:rPr lang="en-US" i="1" dirty="0" smtClean="0"/>
              <a:t>demands </a:t>
            </a:r>
            <a:r>
              <a:rPr lang="en-US" i="1" dirty="0"/>
              <a:t>and expectations </a:t>
            </a:r>
            <a:r>
              <a:rPr lang="en-US" dirty="0"/>
              <a:t>that other stakeholders </a:t>
            </a:r>
            <a:r>
              <a:rPr lang="en-US" dirty="0" smtClean="0"/>
              <a:t>in the </a:t>
            </a:r>
            <a:r>
              <a:rPr lang="en-US" dirty="0"/>
              <a:t>situation wish to impose?</a:t>
            </a:r>
          </a:p>
          <a:p>
            <a:r>
              <a:rPr lang="en-US" dirty="0" smtClean="0"/>
              <a:t>What</a:t>
            </a:r>
            <a:r>
              <a:rPr lang="en-US" dirty="0"/>
              <a:t>, in practical terms, should be done about </a:t>
            </a:r>
            <a:r>
              <a:rPr lang="en-US" dirty="0" smtClean="0"/>
              <a:t>it, given </a:t>
            </a:r>
            <a:r>
              <a:rPr lang="en-US" dirty="0"/>
              <a:t>all the constraints and complexities of the ‘</a:t>
            </a:r>
            <a:r>
              <a:rPr lang="en-US" dirty="0" smtClean="0"/>
              <a:t>real’ world</a:t>
            </a:r>
            <a:r>
              <a:rPr lang="en-US" dirty="0"/>
              <a:t>? What are the </a:t>
            </a:r>
            <a:r>
              <a:rPr lang="en-US" i="1" dirty="0"/>
              <a:t>options for action</a:t>
            </a:r>
            <a:r>
              <a:rPr lang="en-US" dirty="0"/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03EF0-63E1-4921-9B79-4DCCEB512B9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2623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There is the need, and potential, for ethical human resources practices</a:t>
            </a:r>
          </a:p>
          <a:p>
            <a:r>
              <a:rPr lang="en-GB" dirty="0" smtClean="0"/>
              <a:t>Are ethical human resources practices and outcomes possible or simply quixotic musings?</a:t>
            </a:r>
          </a:p>
          <a:p>
            <a:r>
              <a:rPr lang="en-GB" dirty="0" smtClean="0"/>
              <a:t>Acting ethically is not easy</a:t>
            </a:r>
          </a:p>
          <a:p>
            <a:r>
              <a:rPr lang="en-GB" dirty="0" smtClean="0"/>
              <a:t>Organisations should ‘strive for the good’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03EF0-63E1-4921-9B79-4DCCEB512B9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6493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Further reading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/>
              <a:t>B</a:t>
            </a:r>
            <a:r>
              <a:rPr lang="en-US" dirty="0" smtClean="0"/>
              <a:t>olton</a:t>
            </a:r>
            <a:r>
              <a:rPr lang="en-US" dirty="0"/>
              <a:t>, </a:t>
            </a:r>
            <a:r>
              <a:rPr lang="en-US" dirty="0" smtClean="0"/>
              <a:t>S. C. </a:t>
            </a:r>
            <a:r>
              <a:rPr lang="en-US" dirty="0"/>
              <a:t>and </a:t>
            </a:r>
            <a:r>
              <a:rPr lang="en-US" dirty="0" err="1" smtClean="0"/>
              <a:t>Houlihan</a:t>
            </a:r>
            <a:r>
              <a:rPr lang="en-US" dirty="0"/>
              <a:t>, </a:t>
            </a:r>
            <a:r>
              <a:rPr lang="en-US" dirty="0" smtClean="0"/>
              <a:t>M. </a:t>
            </a:r>
            <a:r>
              <a:rPr lang="en-US" dirty="0"/>
              <a:t>(2007) </a:t>
            </a:r>
            <a:r>
              <a:rPr lang="en-US" i="1" dirty="0"/>
              <a:t>Searching for </a:t>
            </a:r>
            <a:r>
              <a:rPr lang="en-US" i="1" dirty="0" smtClean="0"/>
              <a:t>the Human </a:t>
            </a:r>
            <a:r>
              <a:rPr lang="en-US" i="1" dirty="0"/>
              <a:t>in Human Resource Management: Theory, </a:t>
            </a:r>
            <a:r>
              <a:rPr lang="en-US" i="1" dirty="0" smtClean="0"/>
              <a:t>Practice and </a:t>
            </a:r>
            <a:r>
              <a:rPr lang="en-US" i="1" dirty="0"/>
              <a:t>Workplace Contexts</a:t>
            </a:r>
            <a:r>
              <a:rPr lang="en-US" dirty="0"/>
              <a:t>. Basingstoke: Palgrave Macmillan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smtClean="0"/>
              <a:t>Crane</a:t>
            </a:r>
            <a:r>
              <a:rPr lang="en-US" dirty="0"/>
              <a:t>, </a:t>
            </a:r>
            <a:r>
              <a:rPr lang="en-US" dirty="0" smtClean="0"/>
              <a:t>A., </a:t>
            </a:r>
            <a:r>
              <a:rPr lang="en-US" dirty="0" err="1" smtClean="0"/>
              <a:t>Matten</a:t>
            </a:r>
            <a:r>
              <a:rPr lang="en-US" dirty="0"/>
              <a:t>, </a:t>
            </a:r>
            <a:r>
              <a:rPr lang="en-US" dirty="0" smtClean="0"/>
              <a:t>D. </a:t>
            </a:r>
            <a:r>
              <a:rPr lang="en-US" dirty="0"/>
              <a:t>and </a:t>
            </a:r>
            <a:r>
              <a:rPr lang="en-US" dirty="0" smtClean="0"/>
              <a:t>Spence L. </a:t>
            </a:r>
            <a:r>
              <a:rPr lang="en-US" dirty="0"/>
              <a:t>(2013) </a:t>
            </a:r>
            <a:r>
              <a:rPr lang="en-US" i="1" dirty="0" smtClean="0"/>
              <a:t>Corporate Social </a:t>
            </a:r>
            <a:r>
              <a:rPr lang="en-US" i="1" dirty="0"/>
              <a:t>Responsibility: Readings and Cases in a </a:t>
            </a:r>
            <a:r>
              <a:rPr lang="en-US" i="1" dirty="0" smtClean="0"/>
              <a:t>Global Context </a:t>
            </a:r>
            <a:r>
              <a:rPr lang="en-US" dirty="0"/>
              <a:t>(2nd </a:t>
            </a:r>
            <a:r>
              <a:rPr lang="en-US" dirty="0" err="1"/>
              <a:t>edn</a:t>
            </a:r>
            <a:r>
              <a:rPr lang="en-US" dirty="0"/>
              <a:t>.). Abingdon: </a:t>
            </a:r>
            <a:r>
              <a:rPr lang="en-US" dirty="0" err="1"/>
              <a:t>Routledge</a:t>
            </a:r>
            <a:endParaRPr lang="en-US" dirty="0"/>
          </a:p>
          <a:p>
            <a:r>
              <a:rPr lang="en-US" dirty="0" smtClean="0"/>
              <a:t>Grace</a:t>
            </a:r>
            <a:r>
              <a:rPr lang="en-US" dirty="0"/>
              <a:t>, </a:t>
            </a:r>
            <a:r>
              <a:rPr lang="en-US" dirty="0" smtClean="0"/>
              <a:t>D. </a:t>
            </a:r>
            <a:r>
              <a:rPr lang="en-US" dirty="0"/>
              <a:t>and </a:t>
            </a:r>
            <a:r>
              <a:rPr lang="en-US" dirty="0" smtClean="0"/>
              <a:t>Cohen</a:t>
            </a:r>
            <a:r>
              <a:rPr lang="en-US" dirty="0"/>
              <a:t>, </a:t>
            </a:r>
            <a:r>
              <a:rPr lang="en-US" dirty="0" smtClean="0"/>
              <a:t>S. </a:t>
            </a:r>
            <a:r>
              <a:rPr lang="en-US" dirty="0"/>
              <a:t>(2013) </a:t>
            </a:r>
            <a:r>
              <a:rPr lang="en-US" i="1" dirty="0"/>
              <a:t>Business Ethics </a:t>
            </a:r>
            <a:r>
              <a:rPr lang="en-US" dirty="0"/>
              <a:t>(5th </a:t>
            </a:r>
            <a:r>
              <a:rPr lang="en-US" dirty="0" err="1"/>
              <a:t>edn</a:t>
            </a:r>
            <a:r>
              <a:rPr lang="en-US" dirty="0" smtClean="0"/>
              <a:t>). Oxford</a:t>
            </a:r>
            <a:r>
              <a:rPr lang="en-US" dirty="0"/>
              <a:t>: Oxford University Press.</a:t>
            </a:r>
          </a:p>
          <a:p>
            <a:r>
              <a:rPr lang="en-US" dirty="0"/>
              <a:t>J</a:t>
            </a:r>
            <a:r>
              <a:rPr lang="en-US" dirty="0" smtClean="0"/>
              <a:t>ones</a:t>
            </a:r>
            <a:r>
              <a:rPr lang="en-US" dirty="0"/>
              <a:t>, </a:t>
            </a:r>
            <a:r>
              <a:rPr lang="en-US" dirty="0" smtClean="0"/>
              <a:t>C., Parker</a:t>
            </a:r>
            <a:r>
              <a:rPr lang="en-US" dirty="0"/>
              <a:t>, </a:t>
            </a:r>
            <a:r>
              <a:rPr lang="en-US" dirty="0" smtClean="0"/>
              <a:t>M. </a:t>
            </a:r>
            <a:r>
              <a:rPr lang="en-US" dirty="0"/>
              <a:t>and </a:t>
            </a:r>
            <a:r>
              <a:rPr lang="en-US" dirty="0" smtClean="0"/>
              <a:t>Ten </a:t>
            </a:r>
            <a:r>
              <a:rPr lang="en-US" dirty="0" err="1" smtClean="0"/>
              <a:t>Bos</a:t>
            </a:r>
            <a:r>
              <a:rPr lang="en-US" dirty="0"/>
              <a:t>, </a:t>
            </a:r>
            <a:r>
              <a:rPr lang="en-US" dirty="0" smtClean="0"/>
              <a:t>M. </a:t>
            </a:r>
            <a:r>
              <a:rPr lang="en-US" dirty="0"/>
              <a:t>(2005) </a:t>
            </a:r>
            <a:r>
              <a:rPr lang="en-US" i="1" dirty="0"/>
              <a:t>For </a:t>
            </a:r>
            <a:r>
              <a:rPr lang="en-US" i="1" dirty="0" smtClean="0"/>
              <a:t>Business Ethics</a:t>
            </a:r>
            <a:r>
              <a:rPr lang="en-US" dirty="0"/>
              <a:t>. London: </a:t>
            </a:r>
            <a:r>
              <a:rPr lang="en-US" dirty="0" err="1"/>
              <a:t>Routledge</a:t>
            </a:r>
            <a:r>
              <a:rPr lang="en-US" dirty="0"/>
              <a:t>.</a:t>
            </a:r>
          </a:p>
          <a:p>
            <a:r>
              <a:rPr lang="en-US" dirty="0" err="1" smtClean="0"/>
              <a:t>Pinnington</a:t>
            </a:r>
            <a:r>
              <a:rPr lang="en-US" dirty="0"/>
              <a:t>, </a:t>
            </a:r>
            <a:r>
              <a:rPr lang="en-US" dirty="0" smtClean="0"/>
              <a:t>A., Macklin</a:t>
            </a:r>
            <a:r>
              <a:rPr lang="en-US" dirty="0"/>
              <a:t>, </a:t>
            </a:r>
            <a:r>
              <a:rPr lang="en-US" dirty="0" smtClean="0"/>
              <a:t>R. </a:t>
            </a:r>
            <a:r>
              <a:rPr lang="en-US" dirty="0"/>
              <a:t>and </a:t>
            </a:r>
            <a:r>
              <a:rPr lang="en-US" dirty="0" smtClean="0"/>
              <a:t>Campbell</a:t>
            </a:r>
            <a:r>
              <a:rPr lang="en-US" dirty="0"/>
              <a:t>, </a:t>
            </a:r>
            <a:r>
              <a:rPr lang="en-US" dirty="0" smtClean="0"/>
              <a:t>T. </a:t>
            </a:r>
            <a:r>
              <a:rPr lang="en-US" dirty="0"/>
              <a:t>(</a:t>
            </a:r>
            <a:r>
              <a:rPr lang="en-US" dirty="0" smtClean="0"/>
              <a:t>2007) </a:t>
            </a:r>
            <a:r>
              <a:rPr lang="en-US" i="1" dirty="0" smtClean="0"/>
              <a:t>Human </a:t>
            </a:r>
            <a:r>
              <a:rPr lang="en-US" i="1" dirty="0"/>
              <a:t>Resource Management: Ethics and </a:t>
            </a:r>
            <a:r>
              <a:rPr lang="en-US" i="1" dirty="0" smtClean="0"/>
              <a:t>Employment</a:t>
            </a:r>
            <a:r>
              <a:rPr lang="en-US" dirty="0" smtClean="0"/>
              <a:t>. Oxford</a:t>
            </a:r>
            <a:r>
              <a:rPr lang="en-US" dirty="0"/>
              <a:t>: Oxford University Press.</a:t>
            </a:r>
          </a:p>
          <a:p>
            <a:r>
              <a:rPr lang="en-US" dirty="0" smtClean="0"/>
              <a:t>Preston</a:t>
            </a:r>
            <a:r>
              <a:rPr lang="en-US" dirty="0"/>
              <a:t>, </a:t>
            </a:r>
            <a:r>
              <a:rPr lang="en-US" dirty="0" smtClean="0"/>
              <a:t>N. </a:t>
            </a:r>
            <a:r>
              <a:rPr lang="en-US" dirty="0"/>
              <a:t>(2014) </a:t>
            </a:r>
            <a:r>
              <a:rPr lang="en-US" i="1" dirty="0"/>
              <a:t>Understanding Ethics </a:t>
            </a:r>
            <a:r>
              <a:rPr lang="en-US" dirty="0"/>
              <a:t>(3rd </a:t>
            </a:r>
            <a:r>
              <a:rPr lang="en-US" dirty="0" err="1"/>
              <a:t>edn</a:t>
            </a:r>
            <a:r>
              <a:rPr lang="en-US" dirty="0"/>
              <a:t>). </a:t>
            </a:r>
            <a:r>
              <a:rPr lang="en-US" dirty="0" smtClean="0"/>
              <a:t>Sydney: Federation </a:t>
            </a:r>
            <a:r>
              <a:rPr lang="en-US" dirty="0"/>
              <a:t>Press.</a:t>
            </a:r>
          </a:p>
          <a:p>
            <a:r>
              <a:rPr lang="en-US" dirty="0" err="1"/>
              <a:t>T</a:t>
            </a:r>
            <a:r>
              <a:rPr lang="en-US" dirty="0" err="1" smtClean="0"/>
              <a:t>reviño</a:t>
            </a:r>
            <a:r>
              <a:rPr lang="en-US" dirty="0"/>
              <a:t>, </a:t>
            </a:r>
            <a:r>
              <a:rPr lang="en-US" dirty="0" smtClean="0"/>
              <a:t>L. K. </a:t>
            </a:r>
            <a:r>
              <a:rPr lang="en-US" dirty="0"/>
              <a:t>and </a:t>
            </a:r>
            <a:r>
              <a:rPr lang="en-US" dirty="0" smtClean="0"/>
              <a:t> Nelson</a:t>
            </a:r>
            <a:r>
              <a:rPr lang="en-US" dirty="0"/>
              <a:t>, </a:t>
            </a:r>
            <a:r>
              <a:rPr lang="en-US" dirty="0" smtClean="0"/>
              <a:t>K. A. </a:t>
            </a:r>
            <a:r>
              <a:rPr lang="en-US" dirty="0"/>
              <a:t>(2013) </a:t>
            </a:r>
            <a:r>
              <a:rPr lang="en-US" i="1" dirty="0"/>
              <a:t>Managing </a:t>
            </a:r>
            <a:r>
              <a:rPr lang="en-US" i="1" dirty="0" smtClean="0"/>
              <a:t>Business Ethics</a:t>
            </a:r>
            <a:r>
              <a:rPr lang="en-US" i="1" dirty="0"/>
              <a:t>: Straight Talk About How to Do It Right </a:t>
            </a:r>
            <a:r>
              <a:rPr lang="en-US" dirty="0"/>
              <a:t>(6th </a:t>
            </a:r>
            <a:r>
              <a:rPr lang="en-US" dirty="0" err="1"/>
              <a:t>edn</a:t>
            </a:r>
            <a:r>
              <a:rPr lang="en-US" dirty="0" smtClean="0"/>
              <a:t>). Hoboken</a:t>
            </a:r>
            <a:r>
              <a:rPr lang="en-US" dirty="0"/>
              <a:t>, NJ: Wiley.</a:t>
            </a:r>
          </a:p>
          <a:p>
            <a:r>
              <a:rPr lang="en-US" dirty="0" err="1" smtClean="0"/>
              <a:t>Winstanley</a:t>
            </a:r>
            <a:r>
              <a:rPr lang="en-US" dirty="0"/>
              <a:t>, </a:t>
            </a:r>
            <a:r>
              <a:rPr lang="en-US" dirty="0" smtClean="0"/>
              <a:t>D. </a:t>
            </a:r>
            <a:r>
              <a:rPr lang="en-US" dirty="0"/>
              <a:t>and </a:t>
            </a:r>
            <a:r>
              <a:rPr lang="en-US" dirty="0" smtClean="0"/>
              <a:t>Woodall</a:t>
            </a:r>
            <a:r>
              <a:rPr lang="en-US" dirty="0"/>
              <a:t>, </a:t>
            </a:r>
            <a:r>
              <a:rPr lang="en-US" dirty="0" smtClean="0"/>
              <a:t>J. </a:t>
            </a:r>
            <a:r>
              <a:rPr lang="en-US" dirty="0"/>
              <a:t>(2000) </a:t>
            </a:r>
            <a:r>
              <a:rPr lang="en-US" i="1" dirty="0"/>
              <a:t>Ethical Issues </a:t>
            </a:r>
            <a:r>
              <a:rPr lang="en-US" i="1" dirty="0" smtClean="0"/>
              <a:t>in Contemporary </a:t>
            </a:r>
            <a:r>
              <a:rPr lang="en-US" i="1" dirty="0"/>
              <a:t>Human Resource Management</a:t>
            </a:r>
            <a:r>
              <a:rPr lang="en-US" dirty="0"/>
              <a:t>. </a:t>
            </a:r>
            <a:r>
              <a:rPr lang="en-US" dirty="0" smtClean="0"/>
              <a:t>Basingstoke: Macmillan.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03EF0-63E1-4921-9B79-4DCCEB512B9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1205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200400"/>
            <a:ext cx="7772400" cy="1752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Chapter 5: </a:t>
            </a:r>
            <a:r>
              <a:rPr lang="en-US" dirty="0"/>
              <a:t>HRM, ethics, </a:t>
            </a:r>
            <a:r>
              <a:rPr lang="en-US" dirty="0" smtClean="0"/>
              <a:t>and corporate social responsibility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4876800"/>
            <a:ext cx="6400800" cy="1066800"/>
          </a:xfrm>
        </p:spPr>
        <p:txBody>
          <a:bodyPr>
            <a:normAutofit/>
          </a:bodyPr>
          <a:lstStyle/>
          <a:p>
            <a:r>
              <a:rPr lang="en-US" sz="2400" i="1" dirty="0">
                <a:solidFill>
                  <a:schemeClr val="tx1"/>
                </a:solidFill>
              </a:rPr>
              <a:t>Tracy Wilcox and </a:t>
            </a:r>
            <a:r>
              <a:rPr lang="en-US" sz="2400" i="1" dirty="0" err="1">
                <a:solidFill>
                  <a:schemeClr val="tx1"/>
                </a:solidFill>
              </a:rPr>
              <a:t>Diannah</a:t>
            </a:r>
            <a:r>
              <a:rPr lang="en-US" sz="2400" i="1" dirty="0">
                <a:solidFill>
                  <a:schemeClr val="tx1"/>
                </a:solidFill>
              </a:rPr>
              <a:t> Lowry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295400" y="792399"/>
            <a:ext cx="61722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/>
              <a:t>HUMAN RESOURCE MANAGEMENT – a global and critical </a:t>
            </a:r>
            <a:r>
              <a:rPr lang="en-US" sz="4000" dirty="0"/>
              <a:t>p</a:t>
            </a:r>
            <a:r>
              <a:rPr lang="en-US" sz="4000" dirty="0" smtClean="0"/>
              <a:t>erspective (2e)</a:t>
            </a:r>
            <a:endParaRPr lang="en-US" sz="4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03EF0-63E1-4921-9B79-4DCCEB512B9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2013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After reading this chapter, you should be able to:</a:t>
            </a:r>
          </a:p>
          <a:p>
            <a:r>
              <a:rPr lang="en-US" dirty="0" smtClean="0"/>
              <a:t>Understand </a:t>
            </a:r>
            <a:r>
              <a:rPr lang="en-US" dirty="0"/>
              <a:t>why and how human resources activities have an ethical dimension and identify various ethical</a:t>
            </a:r>
          </a:p>
          <a:p>
            <a:r>
              <a:rPr lang="en-US" dirty="0"/>
              <a:t>issues in contemporary human resource management activities.</a:t>
            </a:r>
          </a:p>
          <a:p>
            <a:r>
              <a:rPr lang="en-US" dirty="0" err="1" smtClean="0"/>
              <a:t>Recognise</a:t>
            </a:r>
            <a:r>
              <a:rPr lang="en-US" dirty="0" smtClean="0"/>
              <a:t> </a:t>
            </a:r>
            <a:r>
              <a:rPr lang="en-US" dirty="0"/>
              <a:t>the connections among ethical human resources practices, corporate social responsibility, and ethical</a:t>
            </a:r>
          </a:p>
          <a:p>
            <a:r>
              <a:rPr lang="en-US" dirty="0"/>
              <a:t>global business operations.</a:t>
            </a:r>
          </a:p>
          <a:p>
            <a:r>
              <a:rPr lang="en-US" dirty="0" smtClean="0"/>
              <a:t>Describe </a:t>
            </a:r>
            <a:r>
              <a:rPr lang="en-US" dirty="0"/>
              <a:t>the key features of ethical thinking in the context of ethics, business, and human resources.</a:t>
            </a:r>
          </a:p>
          <a:p>
            <a:r>
              <a:rPr lang="en-US" dirty="0" err="1" smtClean="0"/>
              <a:t>Recognise</a:t>
            </a:r>
            <a:r>
              <a:rPr lang="en-US" dirty="0" smtClean="0"/>
              <a:t> </a:t>
            </a:r>
            <a:r>
              <a:rPr lang="en-US" dirty="0"/>
              <a:t>some of the various ethical frameworks that can apply to human resources in a global context.</a:t>
            </a:r>
          </a:p>
          <a:p>
            <a:r>
              <a:rPr lang="en-US" dirty="0" smtClean="0"/>
              <a:t>Distinguish </a:t>
            </a:r>
            <a:r>
              <a:rPr lang="en-US" dirty="0"/>
              <a:t>between ethical relativism and ethical pluralism.</a:t>
            </a:r>
          </a:p>
          <a:p>
            <a:r>
              <a:rPr lang="en-US" dirty="0" smtClean="0"/>
              <a:t>Describe </a:t>
            </a:r>
            <a:r>
              <a:rPr lang="en-US" dirty="0"/>
              <a:t>some of the features of critical business ethics.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03EF0-63E1-4921-9B79-4DCCEB512B9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2360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chapter contents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62400"/>
          </a:xfrm>
        </p:spPr>
        <p:txBody>
          <a:bodyPr>
            <a:normAutofit fontScale="62500" lnSpcReduction="20000"/>
          </a:bodyPr>
          <a:lstStyle/>
          <a:p>
            <a:r>
              <a:rPr lang="en-US" b="1" dirty="0" smtClean="0"/>
              <a:t>Opening </a:t>
            </a:r>
            <a:r>
              <a:rPr lang="en-US" b="1" dirty="0"/>
              <a:t>Case Study</a:t>
            </a:r>
            <a:r>
              <a:rPr lang="en-US" dirty="0"/>
              <a:t>: ‘Ethics and HR practices’</a:t>
            </a:r>
          </a:p>
          <a:p>
            <a:r>
              <a:rPr lang="en-US" dirty="0" smtClean="0"/>
              <a:t>Introduction</a:t>
            </a:r>
            <a:endParaRPr lang="en-US" dirty="0"/>
          </a:p>
          <a:p>
            <a:r>
              <a:rPr lang="en-US" dirty="0" smtClean="0"/>
              <a:t>Ethics </a:t>
            </a:r>
            <a:r>
              <a:rPr lang="en-US" dirty="0"/>
              <a:t>and human resources</a:t>
            </a:r>
          </a:p>
          <a:p>
            <a:r>
              <a:rPr lang="en-US" dirty="0" smtClean="0"/>
              <a:t>Critical </a:t>
            </a:r>
            <a:r>
              <a:rPr lang="en-US" dirty="0"/>
              <a:t>thinking and ethics</a:t>
            </a:r>
          </a:p>
          <a:p>
            <a:r>
              <a:rPr lang="en-US" dirty="0" smtClean="0"/>
              <a:t>Ethical </a:t>
            </a:r>
            <a:r>
              <a:rPr lang="en-US" dirty="0"/>
              <a:t>thinking and </a:t>
            </a:r>
            <a:r>
              <a:rPr lang="en-US" dirty="0" err="1"/>
              <a:t>behaviour</a:t>
            </a:r>
            <a:endParaRPr lang="en-US" dirty="0"/>
          </a:p>
          <a:p>
            <a:r>
              <a:rPr lang="en-US" dirty="0" smtClean="0"/>
              <a:t>Ethical </a:t>
            </a:r>
            <a:r>
              <a:rPr lang="en-US" dirty="0"/>
              <a:t>theories and frameworks</a:t>
            </a:r>
          </a:p>
          <a:p>
            <a:r>
              <a:rPr lang="en-US" dirty="0" smtClean="0"/>
              <a:t>Corporate </a:t>
            </a:r>
            <a:r>
              <a:rPr lang="en-US" dirty="0"/>
              <a:t>social responsibility and HRM</a:t>
            </a:r>
          </a:p>
          <a:p>
            <a:r>
              <a:rPr lang="en-US" dirty="0" smtClean="0"/>
              <a:t>Critical </a:t>
            </a:r>
            <a:r>
              <a:rPr lang="en-US" dirty="0"/>
              <a:t>business ethics: The problem of being ‘charmed’</a:t>
            </a:r>
          </a:p>
          <a:p>
            <a:r>
              <a:rPr lang="en-US" dirty="0" smtClean="0"/>
              <a:t>Where </a:t>
            </a:r>
            <a:r>
              <a:rPr lang="en-US" dirty="0"/>
              <a:t>to next? Ethics in practice</a:t>
            </a:r>
          </a:p>
          <a:p>
            <a:r>
              <a:rPr lang="en-US" dirty="0" smtClean="0"/>
              <a:t>Conclusion</a:t>
            </a:r>
            <a:endParaRPr lang="en-US" dirty="0"/>
          </a:p>
          <a:p>
            <a:r>
              <a:rPr lang="en-US" b="1" dirty="0" smtClean="0"/>
              <a:t>End </a:t>
            </a:r>
            <a:r>
              <a:rPr lang="en-US" b="1" dirty="0"/>
              <a:t>of Chapter Case Study</a:t>
            </a:r>
            <a:r>
              <a:rPr lang="en-US" dirty="0"/>
              <a:t>: ‘Amazon’s brutal workplace is an indicator of an inhumane economy</a:t>
            </a:r>
            <a:r>
              <a:rPr lang="en-US" dirty="0" smtClean="0"/>
              <a:t>’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03EF0-63E1-4921-9B79-4DCCEB512B9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2150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Ethical considerations emerge in most of areas of human resource management (HRM) practice</a:t>
            </a:r>
          </a:p>
          <a:p>
            <a:r>
              <a:rPr lang="en-GB" dirty="0" smtClean="0"/>
              <a:t>Relationships between business and society</a:t>
            </a:r>
          </a:p>
          <a:p>
            <a:r>
              <a:rPr lang="en-GB" dirty="0" smtClean="0"/>
              <a:t>Implicit  notions of trust, responsibility, rights, duties and authority</a:t>
            </a:r>
          </a:p>
          <a:p>
            <a:r>
              <a:rPr lang="en-GB" dirty="0" smtClean="0"/>
              <a:t>Global business activities and ethics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03EF0-63E1-4921-9B79-4DCCEB512B9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6702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Ethics and Human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038600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Defining ethics</a:t>
            </a:r>
          </a:p>
          <a:p>
            <a:r>
              <a:rPr lang="en-GB" dirty="0" smtClean="0"/>
              <a:t>Ethics as moral philosophy</a:t>
            </a:r>
          </a:p>
          <a:p>
            <a:r>
              <a:rPr lang="en-GB" dirty="0" smtClean="0"/>
              <a:t>Ethical reasoning involves an evaluation of a situation and its context</a:t>
            </a:r>
          </a:p>
          <a:p>
            <a:r>
              <a:rPr lang="en-GB" dirty="0" smtClean="0"/>
              <a:t>Ethical issues may arise at</a:t>
            </a:r>
          </a:p>
          <a:p>
            <a:pPr lvl="1"/>
            <a:r>
              <a:rPr lang="en-GB" dirty="0" smtClean="0"/>
              <a:t>Individual level</a:t>
            </a:r>
          </a:p>
          <a:p>
            <a:pPr lvl="1"/>
            <a:r>
              <a:rPr lang="en-GB" dirty="0" smtClean="0"/>
              <a:t>Organizational level</a:t>
            </a:r>
          </a:p>
          <a:p>
            <a:pPr lvl="1"/>
            <a:r>
              <a:rPr lang="en-GB" dirty="0" smtClean="0"/>
              <a:t>Macro national level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03EF0-63E1-4921-9B79-4DCCEB512B9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7694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210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03EF0-63E1-4921-9B79-4DCCEB512B9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0166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Ethical thinking and behavior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three interrelated elements of ethical </a:t>
            </a:r>
            <a:r>
              <a:rPr lang="en-US" dirty="0" smtClean="0"/>
              <a:t>practice are :</a:t>
            </a:r>
            <a:endParaRPr lang="en-US" dirty="0"/>
          </a:p>
          <a:p>
            <a:r>
              <a:rPr lang="en-US" i="1" dirty="0" smtClean="0"/>
              <a:t>moral </a:t>
            </a:r>
            <a:r>
              <a:rPr lang="en-US" i="1" dirty="0"/>
              <a:t>awareness </a:t>
            </a:r>
            <a:r>
              <a:rPr lang="en-US" dirty="0"/>
              <a:t>– </a:t>
            </a:r>
            <a:r>
              <a:rPr lang="en-US" dirty="0" err="1"/>
              <a:t>recognising</a:t>
            </a:r>
            <a:r>
              <a:rPr lang="en-US" dirty="0"/>
              <a:t> the existence of an </a:t>
            </a:r>
            <a:r>
              <a:rPr lang="en-US" dirty="0" smtClean="0"/>
              <a:t>ethical dilemma</a:t>
            </a:r>
            <a:r>
              <a:rPr lang="en-US" dirty="0"/>
              <a:t>;</a:t>
            </a:r>
          </a:p>
          <a:p>
            <a:r>
              <a:rPr lang="en-US" i="1" dirty="0" smtClean="0"/>
              <a:t>moral </a:t>
            </a:r>
            <a:r>
              <a:rPr lang="en-US" i="1" dirty="0" err="1"/>
              <a:t>judgement</a:t>
            </a:r>
            <a:r>
              <a:rPr lang="en-US" i="1" dirty="0"/>
              <a:t> </a:t>
            </a:r>
            <a:r>
              <a:rPr lang="en-US" dirty="0"/>
              <a:t>– deciding what is right;</a:t>
            </a:r>
          </a:p>
          <a:p>
            <a:r>
              <a:rPr lang="en-US" i="1" dirty="0" smtClean="0"/>
              <a:t>ethical </a:t>
            </a:r>
            <a:r>
              <a:rPr lang="en-US" i="1" dirty="0" err="1"/>
              <a:t>behaviour</a:t>
            </a:r>
            <a:r>
              <a:rPr lang="en-US" i="1" dirty="0"/>
              <a:t> </a:t>
            </a:r>
            <a:r>
              <a:rPr lang="en-US" dirty="0"/>
              <a:t>– taking action to do the right </a:t>
            </a:r>
            <a:r>
              <a:rPr lang="en-US" dirty="0" smtClean="0"/>
              <a:t>thing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03EF0-63E1-4921-9B79-4DCCEB512B9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3419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Ethical theories and frameworks</a:t>
            </a:r>
            <a:br>
              <a:rPr lang="en-US" dirty="0" smtClean="0"/>
            </a:br>
            <a:r>
              <a:rPr lang="en-US" i="1" dirty="0" smtClean="0"/>
              <a:t>Consequences </a:t>
            </a:r>
            <a:r>
              <a:rPr lang="en-US" i="1" dirty="0"/>
              <a:t>of </a:t>
            </a:r>
            <a:r>
              <a:rPr lang="en-US" i="1" dirty="0" smtClean="0"/>
              <a:t>actions (consequentialism</a:t>
            </a:r>
            <a:r>
              <a:rPr lang="en-US" i="1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1"/>
            <a:ext cx="8229600" cy="3962400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Considering the consequences (both intended and unintended) of decisions</a:t>
            </a:r>
          </a:p>
          <a:p>
            <a:r>
              <a:rPr lang="en-GB" dirty="0" smtClean="0"/>
              <a:t>Teleology – end or purpose</a:t>
            </a:r>
          </a:p>
          <a:p>
            <a:r>
              <a:rPr lang="en-GB" dirty="0" smtClean="0"/>
              <a:t>Decision on action considering consequences</a:t>
            </a:r>
          </a:p>
          <a:p>
            <a:r>
              <a:rPr lang="en-GB" dirty="0" smtClean="0"/>
              <a:t>Utilitarianism – maximum utility</a:t>
            </a:r>
          </a:p>
          <a:p>
            <a:r>
              <a:rPr lang="en-GB" dirty="0" smtClean="0"/>
              <a:t>This approach is appropriate when working through complex issues with multiple stakeholders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03EF0-63E1-4921-9B79-4DCCEB512B9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748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1035</Words>
  <Application>Microsoft Macintosh PowerPoint</Application>
  <PresentationFormat>On-screen Show (4:3)</PresentationFormat>
  <Paragraphs>114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CaeciliaLTStd-Roman</vt:lpstr>
      <vt:lpstr>Calibri</vt:lpstr>
      <vt:lpstr>Arial</vt:lpstr>
      <vt:lpstr>Office Theme</vt:lpstr>
      <vt:lpstr>PowerPoint Presentation</vt:lpstr>
      <vt:lpstr>Chapter 5: HRM, ethics, and corporate social responsibility </vt:lpstr>
      <vt:lpstr>Learning Objectives</vt:lpstr>
      <vt:lpstr>Summary of chapter contents</vt:lpstr>
      <vt:lpstr>Introduction</vt:lpstr>
      <vt:lpstr>Ethics and Human Resources</vt:lpstr>
      <vt:lpstr>PowerPoint Presentation</vt:lpstr>
      <vt:lpstr>Ethical thinking and behavior</vt:lpstr>
      <vt:lpstr>Ethical theories and frameworks Consequences of actions (consequentialism)</vt:lpstr>
      <vt:lpstr>Ethical theories and frameworks Deontological principles</vt:lpstr>
      <vt:lpstr>Ethical theories and frameworks: virtues</vt:lpstr>
      <vt:lpstr>Ethical theories and frameworks:  care ethics</vt:lpstr>
      <vt:lpstr>Corporate social responsibility and human resource management</vt:lpstr>
      <vt:lpstr>Critical business ethics:  an anti-essentialist view</vt:lpstr>
      <vt:lpstr>Where to next? Ethics in practice</vt:lpstr>
      <vt:lpstr>Summary</vt:lpstr>
      <vt:lpstr>Further reading</vt:lpstr>
    </vt:vector>
  </TitlesOfParts>
  <LinksUpToDate>false</LinksUpToDate>
  <SharedDoc>false</SharedDoc>
  <HyperlinksChanged>false</HyperlinksChanged>
  <AppVersion>15.0034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Mariam Mohsin</dc:creator>
  <cp:lastModifiedBy>Jawad Syed</cp:lastModifiedBy>
  <cp:revision>8</cp:revision>
  <dcterms:created xsi:type="dcterms:W3CDTF">2017-06-06T18:34:56Z</dcterms:created>
  <dcterms:modified xsi:type="dcterms:W3CDTF">2017-06-13T22:57:49Z</dcterms:modified>
</cp:coreProperties>
</file>