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AF151-E672-2F42-A86E-445AFA0FC73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8FCB9-FE9D-2246-8928-067D4A78E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2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FCB9-FE9D-2246-8928-067D4A78E0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1A3-CBD6-EF4F-88AB-BC42018F9DEF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F3A4-9F0A-0E42-AD33-D4420824F4C3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BE49-ACE4-B748-9924-3B7D9D4AA338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3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8067-7D32-D040-A5F7-7652F59BE75C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3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8B8D-0503-3546-BF9D-D257F0478EA5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5F4A-DBFB-1E4A-B404-C0380960D785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8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016E-BC3B-164E-B82C-004C386BAF1A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3989-3526-6F49-82C6-72BF68832A63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8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EA28-03E8-DC4F-BBF1-DB048EEB1907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2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96E6-DD7D-9C45-8E32-6F183339BDC4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C20A-B654-374A-976E-EF39C960F53E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35D2-A825-9E45-BA8F-3CE89B33968C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01D61-7026-4BE6-A8A5-A5AC5ADC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0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9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strategic role of HRP: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Ethical </a:t>
            </a:r>
            <a:r>
              <a:rPr lang="en-US" i="1" dirty="0"/>
              <a:t>factors in downsizing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morally neutral event</a:t>
            </a:r>
          </a:p>
          <a:p>
            <a:r>
              <a:rPr lang="en-US" dirty="0" smtClean="0"/>
              <a:t>Effects on firm reputation and financial performance</a:t>
            </a:r>
          </a:p>
          <a:p>
            <a:r>
              <a:rPr lang="en-US" dirty="0" smtClean="0"/>
              <a:t>Downsizing vs. </a:t>
            </a:r>
            <a:r>
              <a:rPr lang="en-US" dirty="0" err="1" smtClean="0"/>
              <a:t>downscoping</a:t>
            </a:r>
            <a:endParaRPr lang="en-US" dirty="0" smtClean="0"/>
          </a:p>
          <a:p>
            <a:r>
              <a:rPr lang="en-US" dirty="0" smtClean="0"/>
              <a:t>How the process is carried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human </a:t>
            </a:r>
            <a:r>
              <a:rPr lang="en-US" dirty="0" smtClean="0"/>
              <a:t>resource planning challenges through </a:t>
            </a:r>
            <a:r>
              <a:rPr lang="en-US" dirty="0"/>
              <a:t>flexibility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HRP and environmental factors</a:t>
            </a:r>
          </a:p>
          <a:p>
            <a:r>
              <a:rPr lang="en-GB" dirty="0" smtClean="0"/>
              <a:t>Core and the periphery workforce</a:t>
            </a:r>
          </a:p>
          <a:p>
            <a:r>
              <a:rPr lang="en-GB" dirty="0" smtClean="0"/>
              <a:t>Functional flexibility</a:t>
            </a:r>
          </a:p>
          <a:p>
            <a:r>
              <a:rPr lang="en-GB" dirty="0" smtClean="0"/>
              <a:t>Numerical flexibility</a:t>
            </a:r>
          </a:p>
          <a:p>
            <a:r>
              <a:rPr lang="en-GB" dirty="0" smtClean="0"/>
              <a:t>Financial flexibility</a:t>
            </a:r>
          </a:p>
          <a:p>
            <a:r>
              <a:rPr lang="en-GB" dirty="0"/>
              <a:t>P</a:t>
            </a:r>
            <a:r>
              <a:rPr lang="en-GB" dirty="0" smtClean="0"/>
              <a:t>rocedural flexibility</a:t>
            </a:r>
          </a:p>
          <a:p>
            <a:r>
              <a:rPr lang="en-GB" dirty="0" smtClean="0"/>
              <a:t>Problems related to flexibility</a:t>
            </a:r>
          </a:p>
          <a:p>
            <a:r>
              <a:rPr lang="en-GB" dirty="0" smtClean="0"/>
              <a:t>Shift to non-standard forms of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 human resource planning challenges through flexibility:</a:t>
            </a:r>
            <a:br>
              <a:rPr lang="en-US" dirty="0" smtClean="0"/>
            </a:br>
            <a:r>
              <a:rPr lang="en-US" i="1" dirty="0" smtClean="0"/>
              <a:t>Talent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814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Vaiman</a:t>
            </a:r>
            <a:r>
              <a:rPr lang="en-GB" dirty="0" smtClean="0"/>
              <a:t> and Vance (2008: 3–4) define talent as including ‘all of the employed people within an organization who may differ dramatically in levels of knowledge, skill and ability.’</a:t>
            </a:r>
          </a:p>
          <a:p>
            <a:r>
              <a:rPr lang="en-GB" dirty="0" smtClean="0"/>
              <a:t>Competence, skills and values with commitment and contribution</a:t>
            </a:r>
          </a:p>
          <a:p>
            <a:r>
              <a:rPr lang="en-GB" dirty="0" smtClean="0"/>
              <a:t>Value of talent and HRM approaches</a:t>
            </a:r>
          </a:p>
          <a:p>
            <a:r>
              <a:rPr lang="en-GB" dirty="0" smtClean="0"/>
              <a:t>Measuring employee-focused HRM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 human resource planning challenges through flexibility:</a:t>
            </a:r>
            <a:br>
              <a:rPr lang="en-US" dirty="0" smtClean="0"/>
            </a:br>
            <a:r>
              <a:rPr lang="en-US" i="1" dirty="0" smtClean="0"/>
              <a:t>International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Complexities involved in</a:t>
            </a:r>
            <a:r>
              <a:rPr lang="en-US" dirty="0"/>
              <a:t> </a:t>
            </a:r>
            <a:r>
              <a:rPr lang="en-US" dirty="0" smtClean="0"/>
              <a:t>sourcing </a:t>
            </a:r>
            <a:r>
              <a:rPr lang="en-US" dirty="0" err="1"/>
              <a:t>labour</a:t>
            </a:r>
            <a:r>
              <a:rPr lang="en-US" dirty="0"/>
              <a:t> from international </a:t>
            </a:r>
            <a:r>
              <a:rPr lang="en-US" dirty="0" smtClean="0"/>
              <a:t>sites:</a:t>
            </a:r>
          </a:p>
          <a:p>
            <a:pPr lvl="1"/>
            <a:r>
              <a:rPr lang="en-US" dirty="0" smtClean="0"/>
              <a:t>Idiosyncratic nature of tasks</a:t>
            </a:r>
          </a:p>
          <a:p>
            <a:pPr lvl="1"/>
            <a:r>
              <a:rPr lang="en-US" dirty="0" smtClean="0"/>
              <a:t>Lack of maturity in the newly developing offshoring market</a:t>
            </a:r>
          </a:p>
          <a:p>
            <a:r>
              <a:rPr lang="en-US" dirty="0" smtClean="0"/>
              <a:t>Need for additional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8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Overview of technical approaches </a:t>
            </a:r>
            <a:r>
              <a:rPr lang="en-US" dirty="0"/>
              <a:t>to </a:t>
            </a:r>
            <a:r>
              <a:rPr lang="en-US" dirty="0" smtClean="0"/>
              <a:t>HRP</a:t>
            </a:r>
          </a:p>
          <a:p>
            <a:r>
              <a:rPr lang="en-US" dirty="0"/>
              <a:t>D</a:t>
            </a:r>
            <a:r>
              <a:rPr lang="en-US" dirty="0" smtClean="0"/>
              <a:t>iscussion </a:t>
            </a:r>
            <a:r>
              <a:rPr lang="en-US" dirty="0"/>
              <a:t>of some of </a:t>
            </a:r>
            <a:r>
              <a:rPr lang="en-US" dirty="0" smtClean="0"/>
              <a:t>the strategic </a:t>
            </a:r>
            <a:r>
              <a:rPr lang="en-US" dirty="0"/>
              <a:t>challenges that are now being incorporated </a:t>
            </a:r>
            <a:r>
              <a:rPr lang="en-US" dirty="0" smtClean="0"/>
              <a:t>into HRP thinking</a:t>
            </a:r>
          </a:p>
          <a:p>
            <a:r>
              <a:rPr lang="en-GB" dirty="0" smtClean="0"/>
              <a:t>External forces and recognition of employee resourcing</a:t>
            </a:r>
          </a:p>
          <a:p>
            <a:r>
              <a:rPr lang="en-GB" dirty="0" smtClean="0"/>
              <a:t>Changes in the flexibility of work organization</a:t>
            </a:r>
          </a:p>
          <a:p>
            <a:r>
              <a:rPr lang="en-GB" dirty="0" smtClean="0"/>
              <a:t>Flexibility of work organisations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Berger, L. A. and Berger, D. R. (2011), </a:t>
            </a:r>
            <a:r>
              <a:rPr lang="en-GB" i="1" dirty="0" smtClean="0"/>
              <a:t>The Talent Management Handbook: Creating a Sustainable Competitive Advantage by Selecting, Developing, and Promoting the Best People</a:t>
            </a:r>
            <a:r>
              <a:rPr lang="en-GB" dirty="0" smtClean="0"/>
              <a:t> </a:t>
            </a:r>
            <a:r>
              <a:rPr lang="en-GB" i="1" dirty="0" smtClean="0"/>
              <a:t>(2</a:t>
            </a:r>
            <a:r>
              <a:rPr lang="en-GB" i="1" baseline="30000" dirty="0" smtClean="0"/>
              <a:t>nd</a:t>
            </a:r>
            <a:r>
              <a:rPr lang="en-GB" i="1" dirty="0" smtClean="0"/>
              <a:t> </a:t>
            </a:r>
            <a:r>
              <a:rPr lang="en-GB" i="1" dirty="0" err="1" smtClean="0"/>
              <a:t>edn</a:t>
            </a:r>
            <a:r>
              <a:rPr lang="en-GB" i="1" dirty="0" smtClean="0"/>
              <a:t>).</a:t>
            </a:r>
            <a:r>
              <a:rPr lang="en-GB" dirty="0" smtClean="0"/>
              <a:t> New York: McGraw-Hill.</a:t>
            </a:r>
          </a:p>
          <a:p>
            <a:r>
              <a:rPr lang="en-GB" dirty="0" err="1" smtClean="0"/>
              <a:t>Boxall</a:t>
            </a:r>
            <a:r>
              <a:rPr lang="en-GB" dirty="0" smtClean="0"/>
              <a:t>, P. and Purcell, J. (2011) </a:t>
            </a:r>
            <a:r>
              <a:rPr lang="en-GB" i="1" dirty="0" smtClean="0"/>
              <a:t>Strategy and Human Resource Management</a:t>
            </a:r>
            <a:r>
              <a:rPr lang="en-GB" dirty="0" smtClean="0"/>
              <a:t>. Basingstoke: Palgrave Macmillan.</a:t>
            </a:r>
          </a:p>
          <a:p>
            <a:r>
              <a:rPr lang="en-GB" dirty="0" err="1" smtClean="0"/>
              <a:t>Caplan</a:t>
            </a:r>
            <a:r>
              <a:rPr lang="en-GB" dirty="0" smtClean="0"/>
              <a:t>, J. (2011) </a:t>
            </a:r>
            <a:r>
              <a:rPr lang="en-GB" i="1" dirty="0" smtClean="0"/>
              <a:t>The Value of Talent: Promoting Talent Management Across the Organization.</a:t>
            </a:r>
            <a:r>
              <a:rPr lang="en-GB" dirty="0" smtClean="0"/>
              <a:t> London: </a:t>
            </a:r>
            <a:r>
              <a:rPr lang="en-GB" dirty="0" err="1" smtClean="0"/>
              <a:t>Kogan</a:t>
            </a:r>
            <a:r>
              <a:rPr lang="en-GB" dirty="0" smtClean="0"/>
              <a:t> Page.</a:t>
            </a:r>
          </a:p>
          <a:p>
            <a:r>
              <a:rPr lang="en-GB" dirty="0" err="1" smtClean="0"/>
              <a:t>Cascio</a:t>
            </a:r>
            <a:r>
              <a:rPr lang="en-GB" dirty="0" smtClean="0"/>
              <a:t>, W. (2010) </a:t>
            </a:r>
            <a:r>
              <a:rPr lang="en-GB" i="1" dirty="0" smtClean="0"/>
              <a:t>Managing Human Resources: Productivity, Quality of Work Life, Profits.</a:t>
            </a:r>
            <a:r>
              <a:rPr lang="en-GB" dirty="0" smtClean="0"/>
              <a:t> Boston: McGraw-Hill/Irwin.</a:t>
            </a:r>
          </a:p>
          <a:p>
            <a:r>
              <a:rPr lang="en-GB" dirty="0" err="1" smtClean="0"/>
              <a:t>Delahaye</a:t>
            </a:r>
            <a:r>
              <a:rPr lang="en-GB" dirty="0" smtClean="0"/>
              <a:t>, B. (2011) </a:t>
            </a:r>
            <a:r>
              <a:rPr lang="en-GB" i="1" dirty="0" smtClean="0"/>
              <a:t>Human Resource Development: Managing Learning and Knowledge Capital.</a:t>
            </a:r>
            <a:r>
              <a:rPr lang="en-GB" dirty="0" smtClean="0"/>
              <a:t> </a:t>
            </a:r>
            <a:r>
              <a:rPr lang="en-GB" dirty="0" err="1" smtClean="0"/>
              <a:t>Prahran</a:t>
            </a:r>
            <a:r>
              <a:rPr lang="en-GB" dirty="0" smtClean="0"/>
              <a:t>: Tilde University Press.</a:t>
            </a:r>
          </a:p>
          <a:p>
            <a:r>
              <a:rPr lang="en-US" dirty="0" smtClean="0"/>
              <a:t>Guest</a:t>
            </a:r>
            <a:r>
              <a:rPr lang="en-US" dirty="0"/>
              <a:t>, D</a:t>
            </a:r>
            <a:r>
              <a:rPr lang="en-US" dirty="0" smtClean="0"/>
              <a:t>. </a:t>
            </a:r>
            <a:r>
              <a:rPr lang="en-US" dirty="0"/>
              <a:t>(2004) Flexible employment contracts, the </a:t>
            </a:r>
            <a:r>
              <a:rPr lang="en-US" dirty="0" smtClean="0"/>
              <a:t>psychological contract </a:t>
            </a:r>
            <a:r>
              <a:rPr lang="en-US" dirty="0"/>
              <a:t>and employment outcomes: </a:t>
            </a:r>
            <a:r>
              <a:rPr lang="en-US" dirty="0" smtClean="0"/>
              <a:t>An analysis </a:t>
            </a:r>
            <a:r>
              <a:rPr lang="en-US" dirty="0"/>
              <a:t>and review of the evidence. </a:t>
            </a:r>
            <a:r>
              <a:rPr lang="en-US" i="1" dirty="0"/>
              <a:t>International </a:t>
            </a:r>
            <a:r>
              <a:rPr lang="en-US" i="1" dirty="0" smtClean="0"/>
              <a:t>Journal of </a:t>
            </a:r>
            <a:r>
              <a:rPr lang="en-US" i="1" dirty="0"/>
              <a:t>Management Reviews</a:t>
            </a:r>
            <a:r>
              <a:rPr lang="en-US" dirty="0"/>
              <a:t>, 5/6(1): 1–19.</a:t>
            </a:r>
          </a:p>
          <a:p>
            <a:r>
              <a:rPr lang="en-US" dirty="0" smtClean="0"/>
              <a:t>Grant</a:t>
            </a:r>
            <a:r>
              <a:rPr lang="en-US" dirty="0"/>
              <a:t>, </a:t>
            </a:r>
            <a:r>
              <a:rPr lang="en-US" dirty="0" smtClean="0"/>
              <a:t>R. </a:t>
            </a:r>
            <a:r>
              <a:rPr lang="en-US" dirty="0"/>
              <a:t>(2003) Strategic planning in a turbulent </a:t>
            </a:r>
            <a:r>
              <a:rPr lang="en-US" dirty="0" smtClean="0"/>
              <a:t>environment: evidence </a:t>
            </a:r>
            <a:r>
              <a:rPr lang="en-US" dirty="0"/>
              <a:t>from the oil majors. </a:t>
            </a:r>
            <a:r>
              <a:rPr lang="en-US" i="1" dirty="0"/>
              <a:t>Strategic </a:t>
            </a:r>
            <a:r>
              <a:rPr lang="en-US" i="1" dirty="0" smtClean="0"/>
              <a:t>Management Journal</a:t>
            </a:r>
            <a:r>
              <a:rPr lang="en-US" dirty="0"/>
              <a:t>, 24(6): 491–517.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1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H</a:t>
            </a:r>
            <a:r>
              <a:rPr lang="en-US" dirty="0" err="1" smtClean="0"/>
              <a:t>artel</a:t>
            </a:r>
            <a:r>
              <a:rPr lang="en-US" dirty="0" smtClean="0"/>
              <a:t>, C. E. J., </a:t>
            </a:r>
            <a:r>
              <a:rPr lang="en-US" dirty="0"/>
              <a:t>F</a:t>
            </a:r>
            <a:r>
              <a:rPr lang="en-US" dirty="0" smtClean="0"/>
              <a:t>ujimoto, Y., </a:t>
            </a:r>
            <a:r>
              <a:rPr lang="en-US" dirty="0" err="1"/>
              <a:t>S</a:t>
            </a:r>
            <a:r>
              <a:rPr lang="en-US" dirty="0" err="1" smtClean="0"/>
              <a:t>trybosch</a:t>
            </a:r>
            <a:r>
              <a:rPr lang="en-US" dirty="0" smtClean="0"/>
              <a:t>, V. E. and </a:t>
            </a:r>
            <a:r>
              <a:rPr lang="en-US" dirty="0"/>
              <a:t>F</a:t>
            </a:r>
            <a:r>
              <a:rPr lang="en-US" dirty="0" smtClean="0"/>
              <a:t>itzpatrick, K. (2007) </a:t>
            </a:r>
            <a:r>
              <a:rPr lang="en-US" i="1" dirty="0" smtClean="0"/>
              <a:t>Human Resource Management</a:t>
            </a:r>
            <a:r>
              <a:rPr lang="en-US" dirty="0" smtClean="0"/>
              <a:t>. </a:t>
            </a:r>
            <a:r>
              <a:rPr lang="en-US" i="1" dirty="0"/>
              <a:t>Transforming Theory into Innovative Practice</a:t>
            </a:r>
            <a:r>
              <a:rPr lang="en-US" dirty="0"/>
              <a:t>. </a:t>
            </a:r>
            <a:r>
              <a:rPr lang="en-US" dirty="0" smtClean="0"/>
              <a:t>French’s Forest</a:t>
            </a:r>
            <a:r>
              <a:rPr lang="en-US" dirty="0"/>
              <a:t>, NSW: Pearson.</a:t>
            </a:r>
          </a:p>
          <a:p>
            <a:r>
              <a:rPr lang="nb-NO" dirty="0" smtClean="0"/>
              <a:t>Kramar</a:t>
            </a:r>
            <a:r>
              <a:rPr lang="nb-NO" dirty="0"/>
              <a:t>, </a:t>
            </a:r>
            <a:r>
              <a:rPr lang="nb-NO" dirty="0" smtClean="0"/>
              <a:t>R., Bartram, T., De Cieri</a:t>
            </a:r>
            <a:r>
              <a:rPr lang="nb-NO" dirty="0"/>
              <a:t>, </a:t>
            </a:r>
            <a:r>
              <a:rPr lang="nb-NO" dirty="0" smtClean="0"/>
              <a:t>H., Hoe</a:t>
            </a:r>
            <a:r>
              <a:rPr lang="nb-NO" dirty="0"/>
              <a:t>, </a:t>
            </a:r>
            <a:r>
              <a:rPr lang="nb-NO" dirty="0" smtClean="0"/>
              <a:t>R., </a:t>
            </a:r>
            <a:r>
              <a:rPr lang="nb-NO" dirty="0"/>
              <a:t>H</a:t>
            </a:r>
            <a:r>
              <a:rPr lang="nb-NO" dirty="0" smtClean="0"/>
              <a:t>ollenbeck, </a:t>
            </a:r>
            <a:r>
              <a:rPr lang="en-US" dirty="0"/>
              <a:t>J</a:t>
            </a:r>
            <a:r>
              <a:rPr lang="en-US" dirty="0" smtClean="0"/>
              <a:t>., </a:t>
            </a:r>
            <a:r>
              <a:rPr lang="en-US" dirty="0" err="1" smtClean="0"/>
              <a:t>Gerhart</a:t>
            </a:r>
            <a:r>
              <a:rPr lang="en-US" dirty="0"/>
              <a:t>, </a:t>
            </a:r>
            <a:r>
              <a:rPr lang="en-US" dirty="0" smtClean="0"/>
              <a:t>B. </a:t>
            </a:r>
            <a:r>
              <a:rPr lang="en-US" dirty="0"/>
              <a:t>and </a:t>
            </a:r>
            <a:r>
              <a:rPr lang="en-US" dirty="0" smtClean="0"/>
              <a:t>Wright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/>
              <a:t>(2010) </a:t>
            </a:r>
            <a:r>
              <a:rPr lang="en-US" i="1" dirty="0" smtClean="0"/>
              <a:t>Human Resource </a:t>
            </a:r>
            <a:r>
              <a:rPr lang="en-US" i="1" dirty="0"/>
              <a:t>Management in Australia </a:t>
            </a:r>
            <a:r>
              <a:rPr lang="en-US" dirty="0"/>
              <a:t>(4th </a:t>
            </a:r>
            <a:r>
              <a:rPr lang="en-US" dirty="0" err="1"/>
              <a:t>edn</a:t>
            </a:r>
            <a:r>
              <a:rPr lang="en-US" dirty="0"/>
              <a:t>). </a:t>
            </a:r>
            <a:r>
              <a:rPr lang="en-US" dirty="0" smtClean="0"/>
              <a:t>Sydney: McGraw-Hill</a:t>
            </a:r>
            <a:r>
              <a:rPr lang="en-US" dirty="0"/>
              <a:t>.</a:t>
            </a:r>
          </a:p>
          <a:p>
            <a:r>
              <a:rPr lang="en-US" dirty="0" err="1" smtClean="0"/>
              <a:t>Lepak</a:t>
            </a:r>
            <a:r>
              <a:rPr lang="en-US" dirty="0"/>
              <a:t>, </a:t>
            </a:r>
            <a:r>
              <a:rPr lang="en-US" dirty="0" smtClean="0"/>
              <a:t>D. </a:t>
            </a:r>
            <a:r>
              <a:rPr lang="en-US" dirty="0"/>
              <a:t>and </a:t>
            </a:r>
            <a:r>
              <a:rPr lang="en-US" dirty="0" smtClean="0"/>
              <a:t>Snell</a:t>
            </a:r>
            <a:r>
              <a:rPr lang="en-US" dirty="0"/>
              <a:t>, </a:t>
            </a:r>
            <a:r>
              <a:rPr lang="en-US" dirty="0" smtClean="0"/>
              <a:t>S. </a:t>
            </a:r>
            <a:r>
              <a:rPr lang="en-US" dirty="0"/>
              <a:t>(2002) Examining the </a:t>
            </a:r>
            <a:r>
              <a:rPr lang="en-US" dirty="0" smtClean="0"/>
              <a:t>human resource </a:t>
            </a:r>
            <a:r>
              <a:rPr lang="en-US" dirty="0"/>
              <a:t>architecture: The relationships </a:t>
            </a:r>
            <a:r>
              <a:rPr lang="en-US" dirty="0" smtClean="0"/>
              <a:t>among human </a:t>
            </a:r>
            <a:r>
              <a:rPr lang="en-US" dirty="0"/>
              <a:t>capital, employment and human </a:t>
            </a:r>
            <a:r>
              <a:rPr lang="en-US" dirty="0" smtClean="0"/>
              <a:t>resource configurations</a:t>
            </a:r>
            <a:r>
              <a:rPr lang="en-US" dirty="0"/>
              <a:t>. </a:t>
            </a:r>
            <a:r>
              <a:rPr lang="en-US" i="1" dirty="0"/>
              <a:t>Journal of Management</a:t>
            </a:r>
            <a:r>
              <a:rPr lang="en-US" dirty="0"/>
              <a:t>, 28(4</a:t>
            </a:r>
            <a:r>
              <a:rPr lang="en-US" dirty="0" smtClean="0"/>
              <a:t>): 517–543</a:t>
            </a:r>
            <a:r>
              <a:rPr lang="en-US" dirty="0"/>
              <a:t>.</a:t>
            </a:r>
          </a:p>
          <a:p>
            <a:r>
              <a:rPr lang="en-US" dirty="0" err="1" smtClean="0"/>
              <a:t>Teicher</a:t>
            </a:r>
            <a:r>
              <a:rPr lang="en-US" dirty="0"/>
              <a:t>, </a:t>
            </a:r>
            <a:r>
              <a:rPr lang="en-US" dirty="0" smtClean="0"/>
              <a:t>J., Holland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/>
              <a:t>and </a:t>
            </a:r>
            <a:r>
              <a:rPr lang="en-US" dirty="0" smtClean="0"/>
              <a:t>Gough</a:t>
            </a:r>
            <a:r>
              <a:rPr lang="en-US" dirty="0"/>
              <a:t>, </a:t>
            </a:r>
            <a:r>
              <a:rPr lang="en-US" dirty="0" smtClean="0"/>
              <a:t>R. </a:t>
            </a:r>
            <a:r>
              <a:rPr lang="en-US" dirty="0"/>
              <a:t>(</a:t>
            </a:r>
            <a:r>
              <a:rPr lang="en-US" dirty="0" err="1"/>
              <a:t>eds</a:t>
            </a:r>
            <a:r>
              <a:rPr lang="en-US" dirty="0"/>
              <a:t>) (</a:t>
            </a:r>
            <a:r>
              <a:rPr lang="en-US" dirty="0" smtClean="0"/>
              <a:t>2006) </a:t>
            </a:r>
            <a:r>
              <a:rPr lang="en-US" i="1" dirty="0" smtClean="0"/>
              <a:t>Employee </a:t>
            </a:r>
            <a:r>
              <a:rPr lang="en-US" i="1" dirty="0"/>
              <a:t>Relations Management: Australia in a </a:t>
            </a:r>
            <a:r>
              <a:rPr lang="en-US" i="1" dirty="0" smtClean="0"/>
              <a:t>Global Context </a:t>
            </a:r>
            <a:r>
              <a:rPr lang="en-US" dirty="0"/>
              <a:t>(2nd </a:t>
            </a:r>
            <a:r>
              <a:rPr lang="en-US" dirty="0" err="1"/>
              <a:t>edn</a:t>
            </a:r>
            <a:r>
              <a:rPr lang="en-US" dirty="0"/>
              <a:t>). </a:t>
            </a:r>
            <a:r>
              <a:rPr lang="en-US" dirty="0" err="1"/>
              <a:t>Frenchs</a:t>
            </a:r>
            <a:r>
              <a:rPr lang="en-US" dirty="0"/>
              <a:t> Forest, NSW: Prentice Hall.</a:t>
            </a:r>
          </a:p>
          <a:p>
            <a:r>
              <a:rPr lang="en-US" dirty="0" err="1" smtClean="0"/>
              <a:t>Tsui</a:t>
            </a:r>
            <a:r>
              <a:rPr lang="en-US" dirty="0"/>
              <a:t>, </a:t>
            </a:r>
            <a:r>
              <a:rPr lang="en-US" dirty="0" smtClean="0"/>
              <a:t>A., Pearce</a:t>
            </a:r>
            <a:r>
              <a:rPr lang="en-US" dirty="0"/>
              <a:t>, </a:t>
            </a:r>
            <a:r>
              <a:rPr lang="en-US" dirty="0" smtClean="0"/>
              <a:t>J., Porter</a:t>
            </a:r>
            <a:r>
              <a:rPr lang="en-US" dirty="0"/>
              <a:t>, </a:t>
            </a:r>
            <a:r>
              <a:rPr lang="en-US" dirty="0" smtClean="0"/>
              <a:t>L. </a:t>
            </a:r>
            <a:r>
              <a:rPr lang="en-US" dirty="0"/>
              <a:t>and </a:t>
            </a:r>
            <a:r>
              <a:rPr lang="en-US" dirty="0" smtClean="0"/>
              <a:t>Hite</a:t>
            </a:r>
            <a:r>
              <a:rPr lang="en-US" dirty="0"/>
              <a:t>, </a:t>
            </a:r>
            <a:r>
              <a:rPr lang="en-US" dirty="0" smtClean="0"/>
              <a:t>J. </a:t>
            </a:r>
            <a:r>
              <a:rPr lang="en-US" dirty="0"/>
              <a:t>(1995) </a:t>
            </a:r>
            <a:r>
              <a:rPr lang="en-US" dirty="0" smtClean="0"/>
              <a:t>Alternative approaches </a:t>
            </a:r>
            <a:r>
              <a:rPr lang="en-US" dirty="0"/>
              <a:t>to the employee-organizational </a:t>
            </a:r>
            <a:r>
              <a:rPr lang="en-US" dirty="0" smtClean="0"/>
              <a:t>relationship: Does </a:t>
            </a:r>
            <a:r>
              <a:rPr lang="en-US" dirty="0"/>
              <a:t>investment in employees pay off? </a:t>
            </a:r>
            <a:r>
              <a:rPr lang="en-US" i="1" dirty="0" smtClean="0"/>
              <a:t>Academy of </a:t>
            </a:r>
            <a:r>
              <a:rPr lang="en-US" i="1" dirty="0"/>
              <a:t>Management Journal</a:t>
            </a:r>
            <a:r>
              <a:rPr lang="en-US" dirty="0"/>
              <a:t>, 44: 1089–10121.</a:t>
            </a:r>
          </a:p>
          <a:p>
            <a:r>
              <a:rPr lang="en-US" dirty="0" smtClean="0"/>
              <a:t>Withers</a:t>
            </a:r>
            <a:r>
              <a:rPr lang="en-US" dirty="0"/>
              <a:t>, </a:t>
            </a:r>
            <a:r>
              <a:rPr lang="en-US" dirty="0" smtClean="0"/>
              <a:t>M., Williamson</a:t>
            </a:r>
            <a:r>
              <a:rPr lang="en-US" dirty="0"/>
              <a:t>, </a:t>
            </a:r>
            <a:r>
              <a:rPr lang="en-US" dirty="0" smtClean="0"/>
              <a:t>M. </a:t>
            </a:r>
            <a:r>
              <a:rPr lang="en-US" dirty="0"/>
              <a:t>and </a:t>
            </a:r>
            <a:r>
              <a:rPr lang="en-US" dirty="0" err="1" smtClean="0"/>
              <a:t>Reddington</a:t>
            </a:r>
            <a:r>
              <a:rPr lang="en-US" dirty="0"/>
              <a:t>, </a:t>
            </a:r>
            <a:r>
              <a:rPr lang="en-US" dirty="0" smtClean="0"/>
              <a:t>M. </a:t>
            </a:r>
            <a:r>
              <a:rPr lang="en-US" dirty="0"/>
              <a:t>(</a:t>
            </a:r>
            <a:r>
              <a:rPr lang="en-US" dirty="0" smtClean="0"/>
              <a:t>2010) </a:t>
            </a:r>
            <a:r>
              <a:rPr lang="en-US" i="1" dirty="0" smtClean="0"/>
              <a:t>Transforming </a:t>
            </a:r>
            <a:r>
              <a:rPr lang="en-US" i="1" dirty="0"/>
              <a:t>HR: Creating Value Through People </a:t>
            </a:r>
            <a:r>
              <a:rPr lang="en-US" dirty="0"/>
              <a:t>(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edn</a:t>
            </a:r>
            <a:r>
              <a:rPr lang="en-US" dirty="0"/>
              <a:t>). Amsterdam: Butterworth-</a:t>
            </a:r>
            <a:r>
              <a:rPr lang="en-US" dirty="0" err="1"/>
              <a:t>Heinemann.ENDFR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5: </a:t>
            </a:r>
            <a:r>
              <a:rPr lang="en-US" dirty="0"/>
              <a:t>Human resources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Cathy Sheehan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6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After reading this chapter, you should be able to:</a:t>
            </a:r>
          </a:p>
          <a:p>
            <a:r>
              <a:rPr lang="en-US" dirty="0" smtClean="0"/>
              <a:t> </a:t>
            </a:r>
            <a:r>
              <a:rPr lang="en-US" dirty="0"/>
              <a:t>Discuss the rise of human resource planning (HRP) as a strategic priority.</a:t>
            </a:r>
          </a:p>
          <a:p>
            <a:r>
              <a:rPr lang="en-US" dirty="0" smtClean="0"/>
              <a:t> </a:t>
            </a:r>
            <a:r>
              <a:rPr lang="en-US" dirty="0"/>
              <a:t>Explain the techniques associated with forecasting the supply and demand of human resources.</a:t>
            </a:r>
          </a:p>
          <a:p>
            <a:r>
              <a:rPr lang="en-US" dirty="0" smtClean="0"/>
              <a:t> </a:t>
            </a:r>
            <a:r>
              <a:rPr lang="en-US" dirty="0"/>
              <a:t>Outline the role of job analysis in the HRP process.</a:t>
            </a:r>
          </a:p>
          <a:p>
            <a:r>
              <a:rPr lang="en-US" dirty="0" smtClean="0"/>
              <a:t> </a:t>
            </a:r>
            <a:r>
              <a:rPr lang="en-US" dirty="0"/>
              <a:t>Describe and </a:t>
            </a:r>
            <a:r>
              <a:rPr lang="en-US" dirty="0" err="1"/>
              <a:t>analyse</a:t>
            </a:r>
            <a:r>
              <a:rPr lang="en-US" dirty="0"/>
              <a:t> the impact of restructuring on HRP responses.</a:t>
            </a:r>
          </a:p>
          <a:p>
            <a:r>
              <a:rPr lang="en-US" dirty="0" smtClean="0"/>
              <a:t> </a:t>
            </a:r>
            <a:r>
              <a:rPr lang="en-US" dirty="0"/>
              <a:t>Explain the role of HRP in talent management.</a:t>
            </a:r>
          </a:p>
          <a:p>
            <a:r>
              <a:rPr lang="en-US" dirty="0" smtClean="0"/>
              <a:t> </a:t>
            </a:r>
            <a:r>
              <a:rPr lang="en-US" dirty="0"/>
              <a:t>Discuss international HRP considerations.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Opening Case Study</a:t>
            </a:r>
            <a:r>
              <a:rPr lang="en-US" dirty="0"/>
              <a:t>: Offshoring in the banking industry</a:t>
            </a:r>
          </a:p>
          <a:p>
            <a:r>
              <a:rPr lang="en-US" dirty="0" smtClean="0"/>
              <a:t> </a:t>
            </a:r>
            <a:r>
              <a:rPr lang="en-US" dirty="0"/>
              <a:t>Introduction</a:t>
            </a:r>
          </a:p>
          <a:p>
            <a:r>
              <a:rPr lang="en-US" dirty="0" smtClean="0"/>
              <a:t> </a:t>
            </a:r>
            <a:r>
              <a:rPr lang="en-US" dirty="0"/>
              <a:t>Approaches to HRP</a:t>
            </a:r>
          </a:p>
          <a:p>
            <a:r>
              <a:rPr lang="en-US" dirty="0" smtClean="0"/>
              <a:t>The </a:t>
            </a:r>
            <a:r>
              <a:rPr lang="en-US" dirty="0"/>
              <a:t>strategic role of HRP</a:t>
            </a:r>
          </a:p>
          <a:p>
            <a:r>
              <a:rPr lang="en-US" dirty="0" smtClean="0"/>
              <a:t>Meeting </a:t>
            </a:r>
            <a:r>
              <a:rPr lang="en-US" dirty="0"/>
              <a:t>human resource planning challenges through flexibility</a:t>
            </a:r>
          </a:p>
          <a:p>
            <a:r>
              <a:rPr lang="en-US" dirty="0" smtClean="0"/>
              <a:t> </a:t>
            </a:r>
            <a:r>
              <a:rPr lang="en-US" dirty="0"/>
              <a:t>Conclusion</a:t>
            </a:r>
          </a:p>
          <a:p>
            <a:r>
              <a:rPr lang="en-US" b="1" dirty="0" smtClean="0"/>
              <a:t> </a:t>
            </a:r>
            <a:r>
              <a:rPr lang="en-US" b="1" dirty="0"/>
              <a:t>End of Chapter Case Study</a:t>
            </a:r>
            <a:r>
              <a:rPr lang="en-US" dirty="0"/>
              <a:t>: Play Smart Toys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4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Purpose </a:t>
            </a:r>
            <a:r>
              <a:rPr lang="en-US" dirty="0"/>
              <a:t>of this </a:t>
            </a:r>
            <a:r>
              <a:rPr lang="en-US" dirty="0" smtClean="0"/>
              <a:t>chapter: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broadly </a:t>
            </a:r>
            <a:r>
              <a:rPr lang="en-US" dirty="0" smtClean="0"/>
              <a:t>review approaches </a:t>
            </a:r>
            <a:r>
              <a:rPr lang="en-US" dirty="0"/>
              <a:t>to </a:t>
            </a:r>
            <a:r>
              <a:rPr lang="en-US" dirty="0" smtClean="0"/>
              <a:t>HRP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critically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smtClean="0"/>
              <a:t>some of </a:t>
            </a:r>
            <a:r>
              <a:rPr lang="en-US" dirty="0"/>
              <a:t>the strategic responses to issues associated with </a:t>
            </a:r>
            <a:r>
              <a:rPr lang="en-US" dirty="0" smtClean="0"/>
              <a:t>the supply </a:t>
            </a:r>
            <a:r>
              <a:rPr lang="en-US" dirty="0"/>
              <a:t>and demand of </a:t>
            </a:r>
            <a:r>
              <a:rPr lang="en-US" dirty="0" err="1"/>
              <a:t>labour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Chapter starts with a </a:t>
            </a:r>
            <a:r>
              <a:rPr lang="en-US" dirty="0"/>
              <a:t>discussion of the </a:t>
            </a:r>
            <a:r>
              <a:rPr lang="en-US" dirty="0" smtClean="0"/>
              <a:t>emerging</a:t>
            </a:r>
            <a:r>
              <a:rPr lang="en-US" dirty="0"/>
              <a:t> recognition of the </a:t>
            </a:r>
            <a:r>
              <a:rPr lang="en-US" dirty="0" smtClean="0"/>
              <a:t>strategic importance </a:t>
            </a:r>
            <a:r>
              <a:rPr lang="en-US" dirty="0"/>
              <a:t>of this area. </a:t>
            </a:r>
            <a:endParaRPr lang="en-US" dirty="0" smtClean="0"/>
          </a:p>
          <a:p>
            <a:r>
              <a:rPr lang="en-US" dirty="0" smtClean="0"/>
              <a:t>Techniques </a:t>
            </a:r>
            <a:r>
              <a:rPr lang="en-US" dirty="0"/>
              <a:t>for HRP </a:t>
            </a:r>
            <a:r>
              <a:rPr lang="en-US" dirty="0" smtClean="0"/>
              <a:t>are explored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Approaches to </a:t>
            </a:r>
            <a:r>
              <a:rPr lang="en-US" dirty="0" smtClean="0"/>
              <a:t>HRP:</a:t>
            </a:r>
            <a:br>
              <a:rPr lang="en-US" dirty="0" smtClean="0"/>
            </a:br>
            <a:r>
              <a:rPr lang="en-US" i="1" dirty="0" smtClean="0"/>
              <a:t>The evolution of HRP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Changes in the international labour market pose particular challenges for the human HRM function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HRP is a dynamic process effected by predictable and unpredictable forces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Change from manufacturing sector to services sector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Changed expectations of type of worker who is in demand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From regulatory role to strategic competitive advantage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9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 HRP:</a:t>
            </a:r>
            <a:br>
              <a:rPr lang="en-US" dirty="0" smtClean="0"/>
            </a:br>
            <a:r>
              <a:rPr lang="en-US" i="1" dirty="0" smtClean="0"/>
              <a:t>Techniques of HRP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forecasting in HRM determines the </a:t>
            </a:r>
            <a:r>
              <a:rPr lang="en-US" dirty="0" smtClean="0"/>
              <a:t>quantity and </a:t>
            </a:r>
            <a:r>
              <a:rPr lang="en-US" dirty="0"/>
              <a:t>quality of employees required to meet </a:t>
            </a:r>
            <a:r>
              <a:rPr lang="en-US" dirty="0" smtClean="0"/>
              <a:t>goals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Forecasts </a:t>
            </a:r>
            <a:r>
              <a:rPr lang="en-US" dirty="0"/>
              <a:t>are usually associated </a:t>
            </a:r>
            <a:r>
              <a:rPr lang="en-US" dirty="0" smtClean="0"/>
              <a:t>with particular </a:t>
            </a:r>
            <a:r>
              <a:rPr lang="en-US" dirty="0"/>
              <a:t>job categories and skill </a:t>
            </a:r>
            <a:r>
              <a:rPr lang="en-US" dirty="0" smtClean="0"/>
              <a:t>areas.</a:t>
            </a:r>
          </a:p>
          <a:p>
            <a:pPr lvl="1"/>
            <a:r>
              <a:rPr lang="en-US" dirty="0" smtClean="0"/>
              <a:t>Quantitative demand forecasting	</a:t>
            </a:r>
          </a:p>
          <a:p>
            <a:pPr lvl="1"/>
            <a:r>
              <a:rPr lang="en-US" dirty="0" smtClean="0"/>
              <a:t>Qualitative demand forecasting</a:t>
            </a:r>
          </a:p>
          <a:p>
            <a:pPr lvl="1"/>
            <a:r>
              <a:rPr lang="en-US" dirty="0" smtClean="0"/>
              <a:t>Supply </a:t>
            </a:r>
            <a:r>
              <a:rPr lang="en-US" dirty="0" err="1" smtClean="0"/>
              <a:t>foecasting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7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 HRP:</a:t>
            </a:r>
            <a:br>
              <a:rPr lang="en-US" dirty="0" smtClean="0"/>
            </a:br>
            <a:r>
              <a:rPr lang="en-US" i="1" dirty="0" smtClean="0"/>
              <a:t>Job </a:t>
            </a:r>
            <a:r>
              <a:rPr lang="en-US" i="1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Refines information regarding labour requirements</a:t>
            </a:r>
          </a:p>
          <a:p>
            <a:r>
              <a:rPr lang="en-GB" dirty="0" smtClean="0"/>
              <a:t>Process of getting detailed information about the job</a:t>
            </a:r>
          </a:p>
          <a:p>
            <a:r>
              <a:rPr lang="en-GB" dirty="0" smtClean="0"/>
              <a:t>List of knowledge, skills and abilities</a:t>
            </a:r>
          </a:p>
          <a:p>
            <a:r>
              <a:rPr lang="en-GB" dirty="0" smtClean="0"/>
              <a:t>Common methods include: </a:t>
            </a:r>
          </a:p>
          <a:p>
            <a:pPr lvl="1"/>
            <a:r>
              <a:rPr lang="en-GB" dirty="0" smtClean="0"/>
              <a:t>Observation</a:t>
            </a:r>
          </a:p>
          <a:p>
            <a:pPr lvl="1"/>
            <a:r>
              <a:rPr lang="en-GB" dirty="0" smtClean="0"/>
              <a:t>Interviews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iaries </a:t>
            </a:r>
          </a:p>
          <a:p>
            <a:pPr lvl="1"/>
            <a:r>
              <a:rPr lang="en-GB" dirty="0" smtClean="0"/>
              <a:t>Critical incident reports</a:t>
            </a:r>
          </a:p>
          <a:p>
            <a:r>
              <a:rPr lang="en-GB" dirty="0" smtClean="0"/>
              <a:t>The process can be complicated due to changing nature of environment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strategic role of </a:t>
            </a:r>
            <a:r>
              <a:rPr lang="en-US" dirty="0" smtClean="0"/>
              <a:t>HRP: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Restructuring and downsizing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Technology and market changes</a:t>
            </a:r>
          </a:p>
          <a:p>
            <a:r>
              <a:rPr lang="en-GB" dirty="0" smtClean="0"/>
              <a:t>Workforce reduction, increased level of efficiency</a:t>
            </a:r>
          </a:p>
          <a:p>
            <a:r>
              <a:rPr lang="en-GB" dirty="0" smtClean="0"/>
              <a:t>Human reactions to downsizing</a:t>
            </a:r>
          </a:p>
          <a:p>
            <a:r>
              <a:rPr lang="en-GB" dirty="0" smtClean="0"/>
              <a:t>Downsizing survivors issues</a:t>
            </a:r>
          </a:p>
          <a:p>
            <a:r>
              <a:rPr lang="en-GB" dirty="0" smtClean="0"/>
              <a:t>Effective execution and management of reduction initiative is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1D61-7026-4BE6-A8A5-A5AC5ADCFD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1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1026</Words>
  <Application>Microsoft Macintosh PowerPoint</Application>
  <PresentationFormat>On-screen Show (4:3)</PresentationFormat>
  <Paragraphs>115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Chapter 5: Human resources planning </vt:lpstr>
      <vt:lpstr>Learning Outcomes</vt:lpstr>
      <vt:lpstr>Summary of Chapter Contents</vt:lpstr>
      <vt:lpstr>Introduction</vt:lpstr>
      <vt:lpstr>Approaches to HRP: The evolution of HRP</vt:lpstr>
      <vt:lpstr>Approaches to HRP: Techniques of HRP</vt:lpstr>
      <vt:lpstr>Approaches to HRP: Job analysis</vt:lpstr>
      <vt:lpstr>The strategic role of HRP: Restructuring and downsizing</vt:lpstr>
      <vt:lpstr>The strategic role of HRP: Ethical factors in downsizing</vt:lpstr>
      <vt:lpstr>Meeting human resource planning challenges through flexibility</vt:lpstr>
      <vt:lpstr>Meeting human resource planning challenges through flexibility: Talent Management </vt:lpstr>
      <vt:lpstr>Meeting human resource planning challenges through flexibility: International Considerations</vt:lpstr>
      <vt:lpstr>Conclusion</vt:lpstr>
      <vt:lpstr>Further Reading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5</cp:revision>
  <dcterms:created xsi:type="dcterms:W3CDTF">2017-06-07T23:46:48Z</dcterms:created>
  <dcterms:modified xsi:type="dcterms:W3CDTF">2017-06-13T22:59:38Z</dcterms:modified>
</cp:coreProperties>
</file>