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3B6D5-359F-764E-94B3-D7CDCB50A09C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181C-7EEF-5145-83C9-BC072E91A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9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1181C-7EEF-5145-83C9-BC072E91AF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5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4932-89CB-294F-99CF-915AAC78F045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6976-B361-D745-9762-778EC347167D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0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50B5-B4C8-AB48-A3BB-D92702241EE5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383E-AE62-664B-B923-B24392D12130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5A11E-A75B-AF46-A505-93696BACF05A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2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8834-6C85-0C49-AF3E-45D1EAE4A357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8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4893-1259-134F-846F-185905F663DF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C906-52B4-C346-9A29-D8FEDEF8893D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6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747D-EE12-9645-BEDA-807BDB726B59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CC4E-90E7-5145-AA1F-85A3FC8C714E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8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F211-B631-6442-AA0A-8DE015A765E3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EC60A-8838-C34C-BB7F-5CEA426634A9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303B-F679-47E5-A0F8-A8BA85DF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1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7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Contemporary theory:</a:t>
            </a:r>
            <a:br>
              <a:rPr lang="en-US" dirty="0" smtClean="0"/>
            </a:br>
            <a:r>
              <a:rPr lang="en-US" dirty="0" smtClean="0"/>
              <a:t>Maslow’s hierarchy of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Physiological needs – for survival, such as food and water</a:t>
            </a:r>
          </a:p>
          <a:p>
            <a:r>
              <a:rPr lang="en-GB" dirty="0" smtClean="0"/>
              <a:t>Safety needs – shelter and security</a:t>
            </a:r>
          </a:p>
          <a:p>
            <a:r>
              <a:rPr lang="en-GB" dirty="0" smtClean="0"/>
              <a:t>Love needs – relationships and affection</a:t>
            </a:r>
          </a:p>
          <a:p>
            <a:r>
              <a:rPr lang="en-GB" dirty="0" smtClean="0"/>
              <a:t>Esteem needs – achievement, recognition, reputation and appreciation, based on capability and respect</a:t>
            </a:r>
          </a:p>
          <a:p>
            <a:r>
              <a:rPr lang="en-GB" dirty="0" smtClean="0"/>
              <a:t>Self-actualization needs – the development of capabilities to their fullest potential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2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Contemporary theory:</a:t>
            </a:r>
            <a:br>
              <a:rPr lang="en-US" dirty="0" smtClean="0"/>
            </a:br>
            <a:r>
              <a:rPr lang="en-US" dirty="0" smtClean="0"/>
              <a:t>Herzberg’s motivation-hygiene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smtClean="0"/>
              <a:t>Content-based </a:t>
            </a:r>
            <a:r>
              <a:rPr lang="en-US" i="1" dirty="0"/>
              <a:t>or motivator </a:t>
            </a:r>
            <a:r>
              <a:rPr lang="en-US" dirty="0"/>
              <a:t>factors were intrinsic job </a:t>
            </a:r>
            <a:r>
              <a:rPr lang="en-US" dirty="0" smtClean="0"/>
              <a:t>satisfaction issues </a:t>
            </a:r>
            <a:r>
              <a:rPr lang="en-US" dirty="0"/>
              <a:t>that gave the employee a sense of </a:t>
            </a:r>
            <a:r>
              <a:rPr lang="en-US" dirty="0" smtClean="0"/>
              <a:t>wellbeing; these </a:t>
            </a:r>
            <a:r>
              <a:rPr lang="en-US" dirty="0"/>
              <a:t>were:</a:t>
            </a:r>
          </a:p>
          <a:p>
            <a:pPr lvl="1"/>
            <a:r>
              <a:rPr lang="en-US" dirty="0" smtClean="0"/>
              <a:t>achievement</a:t>
            </a:r>
            <a:endParaRPr lang="en-US" dirty="0"/>
          </a:p>
          <a:p>
            <a:pPr lvl="1"/>
            <a:r>
              <a:rPr lang="en-US" dirty="0" smtClean="0"/>
              <a:t>autonomy</a:t>
            </a:r>
            <a:endParaRPr lang="en-US" dirty="0"/>
          </a:p>
          <a:p>
            <a:pPr lvl="1"/>
            <a:r>
              <a:rPr lang="en-US" dirty="0" smtClean="0"/>
              <a:t>recognition</a:t>
            </a:r>
            <a:endParaRPr lang="en-US" dirty="0"/>
          </a:p>
          <a:p>
            <a:pPr lvl="1"/>
            <a:r>
              <a:rPr lang="en-US" dirty="0" smtClean="0"/>
              <a:t>responsibility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work </a:t>
            </a:r>
            <a:r>
              <a:rPr lang="en-US" dirty="0" smtClean="0"/>
              <a:t>itself</a:t>
            </a:r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context-based or hygiene factors </a:t>
            </a:r>
            <a:r>
              <a:rPr lang="en-US" dirty="0"/>
              <a:t>were extrinsic </a:t>
            </a:r>
            <a:r>
              <a:rPr lang="en-US" dirty="0" smtClean="0"/>
              <a:t>issues that </a:t>
            </a:r>
            <a:r>
              <a:rPr lang="en-US" dirty="0"/>
              <a:t>could be neutral or cause job dissatisfaction, </a:t>
            </a:r>
            <a:r>
              <a:rPr lang="en-US" dirty="0" smtClean="0"/>
              <a:t>and included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company </a:t>
            </a:r>
            <a:r>
              <a:rPr lang="en-US" dirty="0"/>
              <a:t>policies and administration</a:t>
            </a:r>
          </a:p>
          <a:p>
            <a:pPr lvl="1"/>
            <a:r>
              <a:rPr lang="en-US" dirty="0" smtClean="0"/>
              <a:t>supervision</a:t>
            </a:r>
            <a:endParaRPr lang="en-US" dirty="0"/>
          </a:p>
          <a:p>
            <a:pPr lvl="1"/>
            <a:r>
              <a:rPr lang="en-US" dirty="0" smtClean="0"/>
              <a:t>salary</a:t>
            </a:r>
            <a:endParaRPr lang="en-US" dirty="0"/>
          </a:p>
          <a:p>
            <a:pPr lvl="1"/>
            <a:r>
              <a:rPr lang="en-US" dirty="0" smtClean="0"/>
              <a:t>interpersonal </a:t>
            </a:r>
            <a:r>
              <a:rPr lang="en-US" dirty="0"/>
              <a:t>relationships</a:t>
            </a:r>
          </a:p>
          <a:p>
            <a:pPr lvl="1"/>
            <a:r>
              <a:rPr lang="en-US" dirty="0" smtClean="0"/>
              <a:t>working </a:t>
            </a:r>
            <a:r>
              <a:rPr lang="en-US" dirty="0"/>
              <a:t>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3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Contemporary theory:</a:t>
            </a:r>
            <a:br>
              <a:rPr lang="en-US" dirty="0" smtClean="0"/>
            </a:br>
            <a:r>
              <a:rPr lang="en-US" dirty="0" smtClean="0"/>
              <a:t>McGregor’s theory X and theory 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Theory X:</a:t>
            </a:r>
          </a:p>
          <a:p>
            <a:pPr lvl="1"/>
            <a:r>
              <a:rPr lang="en-US" dirty="0"/>
              <a:t>Employees have an inherent dislike for work </a:t>
            </a:r>
            <a:r>
              <a:rPr lang="en-US" dirty="0" smtClean="0"/>
              <a:t>and will </a:t>
            </a:r>
            <a:r>
              <a:rPr lang="en-US" dirty="0"/>
              <a:t>avoid it wherever </a:t>
            </a:r>
            <a:r>
              <a:rPr lang="en-US" dirty="0" smtClean="0"/>
              <a:t>possible.</a:t>
            </a:r>
          </a:p>
          <a:p>
            <a:pPr lvl="1"/>
            <a:r>
              <a:rPr lang="en-US" dirty="0" smtClean="0"/>
              <a:t>Employees </a:t>
            </a:r>
            <a:r>
              <a:rPr lang="en-US" dirty="0"/>
              <a:t>must be coerced, directed </a:t>
            </a:r>
            <a:r>
              <a:rPr lang="en-US" dirty="0" smtClean="0"/>
              <a:t>and threatened </a:t>
            </a:r>
            <a:r>
              <a:rPr lang="en-US" dirty="0"/>
              <a:t>with sanctions in order to get them </a:t>
            </a:r>
            <a:r>
              <a:rPr lang="en-US" dirty="0" smtClean="0"/>
              <a:t>to cooperate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Employees </a:t>
            </a:r>
            <a:r>
              <a:rPr lang="en-US" dirty="0"/>
              <a:t>are passive, lack initiative, and </a:t>
            </a:r>
            <a:r>
              <a:rPr lang="en-US" dirty="0" smtClean="0"/>
              <a:t>require direction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Theory Y:</a:t>
            </a:r>
          </a:p>
          <a:p>
            <a:pPr lvl="1"/>
            <a:r>
              <a:rPr lang="en-US" dirty="0"/>
              <a:t>Work is a natural aspect of </a:t>
            </a:r>
            <a:r>
              <a:rPr lang="en-US" dirty="0" smtClean="0"/>
              <a:t>life.</a:t>
            </a:r>
          </a:p>
          <a:p>
            <a:pPr lvl="1"/>
            <a:r>
              <a:rPr lang="en-US" dirty="0" smtClean="0"/>
              <a:t>Employees </a:t>
            </a:r>
            <a:r>
              <a:rPr lang="en-US" dirty="0"/>
              <a:t>seek opportunities to be creative </a:t>
            </a:r>
            <a:r>
              <a:rPr lang="en-US" dirty="0" smtClean="0"/>
              <a:t>and assume </a:t>
            </a:r>
            <a:r>
              <a:rPr lang="en-US" dirty="0"/>
              <a:t>responsibility.</a:t>
            </a:r>
          </a:p>
          <a:p>
            <a:pPr lvl="1"/>
            <a:r>
              <a:rPr lang="en-US" dirty="0" smtClean="0"/>
              <a:t>Commitment </a:t>
            </a:r>
            <a:r>
              <a:rPr lang="en-US" dirty="0"/>
              <a:t>and the achievement of </a:t>
            </a:r>
            <a:r>
              <a:rPr lang="en-US" dirty="0" smtClean="0"/>
              <a:t>objectives are </a:t>
            </a:r>
            <a:r>
              <a:rPr lang="en-US" dirty="0"/>
              <a:t>a function of the intrinsic rewards </a:t>
            </a:r>
            <a:r>
              <a:rPr lang="en-US" dirty="0" smtClean="0"/>
              <a:t>associated with </a:t>
            </a:r>
            <a:r>
              <a:rPr lang="en-US" dirty="0"/>
              <a:t>achievement.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6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Contemporary theory:</a:t>
            </a:r>
            <a:br>
              <a:rPr lang="en-US" dirty="0" smtClean="0"/>
            </a:br>
            <a:r>
              <a:rPr lang="en-US" dirty="0" smtClean="0"/>
              <a:t>Hackman </a:t>
            </a:r>
            <a:r>
              <a:rPr lang="en-US" dirty="0"/>
              <a:t>and Oldham’s </a:t>
            </a:r>
            <a:r>
              <a:rPr lang="en-US" dirty="0" smtClean="0"/>
              <a:t>job characteristic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model </a:t>
            </a:r>
            <a:r>
              <a:rPr lang="en-US" dirty="0" smtClean="0"/>
              <a:t>defined five </a:t>
            </a:r>
            <a:r>
              <a:rPr lang="en-US" dirty="0"/>
              <a:t>core job characteristics that relate to employee </a:t>
            </a:r>
            <a:r>
              <a:rPr lang="en-US" dirty="0" smtClean="0"/>
              <a:t>motivation and satisfaction:</a:t>
            </a:r>
          </a:p>
          <a:p>
            <a:pPr lvl="1"/>
            <a:r>
              <a:rPr lang="en-US" i="1" dirty="0"/>
              <a:t>Skill variety </a:t>
            </a:r>
            <a:r>
              <a:rPr lang="en-US" dirty="0"/>
              <a:t>– the degree to which the job requires </a:t>
            </a:r>
            <a:r>
              <a:rPr lang="en-US" dirty="0" smtClean="0"/>
              <a:t>different skills</a:t>
            </a:r>
            <a:r>
              <a:rPr lang="en-US" dirty="0"/>
              <a:t>.</a:t>
            </a:r>
          </a:p>
          <a:p>
            <a:pPr lvl="1"/>
            <a:r>
              <a:rPr lang="en-US" i="1" dirty="0" smtClean="0"/>
              <a:t>Task </a:t>
            </a:r>
            <a:r>
              <a:rPr lang="en-US" i="1" dirty="0"/>
              <a:t>identity </a:t>
            </a:r>
            <a:r>
              <a:rPr lang="en-US" dirty="0"/>
              <a:t>– the degree to which the job </a:t>
            </a:r>
            <a:r>
              <a:rPr lang="en-US" dirty="0" smtClean="0"/>
              <a:t>involves completing </a:t>
            </a:r>
            <a:r>
              <a:rPr lang="en-US" dirty="0"/>
              <a:t>a whole identifiable piece of work </a:t>
            </a:r>
            <a:r>
              <a:rPr lang="en-US" dirty="0" smtClean="0"/>
              <a:t>rather than </a:t>
            </a:r>
            <a:r>
              <a:rPr lang="en-US" dirty="0"/>
              <a:t>simply a part of it.</a:t>
            </a:r>
          </a:p>
          <a:p>
            <a:pPr lvl="1"/>
            <a:r>
              <a:rPr lang="en-US" i="1" dirty="0" smtClean="0"/>
              <a:t>Task </a:t>
            </a:r>
            <a:r>
              <a:rPr lang="en-US" i="1" dirty="0"/>
              <a:t>significance </a:t>
            </a:r>
            <a:r>
              <a:rPr lang="en-US" dirty="0"/>
              <a:t>– the extent to which the job has </a:t>
            </a:r>
            <a:r>
              <a:rPr lang="en-US" dirty="0" smtClean="0"/>
              <a:t>an impact </a:t>
            </a:r>
            <a:r>
              <a:rPr lang="en-US" dirty="0"/>
              <a:t>on other people, either inside or outside </a:t>
            </a:r>
            <a:r>
              <a:rPr lang="en-US" dirty="0" smtClean="0"/>
              <a:t>the </a:t>
            </a:r>
            <a:r>
              <a:rPr lang="en-US" dirty="0" err="1" smtClean="0"/>
              <a:t>organisation</a:t>
            </a:r>
            <a:r>
              <a:rPr lang="en-US" dirty="0"/>
              <a:t>.</a:t>
            </a:r>
          </a:p>
          <a:p>
            <a:pPr lvl="1"/>
            <a:r>
              <a:rPr lang="en-US" i="1" dirty="0" smtClean="0"/>
              <a:t>Autonomy </a:t>
            </a:r>
            <a:r>
              <a:rPr lang="en-US" dirty="0"/>
              <a:t>– the extent to which the job allows </a:t>
            </a:r>
            <a:r>
              <a:rPr lang="en-US" dirty="0" smtClean="0"/>
              <a:t>jobholders to </a:t>
            </a:r>
            <a:r>
              <a:rPr lang="en-US" dirty="0"/>
              <a:t>exercise choice and discretion in their work.</a:t>
            </a:r>
          </a:p>
          <a:p>
            <a:pPr lvl="1"/>
            <a:r>
              <a:rPr lang="en-US" i="1" dirty="0" smtClean="0"/>
              <a:t>Feedback </a:t>
            </a:r>
            <a:r>
              <a:rPr lang="en-US" i="1" dirty="0"/>
              <a:t>from the job </a:t>
            </a:r>
            <a:r>
              <a:rPr lang="en-US" dirty="0"/>
              <a:t>– the extent to which the </a:t>
            </a:r>
            <a:r>
              <a:rPr lang="en-US" dirty="0" smtClean="0"/>
              <a:t>job itself </a:t>
            </a:r>
            <a:r>
              <a:rPr lang="en-US" dirty="0"/>
              <a:t>(as opposed to other people) – provides </a:t>
            </a:r>
            <a:r>
              <a:rPr lang="en-US" dirty="0" smtClean="0"/>
              <a:t>jobholders with </a:t>
            </a:r>
            <a:r>
              <a:rPr lang="en-US" dirty="0"/>
              <a:t>information on their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Contemporary theory: </a:t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 err="1" smtClean="0"/>
              <a:t>concertive</a:t>
            </a:r>
            <a:r>
              <a:rPr lang="en-GB" dirty="0" smtClean="0"/>
              <a:t>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Concertive</a:t>
            </a:r>
            <a:r>
              <a:rPr lang="en-GB" dirty="0" smtClean="0"/>
              <a:t> work systems are team patterns of work organization that are designed to maximize the employee’s effectiveness</a:t>
            </a:r>
          </a:p>
          <a:p>
            <a:r>
              <a:rPr lang="en-GB" dirty="0" smtClean="0"/>
              <a:t>The emergence of quality as an issue –Total Quality Management (TQM)</a:t>
            </a:r>
          </a:p>
          <a:p>
            <a:r>
              <a:rPr lang="en-GB" dirty="0" smtClean="0"/>
              <a:t>Fundamental review of work patterns and practices</a:t>
            </a:r>
          </a:p>
          <a:p>
            <a:r>
              <a:rPr lang="en-GB" dirty="0" smtClean="0"/>
              <a:t>Involve employees from shop floor to senior management</a:t>
            </a:r>
          </a:p>
          <a:p>
            <a:r>
              <a:rPr lang="en-GB" dirty="0" smtClean="0"/>
              <a:t>High-involvement work systems (HIWS)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8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</a:t>
            </a:r>
            <a:r>
              <a:rPr lang="en-US" dirty="0"/>
              <a:t>New’ New Technology </a:t>
            </a:r>
            <a:r>
              <a:rPr lang="en-US" dirty="0" smtClean="0"/>
              <a:t>and Job </a:t>
            </a:r>
            <a:r>
              <a:rPr lang="en-US" dirty="0"/>
              <a:t>and Work Design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Advancements in information </a:t>
            </a:r>
            <a:r>
              <a:rPr lang="en-US" dirty="0" smtClean="0"/>
              <a:t>communication technologies </a:t>
            </a:r>
            <a:r>
              <a:rPr lang="en-US" dirty="0"/>
              <a:t>(ICT) combined with diminished </a:t>
            </a:r>
            <a:r>
              <a:rPr lang="en-US" dirty="0" smtClean="0"/>
              <a:t>costs, have </a:t>
            </a:r>
            <a:r>
              <a:rPr lang="en-US" dirty="0"/>
              <a:t>created a significant shift in the type and </a:t>
            </a:r>
            <a:r>
              <a:rPr lang="en-US" dirty="0" smtClean="0"/>
              <a:t>availability of </a:t>
            </a:r>
            <a:r>
              <a:rPr lang="en-US" dirty="0"/>
              <a:t>work practices in the </a:t>
            </a:r>
            <a:r>
              <a:rPr lang="en-US" dirty="0" smtClean="0"/>
              <a:t>workplace</a:t>
            </a:r>
          </a:p>
          <a:p>
            <a:r>
              <a:rPr lang="en-US" dirty="0" smtClean="0"/>
              <a:t>Key technological trends </a:t>
            </a:r>
            <a:r>
              <a:rPr lang="en-US" dirty="0"/>
              <a:t>appear to be: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convergence of telecommunications and </a:t>
            </a:r>
            <a:r>
              <a:rPr lang="en-US" dirty="0" smtClean="0"/>
              <a:t>IT;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increasing omnipresence, not just of ‘chips’ but </a:t>
            </a:r>
            <a:r>
              <a:rPr lang="en-US" dirty="0" smtClean="0"/>
              <a:t>of internet </a:t>
            </a:r>
            <a:r>
              <a:rPr lang="en-US" dirty="0"/>
              <a:t>connectivity and consequently, the </a:t>
            </a:r>
            <a:r>
              <a:rPr lang="en-US" dirty="0" smtClean="0"/>
              <a:t>diffusion of </a:t>
            </a:r>
            <a:r>
              <a:rPr lang="en-US" dirty="0"/>
              <a:t>web-based services and functionalities into </a:t>
            </a:r>
            <a:r>
              <a:rPr lang="en-US" dirty="0" smtClean="0"/>
              <a:t>increasingly diverse </a:t>
            </a:r>
            <a:r>
              <a:rPr lang="en-US" dirty="0"/>
              <a:t>spaces and spheres of activity;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increasing independence of computing </a:t>
            </a:r>
            <a:r>
              <a:rPr lang="en-US" dirty="0" smtClean="0"/>
              <a:t>capacity from </a:t>
            </a:r>
            <a:r>
              <a:rPr lang="en-US" dirty="0"/>
              <a:t>local hardware equipment and software (‘</a:t>
            </a:r>
            <a:r>
              <a:rPr lang="en-US" dirty="0" smtClean="0"/>
              <a:t>cloud computing</a:t>
            </a:r>
            <a:r>
              <a:rPr lang="en-US" dirty="0"/>
              <a:t>’);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utilisation</a:t>
            </a:r>
            <a:r>
              <a:rPr lang="en-US" dirty="0"/>
              <a:t> of the resulting amounts of data </a:t>
            </a:r>
            <a:r>
              <a:rPr lang="en-US" dirty="0" smtClean="0"/>
              <a:t>and meta-data </a:t>
            </a:r>
            <a:r>
              <a:rPr lang="en-US" dirty="0"/>
              <a:t>for various commercial and public </a:t>
            </a:r>
            <a:r>
              <a:rPr lang="en-US" dirty="0" smtClean="0"/>
              <a:t>purposes and </a:t>
            </a:r>
            <a:r>
              <a:rPr lang="en-US" dirty="0"/>
              <a:t>business models (‘big data’).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6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Possibilities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Teleworking: role </a:t>
            </a:r>
            <a:r>
              <a:rPr lang="en-US" dirty="0"/>
              <a:t>and support of </a:t>
            </a:r>
            <a:r>
              <a:rPr lang="en-US" dirty="0" smtClean="0"/>
              <a:t>managers</a:t>
            </a:r>
          </a:p>
          <a:p>
            <a:r>
              <a:rPr lang="en-US" dirty="0" smtClean="0"/>
              <a:t>Invisibility </a:t>
            </a:r>
            <a:r>
              <a:rPr lang="en-US" dirty="0"/>
              <a:t>to </a:t>
            </a:r>
            <a:r>
              <a:rPr lang="en-US" dirty="0" smtClean="0"/>
              <a:t>management and </a:t>
            </a:r>
            <a:r>
              <a:rPr lang="en-US" dirty="0"/>
              <a:t>career stagnation due to a current perception </a:t>
            </a:r>
            <a:r>
              <a:rPr lang="en-US" dirty="0" smtClean="0"/>
              <a:t>by managers </a:t>
            </a:r>
            <a:r>
              <a:rPr lang="en-US" dirty="0"/>
              <a:t>about an association between long hours </a:t>
            </a:r>
            <a:r>
              <a:rPr lang="en-US" dirty="0" smtClean="0"/>
              <a:t>and ‘</a:t>
            </a:r>
            <a:r>
              <a:rPr lang="en-US" dirty="0" err="1" smtClean="0"/>
              <a:t>presenteeism</a:t>
            </a:r>
            <a:r>
              <a:rPr lang="en-US" dirty="0"/>
              <a:t>’ creates a potential second-class </a:t>
            </a:r>
            <a:r>
              <a:rPr lang="en-US" dirty="0" smtClean="0"/>
              <a:t>employee perception </a:t>
            </a:r>
            <a:r>
              <a:rPr lang="en-US" dirty="0"/>
              <a:t>of teleworkers</a:t>
            </a:r>
            <a:r>
              <a:rPr lang="en-US" dirty="0" smtClean="0"/>
              <a:t>.</a:t>
            </a:r>
          </a:p>
          <a:p>
            <a:r>
              <a:rPr lang="en-US" dirty="0"/>
              <a:t>A solution to this can be a compromise situation </a:t>
            </a:r>
            <a:r>
              <a:rPr lang="en-US" dirty="0" smtClean="0"/>
              <a:t>where a </a:t>
            </a:r>
            <a:r>
              <a:rPr lang="en-US" dirty="0"/>
              <a:t>hybrid approach has the teleworkers periodically </a:t>
            </a:r>
            <a:r>
              <a:rPr lang="en-US" dirty="0" smtClean="0"/>
              <a:t>coming in </a:t>
            </a:r>
            <a:r>
              <a:rPr lang="en-US" dirty="0"/>
              <a:t>to the workplace.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4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</a:t>
            </a:r>
            <a:r>
              <a:rPr lang="en-US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Job and work design in the </a:t>
            </a:r>
            <a:r>
              <a:rPr lang="en-US" dirty="0" smtClean="0"/>
              <a:t>twenty-first century </a:t>
            </a:r>
            <a:r>
              <a:rPr lang="en-US" dirty="0"/>
              <a:t>– back to the future or </a:t>
            </a:r>
            <a:r>
              <a:rPr lang="en-US" dirty="0" smtClean="0"/>
              <a:t>forward to </a:t>
            </a:r>
            <a:r>
              <a:rPr lang="en-US" dirty="0"/>
              <a:t>the past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work patterns </a:t>
            </a:r>
          </a:p>
          <a:p>
            <a:pPr lvl="1"/>
            <a:r>
              <a:rPr lang="en-US" dirty="0" smtClean="0"/>
              <a:t>Development </a:t>
            </a:r>
            <a:r>
              <a:rPr lang="en-US" dirty="0"/>
              <a:t>of sophisticated </a:t>
            </a:r>
            <a:r>
              <a:rPr lang="en-US" dirty="0" smtClean="0"/>
              <a:t>HRM strategies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strategies have the </a:t>
            </a:r>
            <a:r>
              <a:rPr lang="en-US" dirty="0" smtClean="0"/>
              <a:t>potential to </a:t>
            </a:r>
            <a:r>
              <a:rPr lang="en-US" dirty="0"/>
              <a:t>develop high-quality, high-involvement work environments.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Conversely</a:t>
            </a:r>
            <a:r>
              <a:rPr lang="en-US" dirty="0"/>
              <a:t>, the increasingly deregulated </a:t>
            </a:r>
            <a:r>
              <a:rPr lang="en-US" dirty="0" smtClean="0"/>
              <a:t>nature of </a:t>
            </a:r>
            <a:r>
              <a:rPr lang="en-US" dirty="0"/>
              <a:t>work in AMEs can result </a:t>
            </a:r>
            <a:r>
              <a:rPr lang="en-US" dirty="0" smtClean="0"/>
              <a:t>in: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 negative work </a:t>
            </a:r>
            <a:r>
              <a:rPr lang="en-US" dirty="0" smtClean="0"/>
              <a:t>environment with </a:t>
            </a:r>
            <a:r>
              <a:rPr lang="en-US" dirty="0"/>
              <a:t>little opportunity for employees to have a </a:t>
            </a:r>
            <a:r>
              <a:rPr lang="en-US" dirty="0" smtClean="0"/>
              <a:t>say in </a:t>
            </a:r>
            <a:r>
              <a:rPr lang="en-US" dirty="0"/>
              <a:t>the work they do or how they do it.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can create </a:t>
            </a:r>
            <a:r>
              <a:rPr lang="en-US" dirty="0" smtClean="0"/>
              <a:t>a climate </a:t>
            </a:r>
            <a:r>
              <a:rPr lang="en-US" dirty="0"/>
              <a:t>of oppression and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16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Books:</a:t>
            </a:r>
          </a:p>
          <a:p>
            <a:r>
              <a:rPr lang="en-GB" dirty="0" err="1" smtClean="0"/>
              <a:t>Boxall</a:t>
            </a:r>
            <a:r>
              <a:rPr lang="en-GB" dirty="0" smtClean="0"/>
              <a:t>, P., Purcell, J. and Wright, P. (2015) </a:t>
            </a:r>
            <a:r>
              <a:rPr lang="en-GB" i="1" dirty="0" smtClean="0"/>
              <a:t>The Oxford Handbook of Human Resource Management: A Critical Text. </a:t>
            </a:r>
            <a:r>
              <a:rPr lang="en-GB" dirty="0" smtClean="0"/>
              <a:t>Oxford: Oxford University Press</a:t>
            </a:r>
            <a:r>
              <a:rPr lang="en-GB" i="1" dirty="0" smtClean="0"/>
              <a:t>.</a:t>
            </a:r>
          </a:p>
          <a:p>
            <a:r>
              <a:rPr lang="en-GB" dirty="0" smtClean="0"/>
              <a:t>Holman, D. et. al. (2004) </a:t>
            </a:r>
            <a:r>
              <a:rPr lang="en-GB" i="1" dirty="0" smtClean="0"/>
              <a:t>Essentials of the New Workplace. </a:t>
            </a:r>
            <a:r>
              <a:rPr lang="en-GB" dirty="0" smtClean="0"/>
              <a:t>New York: Wiley</a:t>
            </a:r>
            <a:r>
              <a:rPr lang="en-GB" i="1" dirty="0" smtClean="0"/>
              <a:t>.</a:t>
            </a:r>
          </a:p>
          <a:p>
            <a:r>
              <a:rPr lang="en-GB" dirty="0" smtClean="0"/>
              <a:t>Parker, S. and Wall, T. (1998) </a:t>
            </a:r>
            <a:r>
              <a:rPr lang="en-GB" i="1" dirty="0" smtClean="0"/>
              <a:t>Job and Work Design: Organizing Work to Promote Well-Being and Effectiveness. </a:t>
            </a:r>
            <a:r>
              <a:rPr lang="en-GB" dirty="0" smtClean="0"/>
              <a:t>Thousand Oaks, CA: Sage</a:t>
            </a:r>
            <a:r>
              <a:rPr lang="en-GB" i="1" dirty="0" smtClean="0"/>
              <a:t>.</a:t>
            </a:r>
          </a:p>
          <a:p>
            <a:r>
              <a:rPr lang="en-GB" dirty="0" smtClean="0"/>
              <a:t>Thompson, P. and McHugh, D. (2002) </a:t>
            </a:r>
            <a:r>
              <a:rPr lang="en-GB" i="1" dirty="0" smtClean="0"/>
              <a:t>Work Organisation: A Critical Introduction (3</a:t>
            </a:r>
            <a:r>
              <a:rPr lang="en-GB" i="1" baseline="30000" dirty="0" smtClean="0"/>
              <a:t>rd</a:t>
            </a:r>
            <a:r>
              <a:rPr lang="en-GB" i="1" dirty="0" smtClean="0"/>
              <a:t> </a:t>
            </a:r>
            <a:r>
              <a:rPr lang="en-GB" dirty="0" err="1" smtClean="0"/>
              <a:t>edn</a:t>
            </a:r>
            <a:r>
              <a:rPr lang="en-GB" dirty="0" smtClean="0"/>
              <a:t>). London: Macmillan Business.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2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Journals:</a:t>
            </a:r>
          </a:p>
          <a:p>
            <a:r>
              <a:rPr lang="de-DE" dirty="0"/>
              <a:t>Campion, M. A., Mumford, M. M., Morgeson, P. and </a:t>
            </a:r>
            <a:r>
              <a:rPr lang="de-DE" dirty="0" smtClean="0"/>
              <a:t>Nahrgang, </a:t>
            </a:r>
            <a:r>
              <a:rPr lang="en-US" dirty="0" smtClean="0"/>
              <a:t>D</a:t>
            </a:r>
            <a:r>
              <a:rPr lang="en-US" dirty="0"/>
              <a:t>. (2005) Work design, eight obstacles </a:t>
            </a:r>
            <a:r>
              <a:rPr lang="en-US" dirty="0" smtClean="0"/>
              <a:t>and opportunities</a:t>
            </a:r>
            <a:r>
              <a:rPr lang="en-US" dirty="0"/>
              <a:t>. </a:t>
            </a:r>
            <a:r>
              <a:rPr lang="en-US" i="1" dirty="0"/>
              <a:t>Human Resource Management</a:t>
            </a:r>
            <a:r>
              <a:rPr lang="en-US" dirty="0"/>
              <a:t>, 44(4</a:t>
            </a:r>
            <a:r>
              <a:rPr lang="en-US" dirty="0" smtClean="0"/>
              <a:t>): 367–390</a:t>
            </a:r>
            <a:r>
              <a:rPr lang="en-US" dirty="0"/>
              <a:t>.</a:t>
            </a:r>
          </a:p>
          <a:p>
            <a:r>
              <a:rPr lang="en-US" dirty="0" smtClean="0"/>
              <a:t>Foss</a:t>
            </a:r>
            <a:r>
              <a:rPr lang="en-US" dirty="0"/>
              <a:t>, </a:t>
            </a:r>
            <a:r>
              <a:rPr lang="en-US" dirty="0" smtClean="0"/>
              <a:t>N. J., </a:t>
            </a:r>
            <a:r>
              <a:rPr lang="en-US" dirty="0" err="1"/>
              <a:t>M</a:t>
            </a:r>
            <a:r>
              <a:rPr lang="en-US" dirty="0" err="1" smtClean="0"/>
              <a:t>inbaeva</a:t>
            </a:r>
            <a:r>
              <a:rPr lang="en-US" dirty="0"/>
              <a:t>, </a:t>
            </a:r>
            <a:r>
              <a:rPr lang="en-US" dirty="0" smtClean="0"/>
              <a:t>T. P, </a:t>
            </a:r>
            <a:r>
              <a:rPr lang="en-US" dirty="0"/>
              <a:t>and </a:t>
            </a:r>
            <a:r>
              <a:rPr lang="en-US" dirty="0" err="1" smtClean="0"/>
              <a:t>Reinholt</a:t>
            </a:r>
            <a:r>
              <a:rPr lang="en-US" dirty="0"/>
              <a:t>, </a:t>
            </a:r>
            <a:r>
              <a:rPr lang="en-US" dirty="0" smtClean="0"/>
              <a:t>M. </a:t>
            </a:r>
            <a:r>
              <a:rPr lang="en-US" dirty="0"/>
              <a:t>(2009) </a:t>
            </a:r>
            <a:r>
              <a:rPr lang="en-US" dirty="0" smtClean="0"/>
              <a:t>Encouraging knowledge </a:t>
            </a:r>
            <a:r>
              <a:rPr lang="en-US" dirty="0"/>
              <a:t>sharing among employees: How </a:t>
            </a:r>
            <a:r>
              <a:rPr lang="en-US" dirty="0" smtClean="0"/>
              <a:t>job design </a:t>
            </a:r>
            <a:r>
              <a:rPr lang="en-US" dirty="0"/>
              <a:t>matters. </a:t>
            </a:r>
            <a:r>
              <a:rPr lang="en-US" i="1" dirty="0"/>
              <a:t>Human Resource Management</a:t>
            </a:r>
            <a:r>
              <a:rPr lang="en-US" dirty="0"/>
              <a:t>, 48(6</a:t>
            </a:r>
            <a:r>
              <a:rPr lang="en-US" dirty="0" smtClean="0"/>
              <a:t>): 871–893</a:t>
            </a:r>
            <a:r>
              <a:rPr lang="en-US" dirty="0"/>
              <a:t>.</a:t>
            </a:r>
          </a:p>
          <a:p>
            <a:r>
              <a:rPr lang="en-US" dirty="0"/>
              <a:t>L</a:t>
            </a:r>
            <a:r>
              <a:rPr lang="en-US" dirty="0" smtClean="0"/>
              <a:t>antz</a:t>
            </a:r>
            <a:r>
              <a:rPr lang="en-US" dirty="0"/>
              <a:t>, </a:t>
            </a:r>
            <a:r>
              <a:rPr lang="en-US" dirty="0" smtClean="0"/>
              <a:t>A. </a:t>
            </a:r>
            <a:r>
              <a:rPr lang="en-US" dirty="0"/>
              <a:t>and </a:t>
            </a:r>
            <a:r>
              <a:rPr lang="en-US" dirty="0" err="1" smtClean="0"/>
              <a:t>Brav</a:t>
            </a:r>
            <a:r>
              <a:rPr lang="en-US" dirty="0"/>
              <a:t>, </a:t>
            </a:r>
            <a:r>
              <a:rPr lang="en-US" dirty="0" smtClean="0"/>
              <a:t>A. </a:t>
            </a:r>
            <a:r>
              <a:rPr lang="en-US" dirty="0"/>
              <a:t>(2007) Job design for learning in </a:t>
            </a:r>
            <a:r>
              <a:rPr lang="en-US" dirty="0" smtClean="0"/>
              <a:t>work groups</a:t>
            </a:r>
            <a:r>
              <a:rPr lang="en-US" dirty="0"/>
              <a:t>. </a:t>
            </a:r>
            <a:r>
              <a:rPr lang="en-US" i="1" dirty="0"/>
              <a:t>Journal of Workplace Learning</a:t>
            </a:r>
            <a:r>
              <a:rPr lang="en-US" dirty="0"/>
              <a:t>, 19(5): 269–285.</a:t>
            </a:r>
          </a:p>
          <a:p>
            <a:r>
              <a:rPr lang="en-US" dirty="0" err="1" smtClean="0"/>
              <a:t>Torraco</a:t>
            </a:r>
            <a:r>
              <a:rPr lang="en-US" dirty="0"/>
              <a:t>, </a:t>
            </a:r>
            <a:r>
              <a:rPr lang="en-US" dirty="0" smtClean="0"/>
              <a:t>R. J. </a:t>
            </a:r>
            <a:r>
              <a:rPr lang="en-US" dirty="0"/>
              <a:t>(2005) Work design theory: A review </a:t>
            </a:r>
            <a:r>
              <a:rPr lang="en-US" dirty="0" smtClean="0"/>
              <a:t>and critique </a:t>
            </a:r>
            <a:r>
              <a:rPr lang="en-US" dirty="0"/>
              <a:t>with implications for human resource </a:t>
            </a:r>
            <a:r>
              <a:rPr lang="en-US" dirty="0" smtClean="0"/>
              <a:t>development. </a:t>
            </a:r>
            <a:r>
              <a:rPr lang="en-US" i="1" dirty="0" smtClean="0"/>
              <a:t>Human </a:t>
            </a:r>
            <a:r>
              <a:rPr lang="en-US" i="1" dirty="0"/>
              <a:t>Resource Development Quarterly</a:t>
            </a:r>
            <a:r>
              <a:rPr lang="en-US" dirty="0"/>
              <a:t>, 16(1</a:t>
            </a:r>
            <a:r>
              <a:rPr lang="en-US" dirty="0" smtClean="0"/>
              <a:t>): 85–109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752600"/>
          </a:xfrm>
        </p:spPr>
        <p:txBody>
          <a:bodyPr>
            <a:normAutofit/>
          </a:bodyPr>
          <a:lstStyle/>
          <a:p>
            <a:r>
              <a:rPr lang="en-US" smtClean="0"/>
              <a:t>Chapter 7: </a:t>
            </a:r>
            <a:r>
              <a:rPr lang="en-US" dirty="0"/>
              <a:t>Job and work design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</a:rPr>
              <a:t>Peter Holland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3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After reading this chapter, you should be able to:</a:t>
            </a:r>
          </a:p>
          <a:p>
            <a:r>
              <a:rPr lang="en-US" dirty="0" smtClean="0"/>
              <a:t> </a:t>
            </a:r>
            <a:r>
              <a:rPr lang="en-US" dirty="0"/>
              <a:t>Explain the origins of contemporary job and work design.</a:t>
            </a:r>
          </a:p>
          <a:p>
            <a:r>
              <a:rPr lang="en-US" dirty="0" smtClean="0"/>
              <a:t> </a:t>
            </a:r>
            <a:r>
              <a:rPr lang="en-US" dirty="0"/>
              <a:t>Outline the different theoretical perspectives involved.</a:t>
            </a:r>
          </a:p>
          <a:p>
            <a:r>
              <a:rPr lang="en-US" dirty="0" smtClean="0"/>
              <a:t> </a:t>
            </a:r>
            <a:r>
              <a:rPr lang="en-US" dirty="0"/>
              <a:t>Describe and </a:t>
            </a:r>
            <a:r>
              <a:rPr lang="en-US" dirty="0" err="1"/>
              <a:t>analyse</a:t>
            </a:r>
            <a:r>
              <a:rPr lang="en-US" dirty="0"/>
              <a:t> the different practical approaches to job and work design.</a:t>
            </a:r>
          </a:p>
          <a:p>
            <a:r>
              <a:rPr lang="en-US" dirty="0" smtClean="0"/>
              <a:t> </a:t>
            </a:r>
            <a:r>
              <a:rPr lang="en-US" dirty="0"/>
              <a:t>Describe and </a:t>
            </a:r>
            <a:r>
              <a:rPr lang="en-US" dirty="0" err="1"/>
              <a:t>analyse</a:t>
            </a:r>
            <a:r>
              <a:rPr lang="en-US" dirty="0"/>
              <a:t> the job characteristic model.</a:t>
            </a:r>
          </a:p>
          <a:p>
            <a:r>
              <a:rPr lang="en-US" dirty="0" smtClean="0"/>
              <a:t> </a:t>
            </a:r>
            <a:r>
              <a:rPr lang="en-US" dirty="0"/>
              <a:t>Discuss the changing dynamics of the workplace in the twenty-first century, exploring contemporary </a:t>
            </a:r>
            <a:r>
              <a:rPr lang="en-US" dirty="0" smtClean="0"/>
              <a:t>developments in </a:t>
            </a:r>
            <a:r>
              <a:rPr lang="en-US" dirty="0"/>
              <a:t>job and work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Opening Case Study</a:t>
            </a:r>
            <a:r>
              <a:rPr lang="en-US" dirty="0"/>
              <a:t>: Work is anything but blue!</a:t>
            </a:r>
          </a:p>
          <a:p>
            <a:r>
              <a:rPr lang="en-US" dirty="0" smtClean="0"/>
              <a:t> </a:t>
            </a:r>
            <a:r>
              <a:rPr lang="en-US" dirty="0"/>
              <a:t>Introduction</a:t>
            </a:r>
          </a:p>
          <a:p>
            <a:r>
              <a:rPr lang="en-US" dirty="0" smtClean="0"/>
              <a:t>The </a:t>
            </a:r>
            <a:r>
              <a:rPr lang="en-US" dirty="0"/>
              <a:t>classical theory of job and work design – the mechanistic era</a:t>
            </a:r>
          </a:p>
          <a:p>
            <a:r>
              <a:rPr lang="en-US" dirty="0" smtClean="0"/>
              <a:t>The </a:t>
            </a:r>
            <a:r>
              <a:rPr lang="en-US" dirty="0"/>
              <a:t>foundations of contemporary theory of job design – the sociotechnical era</a:t>
            </a:r>
          </a:p>
          <a:p>
            <a:r>
              <a:rPr lang="en-US" dirty="0" smtClean="0"/>
              <a:t> </a:t>
            </a:r>
            <a:r>
              <a:rPr lang="en-US" dirty="0"/>
              <a:t>Contemporary theory of job and work design – the human relations school</a:t>
            </a:r>
          </a:p>
          <a:p>
            <a:r>
              <a:rPr lang="en-US" dirty="0" smtClean="0"/>
              <a:t> </a:t>
            </a:r>
            <a:r>
              <a:rPr lang="en-US" dirty="0"/>
              <a:t>Contemporary theory of job design – the neo-human relations or motivational theorists</a:t>
            </a:r>
          </a:p>
          <a:p>
            <a:r>
              <a:rPr lang="en-US" dirty="0" smtClean="0"/>
              <a:t> </a:t>
            </a:r>
            <a:r>
              <a:rPr lang="en-US" dirty="0"/>
              <a:t>Contemporary theory of job and work design – the </a:t>
            </a:r>
            <a:r>
              <a:rPr lang="en-US" dirty="0" err="1"/>
              <a:t>concertive</a:t>
            </a:r>
            <a:r>
              <a:rPr lang="en-US" dirty="0"/>
              <a:t> era</a:t>
            </a:r>
          </a:p>
          <a:p>
            <a:r>
              <a:rPr lang="en-US" dirty="0" smtClean="0"/>
              <a:t> </a:t>
            </a:r>
            <a:r>
              <a:rPr lang="en-US" dirty="0"/>
              <a:t>Conclusion</a:t>
            </a:r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Job design at </a:t>
            </a:r>
            <a:r>
              <a:rPr lang="en-US" dirty="0" err="1"/>
              <a:t>TechCo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0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Dynamic, complex and changing times are reflected in the changing nature of job and work organization</a:t>
            </a:r>
          </a:p>
          <a:p>
            <a:r>
              <a:rPr lang="en-GB" dirty="0" smtClean="0"/>
              <a:t>A shift from manufacturing to the service sector</a:t>
            </a:r>
          </a:p>
          <a:p>
            <a:r>
              <a:rPr lang="en-GB" dirty="0" smtClean="0"/>
              <a:t>Need to attract and retain employees</a:t>
            </a:r>
          </a:p>
          <a:p>
            <a:r>
              <a:rPr lang="en-GB" dirty="0" smtClean="0"/>
              <a:t>Exciting and challenging work attracts workers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4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classical theory </a:t>
            </a:r>
            <a:r>
              <a:rPr lang="en-US" dirty="0" smtClean="0"/>
              <a:t>of job </a:t>
            </a:r>
            <a:r>
              <a:rPr lang="en-US" dirty="0"/>
              <a:t>and work design – </a:t>
            </a:r>
            <a:r>
              <a:rPr lang="en-US" dirty="0" smtClean="0"/>
              <a:t>the mechanistic </a:t>
            </a:r>
            <a:r>
              <a:rPr lang="en-US" dirty="0"/>
              <a:t>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Industrial Revolution in the 18th century and work design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Reconstruction of work patterns and practices would be a central factor in increasing organizational efficiency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Through the 19th century, factories developed in both size and complexity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Scientific management and mass production</a:t>
            </a:r>
          </a:p>
          <a:p>
            <a:r>
              <a:rPr lang="en-GB" dirty="0" smtClean="0">
                <a:latin typeface="Calibri" charset="0"/>
                <a:ea typeface="Calibri" charset="0"/>
                <a:cs typeface="Calibri" charset="0"/>
              </a:rPr>
              <a:t>Fordism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foundations </a:t>
            </a:r>
            <a:r>
              <a:rPr lang="en-US" dirty="0" smtClean="0"/>
              <a:t>of contemporary theory of </a:t>
            </a:r>
            <a:r>
              <a:rPr lang="en-US" dirty="0"/>
              <a:t>job design – </a:t>
            </a:r>
            <a:r>
              <a:rPr lang="en-US" dirty="0" smtClean="0"/>
              <a:t>the sociotechnical </a:t>
            </a:r>
            <a:r>
              <a:rPr lang="en-US" dirty="0"/>
              <a:t>era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44963"/>
          </a:xfrm>
        </p:spPr>
        <p:txBody>
          <a:bodyPr/>
          <a:lstStyle/>
          <a:p>
            <a:r>
              <a:rPr lang="en-GB" dirty="0" smtClean="0"/>
              <a:t>Link between social conditions and workers’ mental health, productivity and autonomy</a:t>
            </a:r>
          </a:p>
          <a:p>
            <a:r>
              <a:rPr lang="en-GB" dirty="0" smtClean="0"/>
              <a:t>Elton Mayo’s research on human factors </a:t>
            </a:r>
          </a:p>
          <a:p>
            <a:pPr lvl="1"/>
            <a:r>
              <a:rPr lang="en-GB" dirty="0" smtClean="0"/>
              <a:t>The Hawthorne studies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he human relations school</a:t>
            </a:r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Contemporary theory </a:t>
            </a:r>
            <a:r>
              <a:rPr lang="en-US" dirty="0" smtClean="0"/>
              <a:t>of job </a:t>
            </a:r>
            <a:r>
              <a:rPr lang="en-US" dirty="0"/>
              <a:t>and work design – </a:t>
            </a:r>
            <a:r>
              <a:rPr lang="en-US" dirty="0" smtClean="0"/>
              <a:t>the human </a:t>
            </a:r>
            <a:r>
              <a:rPr lang="en-US" dirty="0"/>
              <a:t>relations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human relations school: the heyday of job and work design (spanning the 1940s through to the 1980s)</a:t>
            </a:r>
          </a:p>
          <a:p>
            <a:r>
              <a:rPr lang="en-GB" dirty="0" smtClean="0"/>
              <a:t>The development of the sociotechnical systems approach</a:t>
            </a:r>
          </a:p>
          <a:p>
            <a:r>
              <a:rPr lang="en-GB" dirty="0" smtClean="0"/>
              <a:t>The impact of the sociotechnical research</a:t>
            </a:r>
          </a:p>
          <a:p>
            <a:r>
              <a:rPr lang="en-GB" dirty="0" smtClean="0"/>
              <a:t>Relationship between the social and psychological aspects of work and the technical side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7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Contemporary theory </a:t>
            </a:r>
            <a:r>
              <a:rPr lang="en-US" dirty="0" smtClean="0"/>
              <a:t>of job </a:t>
            </a:r>
            <a:r>
              <a:rPr lang="en-US" dirty="0"/>
              <a:t>design </a:t>
            </a:r>
            <a:r>
              <a:rPr lang="en-US" dirty="0" smtClean="0"/>
              <a:t>– the neo-human relations </a:t>
            </a:r>
            <a:r>
              <a:rPr lang="en-US" dirty="0"/>
              <a:t>or </a:t>
            </a:r>
            <a:r>
              <a:rPr lang="en-US" dirty="0" smtClean="0"/>
              <a:t>motivational theorists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3733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Behavioural psychology research in the workplace</a:t>
            </a:r>
          </a:p>
          <a:p>
            <a:r>
              <a:rPr lang="en-GB" dirty="0" smtClean="0"/>
              <a:t>Development of the concept of social man</a:t>
            </a:r>
          </a:p>
          <a:p>
            <a:r>
              <a:rPr lang="en-GB" dirty="0" smtClean="0"/>
              <a:t>Work has to fulfil individuals’ inherent needs to use their skills and capacity</a:t>
            </a:r>
          </a:p>
          <a:p>
            <a:r>
              <a:rPr lang="en-GB" dirty="0" smtClean="0"/>
              <a:t>Challenge to the mechanistic perspective of designing jobs</a:t>
            </a:r>
          </a:p>
          <a:p>
            <a:r>
              <a:rPr lang="en-GB" dirty="0" smtClean="0"/>
              <a:t>Fredrick Herzberg, Douglas McGregor and Abraham Maslow- motivational perspective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303B-F679-47E5-A0F8-A8BA85DFC2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7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1381</Words>
  <Application>Microsoft Macintosh PowerPoint</Application>
  <PresentationFormat>On-screen Show (4:3)</PresentationFormat>
  <Paragraphs>141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PowerPoint Presentation</vt:lpstr>
      <vt:lpstr>Chapter 7: Job and work design </vt:lpstr>
      <vt:lpstr>Learning Outcomes</vt:lpstr>
      <vt:lpstr>Summary of Chapter Contents</vt:lpstr>
      <vt:lpstr>Introduction</vt:lpstr>
      <vt:lpstr>The classical theory of job and work design – the mechanistic era</vt:lpstr>
      <vt:lpstr>The foundations of contemporary theory of job design – the sociotechnical era</vt:lpstr>
      <vt:lpstr>Contemporary theory of job and work design – the human relations school</vt:lpstr>
      <vt:lpstr>Contemporary theory of job design – the neo-human relations or motivational theorists</vt:lpstr>
      <vt:lpstr>Contemporary theory: Maslow’s hierarchy of needs</vt:lpstr>
      <vt:lpstr>Contemporary theory: Herzberg’s motivation-hygiene theory</vt:lpstr>
      <vt:lpstr>Contemporary theory: McGregor’s theory X and theory Y</vt:lpstr>
      <vt:lpstr>Contemporary theory: Hackman and Oldham’s job characteristic model</vt:lpstr>
      <vt:lpstr>Contemporary theory:  the concertive era</vt:lpstr>
      <vt:lpstr>‘New’ New Technology and Job and Work Design </vt:lpstr>
      <vt:lpstr>Possibilities and challenges</vt:lpstr>
      <vt:lpstr>Conclusion</vt:lpstr>
      <vt:lpstr>Further Reading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9</cp:revision>
  <dcterms:created xsi:type="dcterms:W3CDTF">2017-06-08T00:17:58Z</dcterms:created>
  <dcterms:modified xsi:type="dcterms:W3CDTF">2017-06-13T23:00:24Z</dcterms:modified>
</cp:coreProperties>
</file>