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9" r:id="rId10"/>
    <p:sldId id="270" r:id="rId11"/>
    <p:sldId id="263" r:id="rId12"/>
    <p:sldId id="27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59CD-1656-FE4D-9F83-91E011421F25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A11BE-5A37-1A46-A309-781265521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02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A11BE-5A37-1A46-A309-781265521F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4CF0-8DCF-2943-83D4-1443834B4FC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BA5-5BB8-3043-B25F-C9756068DFD4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9CE7-F9B7-A34C-8B50-B600AE332272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87EE-F519-5E4E-8289-AA2024AC3E7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1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6C72-2677-D147-AA43-D1A1DCD18207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448D-707E-6D48-B5EC-BD93771D379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A2E2-23FA-3543-82DC-B9A8A630FED2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05867-E9A2-8640-A5B8-C63E26C53D24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052B-B718-6B46-96F6-97B769212524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0BA8-0E9B-2547-9B57-21DE67AA1254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F13E-6D50-B24C-A7AF-6AD809023114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4DDBC-6A79-0746-882B-35C61C8CE16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AD06-A2C5-4F7D-911D-BAE034417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recruitment and selection:</a:t>
            </a:r>
            <a:br>
              <a:rPr lang="en-US" dirty="0" smtClean="0"/>
            </a:br>
            <a:r>
              <a:rPr lang="en-US" dirty="0" smtClean="0"/>
              <a:t>Realistic Job Previews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Employers provide recruits with candid information concerning the pleasant, and also the unpleasant, aspects of the job.</a:t>
            </a:r>
          </a:p>
          <a:p>
            <a:r>
              <a:rPr lang="en-GB" dirty="0" smtClean="0"/>
              <a:t>Three important job applicant-related variables – anchoring and adjustment, the inability to predict how one will react to events in the future, lack of self-insight</a:t>
            </a:r>
          </a:p>
          <a:p>
            <a:r>
              <a:rPr lang="en-GB" dirty="0" smtClean="0"/>
              <a:t>Inability to predict one’s reactions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2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recruitment and selection</a:t>
            </a:r>
            <a:br>
              <a:rPr lang="en-US" dirty="0" smtClean="0"/>
            </a:br>
            <a:r>
              <a:rPr lang="en-US" dirty="0" smtClean="0"/>
              <a:t>Personnel selection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 smtClean="0"/>
              <a:t>Application </a:t>
            </a:r>
            <a:r>
              <a:rPr lang="en-GB" dirty="0"/>
              <a:t>forms, CVs and references</a:t>
            </a:r>
          </a:p>
          <a:p>
            <a:pPr>
              <a:defRPr/>
            </a:pPr>
            <a:r>
              <a:rPr lang="en-GB" dirty="0"/>
              <a:t>Selection interviews</a:t>
            </a:r>
          </a:p>
          <a:p>
            <a:pPr lvl="1">
              <a:defRPr/>
            </a:pPr>
            <a:r>
              <a:rPr lang="en-GB" i="1" dirty="0"/>
              <a:t>Applicant factors and characteristics</a:t>
            </a:r>
            <a:endParaRPr lang="en-GB" dirty="0"/>
          </a:p>
          <a:p>
            <a:pPr>
              <a:defRPr/>
            </a:pPr>
            <a:r>
              <a:rPr lang="en-GB" dirty="0"/>
              <a:t>Psychometric tests</a:t>
            </a:r>
          </a:p>
          <a:p>
            <a:pPr lvl="1">
              <a:defRPr/>
            </a:pPr>
            <a:r>
              <a:rPr lang="en-GB" i="1" dirty="0"/>
              <a:t>Cognitive ability tests</a:t>
            </a:r>
          </a:p>
          <a:p>
            <a:pPr lvl="1">
              <a:defRPr/>
            </a:pPr>
            <a:r>
              <a:rPr lang="en-GB" i="1" dirty="0"/>
              <a:t>Personality inventories</a:t>
            </a:r>
          </a:p>
          <a:p>
            <a:pPr lvl="1">
              <a:defRPr/>
            </a:pPr>
            <a:r>
              <a:rPr lang="en-GB" i="1" dirty="0"/>
              <a:t>Faking and personality </a:t>
            </a:r>
            <a:r>
              <a:rPr lang="en-GB" i="1" dirty="0" smtClean="0"/>
              <a:t>assessment</a:t>
            </a:r>
          </a:p>
          <a:p>
            <a:r>
              <a:rPr lang="en-GB" dirty="0" smtClean="0"/>
              <a:t>Assessment centres</a:t>
            </a:r>
          </a:p>
          <a:p>
            <a:r>
              <a:rPr lang="en-GB" dirty="0" smtClean="0"/>
              <a:t>Work samples</a:t>
            </a:r>
          </a:p>
          <a:p>
            <a:r>
              <a:rPr lang="en-GB" dirty="0" smtClean="0"/>
              <a:t>Integrity and honesty tests</a:t>
            </a:r>
          </a:p>
          <a:p>
            <a:r>
              <a:rPr lang="en-GB" dirty="0" smtClean="0"/>
              <a:t>Recruiting and selecting expatriate managers</a:t>
            </a:r>
          </a:p>
          <a:p>
            <a:pPr lvl="1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1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Analysis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Generic focus on improving the efficiency, effectiveness and fairness of personnel management practice</a:t>
            </a:r>
          </a:p>
          <a:p>
            <a:r>
              <a:rPr lang="en-GB" sz="2800" dirty="0" smtClean="0"/>
              <a:t>Organizations will try to govern the souls of employees and regulate their social behaviour by attempting to persuade them to identify with managerial objectives</a:t>
            </a:r>
          </a:p>
          <a:p>
            <a:r>
              <a:rPr lang="en-GB" sz="2800" dirty="0" smtClean="0"/>
              <a:t>The </a:t>
            </a:r>
            <a:r>
              <a:rPr lang="en-GB" sz="2800" dirty="0" err="1" smtClean="0"/>
              <a:t>unitarist</a:t>
            </a:r>
            <a:r>
              <a:rPr lang="en-GB" sz="2800" dirty="0" smtClean="0"/>
              <a:t> approach: all members if an organization have a mutual interest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Bolton, S. C. and </a:t>
            </a:r>
            <a:r>
              <a:rPr lang="en-GB" dirty="0" err="1" smtClean="0"/>
              <a:t>Houlihan</a:t>
            </a:r>
            <a:r>
              <a:rPr lang="en-GB" dirty="0" smtClean="0"/>
              <a:t>, M. (2007) </a:t>
            </a:r>
            <a:r>
              <a:rPr lang="en-GB" i="1" dirty="0" smtClean="0"/>
              <a:t>Searching for the Human in Human Resource Management. </a:t>
            </a:r>
            <a:r>
              <a:rPr lang="en-GB" dirty="0" smtClean="0"/>
              <a:t>London: Palgrave Macmillan.</a:t>
            </a:r>
          </a:p>
          <a:p>
            <a:r>
              <a:rPr lang="en-GB" dirty="0" err="1" smtClean="0"/>
              <a:t>Boxall</a:t>
            </a:r>
            <a:r>
              <a:rPr lang="en-GB" dirty="0" smtClean="0"/>
              <a:t>, P., Purcell, J. and Wright, P. (2007) </a:t>
            </a:r>
            <a:r>
              <a:rPr lang="en-GB" i="1" dirty="0" smtClean="0"/>
              <a:t>The Oxford Handbook of Human Resource Management. </a:t>
            </a:r>
            <a:r>
              <a:rPr lang="en-GB" dirty="0" smtClean="0"/>
              <a:t>Oxford: Oxford University Press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Grey, C. and </a:t>
            </a:r>
            <a:r>
              <a:rPr lang="en-GB" dirty="0" err="1" smtClean="0"/>
              <a:t>Willmott</a:t>
            </a:r>
            <a:r>
              <a:rPr lang="en-GB" dirty="0" smtClean="0"/>
              <a:t>, H. (2005) </a:t>
            </a:r>
            <a:r>
              <a:rPr lang="en-GB" i="1" dirty="0" smtClean="0"/>
              <a:t>Critical Management Studies: A Reader. </a:t>
            </a:r>
            <a:r>
              <a:rPr lang="en-GB" dirty="0" smtClean="0"/>
              <a:t>Oxford:</a:t>
            </a:r>
            <a:r>
              <a:rPr lang="en-GB" i="1" dirty="0" smtClean="0"/>
              <a:t> </a:t>
            </a:r>
            <a:r>
              <a:rPr lang="en-GB" dirty="0" smtClean="0"/>
              <a:t>Oxford University Press.</a:t>
            </a:r>
          </a:p>
          <a:p>
            <a:r>
              <a:rPr lang="en-GB" dirty="0" err="1" smtClean="0"/>
              <a:t>Legge</a:t>
            </a:r>
            <a:r>
              <a:rPr lang="en-GB" dirty="0" smtClean="0"/>
              <a:t>, K. (1995) </a:t>
            </a:r>
            <a:r>
              <a:rPr lang="en-GB" i="1" dirty="0" smtClean="0"/>
              <a:t>Human Resource Management: </a:t>
            </a:r>
            <a:r>
              <a:rPr lang="en-GB" i="1" dirty="0" err="1" smtClean="0"/>
              <a:t>Rhetorics</a:t>
            </a:r>
            <a:r>
              <a:rPr lang="en-GB" i="1" dirty="0" smtClean="0"/>
              <a:t> and Realities. London: </a:t>
            </a:r>
            <a:r>
              <a:rPr lang="en-GB" dirty="0" smtClean="0"/>
              <a:t>Palgrave Macmillan.</a:t>
            </a:r>
          </a:p>
          <a:p>
            <a:r>
              <a:rPr lang="en-GB" dirty="0" smtClean="0"/>
              <a:t>Leopold, J., Harris, L. and Watson, T. J. (2005) </a:t>
            </a:r>
            <a:r>
              <a:rPr lang="en-GB" i="1" dirty="0" smtClean="0"/>
              <a:t>The Strategic Management of Human Resources. </a:t>
            </a:r>
            <a:r>
              <a:rPr lang="en-GB" dirty="0" smtClean="0"/>
              <a:t>London: FT Prentice Hall.</a:t>
            </a:r>
          </a:p>
          <a:p>
            <a:r>
              <a:rPr lang="en-GB" dirty="0" err="1" smtClean="0"/>
              <a:t>Pinnington</a:t>
            </a:r>
            <a:r>
              <a:rPr lang="en-GB" dirty="0" smtClean="0"/>
              <a:t>, A., Macklin, R. and Campbell, T. (2007) </a:t>
            </a:r>
            <a:r>
              <a:rPr lang="en-GB" i="1" dirty="0" smtClean="0"/>
              <a:t>Human Resource Management: Ethics and Employment. </a:t>
            </a:r>
            <a:r>
              <a:rPr lang="en-GB" dirty="0" smtClean="0"/>
              <a:t>Oxford: Oxford University Press.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Chapter 8: </a:t>
            </a:r>
            <a:r>
              <a:rPr lang="en-US" dirty="0"/>
              <a:t>Recruitment </a:t>
            </a:r>
            <a:r>
              <a:rPr lang="en-US" dirty="0" smtClean="0"/>
              <a:t>and selection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Olivia </a:t>
            </a:r>
            <a:r>
              <a:rPr lang="en-US" sz="2400" i="1" dirty="0" err="1">
                <a:solidFill>
                  <a:schemeClr val="tx1"/>
                </a:solidFill>
              </a:rPr>
              <a:t>Kyriakidou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3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Describe </a:t>
            </a:r>
            <a:r>
              <a:rPr lang="en-US" dirty="0"/>
              <a:t>the personnel selection system and its component parts.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role played by the rational and objective staffing technologies, including job analysis </a:t>
            </a:r>
            <a:r>
              <a:rPr lang="en-US" dirty="0" smtClean="0"/>
              <a:t>and recruitment </a:t>
            </a:r>
            <a:r>
              <a:rPr lang="en-US" dirty="0"/>
              <a:t>and selection methods.</a:t>
            </a:r>
          </a:p>
          <a:p>
            <a:r>
              <a:rPr lang="en-US" dirty="0" smtClean="0"/>
              <a:t>Critically </a:t>
            </a:r>
            <a:r>
              <a:rPr lang="en-US" dirty="0"/>
              <a:t>assess the concern with the selection–performance relationship that underlines the </a:t>
            </a:r>
            <a:r>
              <a:rPr lang="en-US" dirty="0" smtClean="0"/>
              <a:t>personnel staffing </a:t>
            </a:r>
            <a:r>
              <a:rPr lang="en-US" dirty="0"/>
              <a:t>agenda.</a:t>
            </a:r>
          </a:p>
          <a:p>
            <a:r>
              <a:rPr lang="en-US" dirty="0" smtClean="0"/>
              <a:t>Come </a:t>
            </a:r>
            <a:r>
              <a:rPr lang="en-US" dirty="0"/>
              <a:t>to terms with the fact that employees are not simple ‘human resources’ that can be selected, </a:t>
            </a:r>
            <a:r>
              <a:rPr lang="en-US" dirty="0" smtClean="0"/>
              <a:t>recruited, controlled</a:t>
            </a:r>
            <a:r>
              <a:rPr lang="en-US" dirty="0"/>
              <a:t>, and processed, but are human beings </a:t>
            </a:r>
            <a:r>
              <a:rPr lang="en-US" dirty="0" err="1"/>
              <a:t>characterised</a:t>
            </a:r>
            <a:r>
              <a:rPr lang="en-US" dirty="0"/>
              <a:t> by agency, subjectivity, and reflexivity.</a:t>
            </a:r>
          </a:p>
          <a:p>
            <a:r>
              <a:rPr lang="en-US" dirty="0" smtClean="0"/>
              <a:t>Consider </a:t>
            </a:r>
            <a:r>
              <a:rPr lang="en-US" dirty="0"/>
              <a:t>the international implications of recruitment and selection, </a:t>
            </a:r>
            <a:r>
              <a:rPr lang="en-US" dirty="0" err="1"/>
              <a:t>analyse</a:t>
            </a:r>
            <a:r>
              <a:rPr lang="en-US" dirty="0"/>
              <a:t> the different selection </a:t>
            </a:r>
            <a:r>
              <a:rPr lang="en-US" dirty="0" smtClean="0"/>
              <a:t>methods for </a:t>
            </a:r>
            <a:r>
              <a:rPr lang="en-US" dirty="0"/>
              <a:t>expatriates, and develop effective methods for selecting expatriate managers.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necessity of studying recruitment and selection from a critical perspective, exploring, in </a:t>
            </a:r>
            <a:r>
              <a:rPr lang="en-US" dirty="0" smtClean="0"/>
              <a:t>particular, the </a:t>
            </a:r>
            <a:r>
              <a:rPr lang="en-US" dirty="0"/>
              <a:t>ethical dimensions.</a:t>
            </a:r>
          </a:p>
          <a:p>
            <a:r>
              <a:rPr lang="en-US" dirty="0" smtClean="0"/>
              <a:t>Identify </a:t>
            </a:r>
            <a:r>
              <a:rPr lang="en-US" dirty="0"/>
              <a:t>future theoretical and practical challenges in the field of research into recruitment and selection.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0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‘Structuring interviews’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Stages </a:t>
            </a:r>
            <a:r>
              <a:rPr lang="en-US" dirty="0"/>
              <a:t>of recruitment and selection</a:t>
            </a:r>
          </a:p>
          <a:p>
            <a:r>
              <a:rPr lang="en-US" dirty="0" smtClean="0"/>
              <a:t>Critical </a:t>
            </a:r>
            <a:r>
              <a:rPr lang="en-US" dirty="0"/>
              <a:t>analysis and discussion</a:t>
            </a:r>
          </a:p>
          <a:p>
            <a:r>
              <a:rPr lang="en-US" dirty="0" smtClean="0"/>
              <a:t>In </a:t>
            </a:r>
            <a:r>
              <a:rPr lang="en-US" dirty="0"/>
              <a:t>the News</a:t>
            </a:r>
          </a:p>
          <a:p>
            <a:r>
              <a:rPr lang="en-US" dirty="0" smtClean="0"/>
              <a:t>Benefits </a:t>
            </a:r>
            <a:r>
              <a:rPr lang="en-US" dirty="0"/>
              <a:t>of studying HRM from a critical perspective</a:t>
            </a:r>
          </a:p>
          <a:p>
            <a:r>
              <a:rPr lang="en-US" dirty="0" smtClean="0"/>
              <a:t>Critical </a:t>
            </a:r>
            <a:r>
              <a:rPr lang="en-US" dirty="0"/>
              <a:t>Thinking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The design of a new multinational personnel selection system at </a:t>
            </a:r>
            <a:r>
              <a:rPr lang="en-US" dirty="0" err="1"/>
              <a:t>MobilCom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Recruitment and selection are seminal topics within HRM</a:t>
            </a:r>
          </a:p>
          <a:p>
            <a:r>
              <a:rPr lang="en-GB" dirty="0" smtClean="0"/>
              <a:t>Recognition of the strategic potential of recruitment and selection</a:t>
            </a:r>
          </a:p>
          <a:p>
            <a:r>
              <a:rPr lang="en-GB" dirty="0" smtClean="0"/>
              <a:t>Selection processes should not exclude the broader moral, social and political considerations</a:t>
            </a:r>
          </a:p>
          <a:p>
            <a:r>
              <a:rPr lang="en-GB" dirty="0" smtClean="0"/>
              <a:t>Pluralist approach</a:t>
            </a:r>
            <a:r>
              <a:rPr lang="en-US" dirty="0" smtClean="0"/>
              <a:t> stressing </a:t>
            </a:r>
            <a:r>
              <a:rPr lang="en-US" dirty="0"/>
              <a:t>the existence of divergent </a:t>
            </a:r>
            <a:r>
              <a:rPr lang="en-US" dirty="0" smtClean="0"/>
              <a:t>interests and the </a:t>
            </a:r>
            <a:r>
              <a:rPr lang="en-US" dirty="0"/>
              <a:t>roles of the </a:t>
            </a:r>
            <a:r>
              <a:rPr lang="en-US" dirty="0" smtClean="0"/>
              <a:t>following:</a:t>
            </a:r>
          </a:p>
          <a:p>
            <a:pPr lvl="1"/>
            <a:r>
              <a:rPr lang="en-US" i="1" dirty="0" smtClean="0"/>
              <a:t>human </a:t>
            </a:r>
            <a:r>
              <a:rPr lang="en-US" i="1" dirty="0"/>
              <a:t>agency </a:t>
            </a:r>
            <a:endParaRPr lang="en-US" i="1" dirty="0" smtClean="0"/>
          </a:p>
          <a:p>
            <a:pPr lvl="1"/>
            <a:r>
              <a:rPr lang="en-US" i="1" dirty="0" smtClean="0"/>
              <a:t>subjectivity</a:t>
            </a:r>
          </a:p>
          <a:p>
            <a:pPr lvl="1"/>
            <a:r>
              <a:rPr lang="en-US" i="1" dirty="0" smtClean="0"/>
              <a:t>reflexivity</a:t>
            </a:r>
            <a:endParaRPr lang="en-GB" dirty="0" smtClean="0"/>
          </a:p>
          <a:p>
            <a:r>
              <a:rPr lang="en-GB" dirty="0" smtClean="0"/>
              <a:t>International dimensions of personnel selection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8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recruitment and selection:</a:t>
            </a:r>
            <a:br>
              <a:rPr lang="en-US" dirty="0" smtClean="0"/>
            </a:br>
            <a:r>
              <a:rPr lang="en-US" dirty="0" smtClean="0"/>
              <a:t>Job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work activities, including both individual behaviours and job outcomes</a:t>
            </a:r>
          </a:p>
          <a:p>
            <a:r>
              <a:rPr lang="en-GB" dirty="0" smtClean="0"/>
              <a:t>the machines, tools, equipment and work aids used</a:t>
            </a:r>
          </a:p>
          <a:p>
            <a:r>
              <a:rPr lang="en-GB" dirty="0" smtClean="0"/>
              <a:t>job-related tangibles and intangibles, such as materials processed and knowledge applied, respectively</a:t>
            </a:r>
          </a:p>
          <a:p>
            <a:r>
              <a:rPr lang="en-GB" dirty="0" smtClean="0"/>
              <a:t>standards of work performance</a:t>
            </a:r>
          </a:p>
          <a:p>
            <a:r>
              <a:rPr lang="en-GB" dirty="0" smtClean="0"/>
              <a:t>job context</a:t>
            </a:r>
          </a:p>
          <a:p>
            <a:r>
              <a:rPr lang="en-GB" dirty="0" smtClean="0"/>
              <a:t>personnel requirements, such as education, experience, aptitudes and so forth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recruitment and selection:</a:t>
            </a:r>
            <a:br>
              <a:rPr lang="en-US" dirty="0" smtClean="0"/>
            </a:br>
            <a:r>
              <a:rPr lang="en-US" dirty="0" smtClean="0"/>
              <a:t>the Recruitment Process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2936"/>
            <a:ext cx="6886575" cy="541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Stages of recruitment and selection:</a:t>
            </a:r>
            <a:br>
              <a:rPr lang="en-US" dirty="0" smtClean="0"/>
            </a:br>
            <a:r>
              <a:rPr lang="en-US" dirty="0" smtClean="0"/>
              <a:t>Recruitment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i="1" dirty="0" smtClean="0"/>
              <a:t>External recruitment</a:t>
            </a:r>
            <a:r>
              <a:rPr lang="en-GB" dirty="0" smtClean="0"/>
              <a:t> – employee referrals; job advertisements; Internet; universities, colleges and placement offers; cooperatives, internships and job fairs; employment agencies</a:t>
            </a:r>
          </a:p>
          <a:p>
            <a:pPr>
              <a:lnSpc>
                <a:spcPct val="90000"/>
              </a:lnSpc>
            </a:pPr>
            <a:r>
              <a:rPr lang="en-GB" i="1" dirty="0" smtClean="0"/>
              <a:t>Internal recruitment</a:t>
            </a:r>
            <a:r>
              <a:rPr lang="en-GB" dirty="0" smtClean="0"/>
              <a:t> – job posting; Intranet and </a:t>
            </a:r>
            <a:r>
              <a:rPr lang="en-GB" dirty="0" err="1" smtClean="0"/>
              <a:t>intraplacement</a:t>
            </a:r>
            <a:r>
              <a:rPr lang="en-GB" dirty="0" smtClean="0"/>
              <a:t>; talent management system; career development centres; replacement and succession plans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AD06-A2C5-4F7D-911D-BAE0344175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745</Words>
  <Application>Microsoft Macintosh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Chapter 8: Recruitment and selection </vt:lpstr>
      <vt:lpstr>Learning Objectives</vt:lpstr>
      <vt:lpstr>Summary of Chapter Contents</vt:lpstr>
      <vt:lpstr>Introduction</vt:lpstr>
      <vt:lpstr>PowerPoint Presentation</vt:lpstr>
      <vt:lpstr>Stages of recruitment and selection: Job Analysis</vt:lpstr>
      <vt:lpstr>Stages of recruitment and selection: the Recruitment Process</vt:lpstr>
      <vt:lpstr>Stages of recruitment and selection: Recruitment Methods</vt:lpstr>
      <vt:lpstr>Stages of recruitment and selection: Realistic Job Previews</vt:lpstr>
      <vt:lpstr>Stages of recruitment and selection Personnel selection methods</vt:lpstr>
      <vt:lpstr>Critical Analysis and Discussion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7</cp:revision>
  <dcterms:created xsi:type="dcterms:W3CDTF">2017-06-08T11:42:44Z</dcterms:created>
  <dcterms:modified xsi:type="dcterms:W3CDTF">2017-06-13T23:01:06Z</dcterms:modified>
</cp:coreProperties>
</file>