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71" r:id="rId9"/>
    <p:sldId id="264" r:id="rId10"/>
    <p:sldId id="274" r:id="rId11"/>
    <p:sldId id="275" r:id="rId12"/>
    <p:sldId id="265" r:id="rId13"/>
    <p:sldId id="266" r:id="rId14"/>
    <p:sldId id="267" r:id="rId15"/>
    <p:sldId id="268" r:id="rId16"/>
    <p:sldId id="276" r:id="rId17"/>
    <p:sldId id="277" r:id="rId18"/>
    <p:sldId id="269" r:id="rId19"/>
    <p:sldId id="278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03665-169F-6C44-B16C-434C9956CA59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03AFA-0B63-D14A-AE4F-6EB834B1D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9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03AFA-0B63-D14A-AE4F-6EB834B1D3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6DA0-D3E6-B34D-AF62-ED595055BD21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7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929A-295C-BA41-A579-8E085C38AC0A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0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DBAE-B6D4-F149-AE5E-152C1575A69B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B8D2-07E9-C047-891B-9F328322F352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5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E231-A5D2-7849-BD38-5D553E4A2ACB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2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C0FC-5042-344C-82F4-2BD8A729D0AA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DF81-B129-2240-A381-5912B7B24AC0}" type="datetime1">
              <a:rPr lang="en-GB" smtClean="0"/>
              <a:t>14/06/2017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1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C280-DA3D-AA41-94A8-5D11CB5A28AF}" type="datetime1">
              <a:rPr lang="en-GB" smtClean="0"/>
              <a:t>14/06/2017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1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3C3C-5C75-3B4A-9663-6D6FC0120748}" type="datetime1">
              <a:rPr lang="en-GB" smtClean="0"/>
              <a:t>14/06/2017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1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AF62-FBE0-9346-AC3B-2B63A69E95C8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0D5B-F3E8-E947-95EA-4F3B4A4E020C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5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9ED36-3862-C443-B068-ACD55D17109A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8ED30-FE03-4126-AFC7-5BB18593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2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4" y="0"/>
            <a:ext cx="9168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8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criteria of an effective performance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</a:t>
            </a:r>
            <a:r>
              <a:rPr lang="en-GB" dirty="0" smtClean="0"/>
              <a:t>mic </a:t>
            </a:r>
            <a:r>
              <a:rPr lang="en-GB" dirty="0"/>
              <a:t>(culturally specific) and etic (universal) dimensions in the perceptions of performance </a:t>
            </a:r>
            <a:r>
              <a:rPr lang="en-GB" dirty="0" smtClean="0"/>
              <a:t>criteria</a:t>
            </a:r>
          </a:p>
          <a:p>
            <a:r>
              <a:rPr lang="en-GB" dirty="0" smtClean="0"/>
              <a:t>A </a:t>
            </a:r>
            <a:r>
              <a:rPr lang="en-GB" dirty="0"/>
              <a:t>recent standpoint (</a:t>
            </a:r>
            <a:r>
              <a:rPr lang="en-GB" dirty="0" err="1"/>
              <a:t>Kramar</a:t>
            </a:r>
            <a:r>
              <a:rPr lang="en-GB" dirty="0"/>
              <a:t> and Bartram, 2015) advocates five clear criteria: </a:t>
            </a:r>
            <a:endParaRPr lang="en-GB" dirty="0" smtClean="0"/>
          </a:p>
          <a:p>
            <a:pPr lvl="1"/>
            <a:r>
              <a:rPr lang="en-GB" dirty="0" smtClean="0"/>
              <a:t>strategic </a:t>
            </a:r>
            <a:r>
              <a:rPr lang="en-GB" dirty="0"/>
              <a:t>alignment</a:t>
            </a:r>
            <a:r>
              <a:rPr lang="en-GB" dirty="0" smtClean="0"/>
              <a:t>,</a:t>
            </a:r>
          </a:p>
          <a:p>
            <a:pPr lvl="1"/>
            <a:r>
              <a:rPr lang="en-GB" dirty="0" smtClean="0"/>
              <a:t>Validity</a:t>
            </a:r>
          </a:p>
          <a:p>
            <a:pPr lvl="1"/>
            <a:r>
              <a:rPr lang="en-GB" dirty="0" smtClean="0"/>
              <a:t>Reliability</a:t>
            </a:r>
          </a:p>
          <a:p>
            <a:pPr lvl="1"/>
            <a:r>
              <a:rPr lang="en-GB" dirty="0" smtClean="0"/>
              <a:t>Specificity</a:t>
            </a:r>
          </a:p>
          <a:p>
            <a:pPr lvl="1"/>
            <a:r>
              <a:rPr lang="en-GB" dirty="0" smtClean="0"/>
              <a:t>acceptability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2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Ethics in Performance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Inconsistency </a:t>
            </a:r>
            <a:r>
              <a:rPr lang="en-GB" dirty="0"/>
              <a:t>in the approach to ethics of performance management </a:t>
            </a:r>
            <a:r>
              <a:rPr lang="en-GB" dirty="0" smtClean="0"/>
              <a:t>may </a:t>
            </a:r>
            <a:r>
              <a:rPr lang="en-GB" dirty="0"/>
              <a:t>cause employees to become frustrated, cynical, and </a:t>
            </a:r>
            <a:r>
              <a:rPr lang="en-GB" dirty="0" smtClean="0"/>
              <a:t>withdrawn</a:t>
            </a:r>
          </a:p>
          <a:p>
            <a:r>
              <a:rPr lang="en-GB" dirty="0" smtClean="0"/>
              <a:t>Role of culture</a:t>
            </a:r>
          </a:p>
          <a:p>
            <a:r>
              <a:rPr lang="en-GB" dirty="0" smtClean="0"/>
              <a:t>Organisational climate</a:t>
            </a:r>
          </a:p>
          <a:p>
            <a:r>
              <a:rPr lang="en-GB" dirty="0" smtClean="0"/>
              <a:t>Ethical considerations in cross-cultural settings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3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Main approaches to performance appraisal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796704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6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Multisource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supervisor as a source</a:t>
            </a:r>
          </a:p>
          <a:p>
            <a:r>
              <a:rPr lang="en-GB" dirty="0"/>
              <a:t>Subordinates as sources</a:t>
            </a:r>
          </a:p>
          <a:p>
            <a:r>
              <a:rPr lang="en-GB" dirty="0"/>
              <a:t>Self as source</a:t>
            </a:r>
          </a:p>
          <a:p>
            <a:r>
              <a:rPr lang="en-GB" dirty="0"/>
              <a:t>Peers as sources</a:t>
            </a:r>
          </a:p>
          <a:p>
            <a:r>
              <a:rPr lang="en-GB" dirty="0"/>
              <a:t>Multisource feedback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72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Strategies </a:t>
            </a:r>
            <a:r>
              <a:rPr lang="en-GB" dirty="0"/>
              <a:t>to improve </a:t>
            </a:r>
            <a:r>
              <a:rPr lang="en-GB" dirty="0" smtClean="0"/>
              <a:t>global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Politics</a:t>
            </a:r>
            <a:endParaRPr lang="en-GB" dirty="0"/>
          </a:p>
          <a:p>
            <a:r>
              <a:rPr lang="en-GB" dirty="0"/>
              <a:t>Trust</a:t>
            </a:r>
          </a:p>
          <a:p>
            <a:r>
              <a:rPr lang="en-GB" dirty="0"/>
              <a:t>Fairness</a:t>
            </a:r>
          </a:p>
          <a:p>
            <a:r>
              <a:rPr lang="en-GB" dirty="0"/>
              <a:t>Feedback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5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Performance management in </a:t>
            </a:r>
            <a:r>
              <a:rPr lang="en-GB" dirty="0" smtClean="0"/>
              <a:t>a global </a:t>
            </a:r>
            <a:r>
              <a:rPr lang="en-GB" dirty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cultural impact of performance management</a:t>
            </a:r>
          </a:p>
          <a:p>
            <a:r>
              <a:rPr lang="en-GB" dirty="0"/>
              <a:t>The divergence–convergence question</a:t>
            </a:r>
          </a:p>
          <a:p>
            <a:r>
              <a:rPr lang="en-GB" dirty="0"/>
              <a:t>International legislation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9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cultural impact of performance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Purpose </a:t>
            </a:r>
            <a:r>
              <a:rPr lang="en-GB" dirty="0"/>
              <a:t>of performance management could be </a:t>
            </a:r>
            <a:r>
              <a:rPr lang="en-GB" dirty="0" smtClean="0"/>
              <a:t>categorised </a:t>
            </a:r>
            <a:r>
              <a:rPr lang="en-GB" dirty="0"/>
              <a:t>into three broad </a:t>
            </a:r>
            <a:r>
              <a:rPr lang="en-GB" dirty="0" smtClean="0"/>
              <a:t>groups:</a:t>
            </a:r>
          </a:p>
          <a:p>
            <a:pPr lvl="1"/>
            <a:r>
              <a:rPr lang="en-GB" dirty="0" smtClean="0"/>
              <a:t>bottom-line </a:t>
            </a:r>
            <a:r>
              <a:rPr lang="en-GB" dirty="0"/>
              <a:t>profit incorporating pay for </a:t>
            </a:r>
            <a:r>
              <a:rPr lang="en-GB" dirty="0" smtClean="0"/>
              <a:t>performance</a:t>
            </a:r>
          </a:p>
          <a:p>
            <a:pPr lvl="1"/>
            <a:r>
              <a:rPr lang="en-GB" dirty="0" smtClean="0"/>
              <a:t>communication</a:t>
            </a:r>
            <a:r>
              <a:rPr lang="en-GB" dirty="0"/>
              <a:t>, training, and development; and </a:t>
            </a:r>
            <a:endParaRPr lang="en-GB" dirty="0" smtClean="0"/>
          </a:p>
          <a:p>
            <a:pPr lvl="1"/>
            <a:r>
              <a:rPr lang="en-GB" dirty="0" smtClean="0"/>
              <a:t>control</a:t>
            </a:r>
          </a:p>
          <a:p>
            <a:r>
              <a:rPr lang="en-GB" dirty="0" smtClean="0"/>
              <a:t>There is a cultural difference between the purposes in Eastern and Western countries</a:t>
            </a:r>
          </a:p>
          <a:p>
            <a:r>
              <a:rPr lang="en-GB" dirty="0" smtClean="0"/>
              <a:t>Divergence-convergence question</a:t>
            </a:r>
          </a:p>
          <a:p>
            <a:r>
              <a:rPr lang="en-GB" dirty="0" smtClean="0"/>
              <a:t>Global legislation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30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Alternatives to performance appraisal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Drawbacks of annual performance appraisal systems</a:t>
            </a:r>
          </a:p>
          <a:p>
            <a:r>
              <a:rPr lang="en-US" dirty="0" err="1" smtClean="0"/>
              <a:t>Organisations</a:t>
            </a:r>
            <a:r>
              <a:rPr lang="en-US" dirty="0" smtClean="0"/>
              <a:t> abandoning their annual appraisal systems</a:t>
            </a:r>
          </a:p>
          <a:p>
            <a:r>
              <a:rPr lang="en-US" dirty="0" smtClean="0"/>
              <a:t>Moving towards more regular feedback</a:t>
            </a:r>
          </a:p>
          <a:p>
            <a:r>
              <a:rPr lang="en-US" dirty="0" smtClean="0"/>
              <a:t>Informal review processes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72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GB" dirty="0"/>
              <a:t>The contentious nature of performance management and its implications for the organization</a:t>
            </a:r>
          </a:p>
          <a:p>
            <a:r>
              <a:rPr lang="en-GB" dirty="0"/>
              <a:t>Use and refinement of behavioural methods (BOS) will be a major step</a:t>
            </a:r>
          </a:p>
          <a:p>
            <a:r>
              <a:rPr lang="en-GB" dirty="0"/>
              <a:t>Lack of training </a:t>
            </a:r>
          </a:p>
          <a:p>
            <a:r>
              <a:rPr lang="en-GB" dirty="0"/>
              <a:t>The area of culture in the Multinational Corporation presents many challenges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55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Benefits of studying </a:t>
            </a:r>
            <a:r>
              <a:rPr lang="en-GB" sz="3600" dirty="0" smtClean="0"/>
              <a:t>performance management </a:t>
            </a:r>
            <a:r>
              <a:rPr lang="en-GB" sz="3600" dirty="0"/>
              <a:t>from a </a:t>
            </a:r>
            <a:r>
              <a:rPr lang="en-GB" sz="3600" dirty="0" smtClean="0"/>
              <a:t>critical perspective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ncourages </a:t>
            </a:r>
            <a:r>
              <a:rPr lang="en-GB" dirty="0"/>
              <a:t>self-directed, self-disciplined, self-monitored, and self-corrective </a:t>
            </a:r>
            <a:r>
              <a:rPr lang="en-GB" dirty="0" smtClean="0"/>
              <a:t>thinking</a:t>
            </a:r>
          </a:p>
          <a:p>
            <a:r>
              <a:rPr lang="en-GB" dirty="0"/>
              <a:t>P</a:t>
            </a:r>
            <a:r>
              <a:rPr lang="en-GB" dirty="0" smtClean="0"/>
              <a:t>ermits </a:t>
            </a:r>
            <a:r>
              <a:rPr lang="en-GB" dirty="0"/>
              <a:t>future global managers to acquire an enhanced perception of the numerous perspectives of different employees.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involves cultural divergence and human resource structural and strategic inconsistency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6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9: Performance Management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Olivia </a:t>
            </a:r>
            <a:r>
              <a:rPr lang="en-US" sz="2400" i="1" dirty="0" err="1">
                <a:solidFill>
                  <a:schemeClr val="tx1"/>
                </a:solidFill>
              </a:rPr>
              <a:t>Kyriakidou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792399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HUMAN RESOURCE MANAGEMENT – a global and critical </a:t>
            </a:r>
            <a:r>
              <a:rPr lang="en-US" sz="4000" dirty="0"/>
              <a:t>p</a:t>
            </a:r>
            <a:r>
              <a:rPr lang="en-US" sz="4000" dirty="0" smtClean="0"/>
              <a:t>erspective (2e)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/>
              <a:t>Brewster, C., Carey, L., Dowling, P., </a:t>
            </a:r>
            <a:r>
              <a:rPr lang="en-GB" dirty="0" err="1"/>
              <a:t>Grobbler</a:t>
            </a:r>
            <a:r>
              <a:rPr lang="en-GB" dirty="0"/>
              <a:t>, P., Holland, P. and  </a:t>
            </a:r>
            <a:r>
              <a:rPr lang="en-GB" dirty="0" err="1"/>
              <a:t>Warnich</a:t>
            </a:r>
            <a:r>
              <a:rPr lang="en-GB" dirty="0"/>
              <a:t>, S. (2007) </a:t>
            </a:r>
            <a:r>
              <a:rPr lang="en-GB" i="1" dirty="0"/>
              <a:t>Contemporary Issues in Human Resource Management (</a:t>
            </a: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</a:t>
            </a:r>
            <a:r>
              <a:rPr lang="en-GB" dirty="0" err="1"/>
              <a:t>edn</a:t>
            </a:r>
            <a:r>
              <a:rPr lang="en-GB" dirty="0"/>
              <a:t>). Southern Africa</a:t>
            </a:r>
            <a:r>
              <a:rPr lang="en-US" dirty="0"/>
              <a:t> </a:t>
            </a:r>
            <a:r>
              <a:rPr lang="en-GB" dirty="0"/>
              <a:t>: Oxford University Press.</a:t>
            </a:r>
            <a:endParaRPr lang="en-US" dirty="0"/>
          </a:p>
          <a:p>
            <a:pPr lvl="0"/>
            <a:r>
              <a:rPr lang="en-GB" dirty="0" err="1"/>
              <a:t>Budhwar</a:t>
            </a:r>
            <a:r>
              <a:rPr lang="en-GB" dirty="0"/>
              <a:t>, P. S. and </a:t>
            </a:r>
            <a:r>
              <a:rPr lang="en-GB" dirty="0" err="1"/>
              <a:t>Debrah</a:t>
            </a:r>
            <a:r>
              <a:rPr lang="en-GB" dirty="0"/>
              <a:t>, Y. A. (</a:t>
            </a:r>
            <a:r>
              <a:rPr lang="en-GB" dirty="0" err="1"/>
              <a:t>eds</a:t>
            </a:r>
            <a:r>
              <a:rPr lang="en-GB" dirty="0"/>
              <a:t>) (2013) </a:t>
            </a:r>
            <a:r>
              <a:rPr lang="en-GB" i="1" dirty="0"/>
              <a:t>Human Resource Management in Developing Countries</a:t>
            </a:r>
            <a:r>
              <a:rPr lang="en-GB" dirty="0"/>
              <a:t>. </a:t>
            </a:r>
            <a:r>
              <a:rPr lang="en-US" dirty="0"/>
              <a:t> </a:t>
            </a:r>
            <a:r>
              <a:rPr lang="en-GB" dirty="0" err="1"/>
              <a:t>Routledge</a:t>
            </a:r>
            <a:r>
              <a:rPr lang="en-GB" dirty="0"/>
              <a:t>.</a:t>
            </a:r>
            <a:endParaRPr lang="en-US" dirty="0"/>
          </a:p>
          <a:p>
            <a:pPr lvl="0"/>
            <a:r>
              <a:rPr lang="en-GB" dirty="0"/>
              <a:t>Briscoe, D., Randall, S. and </a:t>
            </a:r>
            <a:r>
              <a:rPr lang="en-GB" dirty="0" err="1"/>
              <a:t>Clauss</a:t>
            </a:r>
            <a:r>
              <a:rPr lang="en-GB" dirty="0"/>
              <a:t>, L. (2009) </a:t>
            </a:r>
            <a:r>
              <a:rPr lang="en-GB" i="1" dirty="0"/>
              <a:t>Global Human Resource Management: Policies and Practice for Multinational Enterprises</a:t>
            </a:r>
            <a:r>
              <a:rPr lang="en-GB" dirty="0"/>
              <a:t> (3</a:t>
            </a:r>
            <a:r>
              <a:rPr lang="en-GB" baseline="30000" dirty="0"/>
              <a:t>rd</a:t>
            </a:r>
            <a:r>
              <a:rPr lang="en-GB" dirty="0"/>
              <a:t> ed.).  London: </a:t>
            </a:r>
            <a:r>
              <a:rPr lang="en-GB" dirty="0" err="1"/>
              <a:t>Routledge</a:t>
            </a:r>
            <a:r>
              <a:rPr lang="en-GB" smtClean="0"/>
              <a:t>.</a:t>
            </a:r>
            <a:endParaRPr lang="en-US" dirty="0"/>
          </a:p>
          <a:p>
            <a:pPr lvl="0"/>
            <a:r>
              <a:rPr lang="en-GB" dirty="0" err="1"/>
              <a:t>Kramar</a:t>
            </a:r>
            <a:r>
              <a:rPr lang="en-GB" dirty="0"/>
              <a:t>, R. and </a:t>
            </a:r>
            <a:r>
              <a:rPr lang="en-GB" dirty="0" err="1"/>
              <a:t>Bartam</a:t>
            </a:r>
            <a:r>
              <a:rPr lang="en-GB" dirty="0"/>
              <a:t>, T. (2015) </a:t>
            </a:r>
            <a:r>
              <a:rPr lang="en-GB" i="1" dirty="0"/>
              <a:t>Human Resource Management in Australia:</a:t>
            </a:r>
            <a:r>
              <a:rPr lang="en-GB" dirty="0"/>
              <a:t> </a:t>
            </a:r>
            <a:r>
              <a:rPr lang="en-GB" i="1" dirty="0"/>
              <a:t>Strategy, People and Performance, </a:t>
            </a:r>
            <a:r>
              <a:rPr lang="en-GB" dirty="0"/>
              <a:t>5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err="1"/>
              <a:t>edn</a:t>
            </a:r>
            <a:r>
              <a:rPr lang="en-GB" i="1" dirty="0"/>
              <a:t>. </a:t>
            </a:r>
            <a:r>
              <a:rPr lang="en-US" dirty="0"/>
              <a:t> </a:t>
            </a:r>
            <a:r>
              <a:rPr lang="en-GB" dirty="0"/>
              <a:t>McGraw </a:t>
            </a:r>
            <a:r>
              <a:rPr lang="en-GB" dirty="0" smtClean="0"/>
              <a:t>Hill</a:t>
            </a:r>
            <a:endParaRPr lang="en-US" dirty="0"/>
          </a:p>
          <a:p>
            <a:r>
              <a:rPr lang="en-GB" dirty="0" err="1"/>
              <a:t>Tarique</a:t>
            </a:r>
            <a:r>
              <a:rPr lang="en-GB" dirty="0"/>
              <a:t>, I., Briscoe, D. R. and Schuler, R. S. (2015) </a:t>
            </a:r>
            <a:r>
              <a:rPr lang="en-GB" i="1" dirty="0"/>
              <a:t>International Human Resource Management: Policies and Practices for Multinational Enterprises</a:t>
            </a:r>
            <a:r>
              <a:rPr lang="en-GB" dirty="0"/>
              <a:t>. London: </a:t>
            </a:r>
            <a:r>
              <a:rPr lang="en-GB" dirty="0" err="1"/>
              <a:t>Routledge</a:t>
            </a:r>
            <a:r>
              <a:rPr lang="en-US" dirty="0"/>
              <a:t>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3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After reading this chapter, you should be able to:</a:t>
            </a:r>
          </a:p>
          <a:p>
            <a:r>
              <a:rPr lang="en-US" dirty="0" smtClean="0"/>
              <a:t>Understand </a:t>
            </a:r>
            <a:r>
              <a:rPr lang="en-US" dirty="0"/>
              <a:t>the strategic importance of the performance management system in a global context.</a:t>
            </a:r>
          </a:p>
          <a:p>
            <a:r>
              <a:rPr lang="en-US" dirty="0" smtClean="0"/>
              <a:t>Explain </a:t>
            </a:r>
            <a:r>
              <a:rPr lang="en-US" dirty="0"/>
              <a:t>the purpose, criteria, and ethics of an </a:t>
            </a:r>
            <a:r>
              <a:rPr lang="en-US" dirty="0" smtClean="0"/>
              <a:t>effective </a:t>
            </a:r>
            <a:r>
              <a:rPr lang="en-US" dirty="0"/>
              <a:t>global performance management system.</a:t>
            </a:r>
          </a:p>
          <a:p>
            <a:r>
              <a:rPr lang="en-US" dirty="0" smtClean="0"/>
              <a:t>Identify </a:t>
            </a:r>
            <a:r>
              <a:rPr lang="en-US" dirty="0"/>
              <a:t>the main approaches to performance appraisals.</a:t>
            </a:r>
          </a:p>
          <a:p>
            <a:r>
              <a:rPr lang="en-US" dirty="0" smtClean="0"/>
              <a:t>Critically reflect </a:t>
            </a:r>
            <a:r>
              <a:rPr lang="en-US" dirty="0"/>
              <a:t>on the most </a:t>
            </a:r>
            <a:r>
              <a:rPr lang="en-US" dirty="0" smtClean="0"/>
              <a:t>effective </a:t>
            </a:r>
            <a:r>
              <a:rPr lang="en-US" dirty="0"/>
              <a:t>sources for performance management.</a:t>
            </a:r>
          </a:p>
          <a:p>
            <a:r>
              <a:rPr lang="en-US" dirty="0" err="1" smtClean="0"/>
              <a:t>Recognise</a:t>
            </a:r>
            <a:r>
              <a:rPr lang="en-US" dirty="0" smtClean="0"/>
              <a:t> </a:t>
            </a:r>
            <a:r>
              <a:rPr lang="en-US" dirty="0"/>
              <a:t>strategies to improve performance.</a:t>
            </a:r>
          </a:p>
          <a:p>
            <a:r>
              <a:rPr lang="en-US" dirty="0" smtClean="0"/>
              <a:t>Manage </a:t>
            </a:r>
            <a:r>
              <a:rPr lang="en-US" dirty="0"/>
              <a:t>performance in uncertainty.</a:t>
            </a:r>
          </a:p>
          <a:p>
            <a:r>
              <a:rPr lang="en-US" dirty="0" smtClean="0"/>
              <a:t>Consider </a:t>
            </a:r>
            <a:r>
              <a:rPr lang="en-US" dirty="0"/>
              <a:t>alternatives to performance appraisal.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Opening </a:t>
            </a:r>
            <a:r>
              <a:rPr lang="en-US" b="1" dirty="0"/>
              <a:t>Case Study</a:t>
            </a:r>
            <a:r>
              <a:rPr lang="en-US" dirty="0"/>
              <a:t>: Performance management in Brazilian bureaucracy</a:t>
            </a:r>
          </a:p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strategic importance of performance management in a global context</a:t>
            </a:r>
          </a:p>
          <a:p>
            <a:r>
              <a:rPr lang="en-US" dirty="0" smtClean="0"/>
              <a:t>Characteristics </a:t>
            </a:r>
            <a:r>
              <a:rPr lang="en-US" dirty="0"/>
              <a:t>of performance management</a:t>
            </a:r>
          </a:p>
          <a:p>
            <a:r>
              <a:rPr lang="en-US" dirty="0" smtClean="0"/>
              <a:t>The </a:t>
            </a:r>
            <a:r>
              <a:rPr lang="en-US" dirty="0"/>
              <a:t>criteria of an </a:t>
            </a:r>
            <a:r>
              <a:rPr lang="en-US" dirty="0" smtClean="0"/>
              <a:t>effective </a:t>
            </a:r>
            <a:r>
              <a:rPr lang="en-US" dirty="0"/>
              <a:t>performance management system</a:t>
            </a:r>
          </a:p>
          <a:p>
            <a:r>
              <a:rPr lang="en-US" dirty="0" smtClean="0"/>
              <a:t>Ethics </a:t>
            </a:r>
            <a:r>
              <a:rPr lang="en-US" dirty="0"/>
              <a:t>in performance management</a:t>
            </a:r>
          </a:p>
          <a:p>
            <a:r>
              <a:rPr lang="en-US" dirty="0" smtClean="0"/>
              <a:t>Multisource </a:t>
            </a:r>
            <a:r>
              <a:rPr lang="en-US" dirty="0"/>
              <a:t>feedback</a:t>
            </a:r>
          </a:p>
          <a:p>
            <a:r>
              <a:rPr lang="en-US" dirty="0" smtClean="0"/>
              <a:t>Strategies </a:t>
            </a:r>
            <a:r>
              <a:rPr lang="en-US" dirty="0"/>
              <a:t>to improve global performance</a:t>
            </a:r>
          </a:p>
          <a:p>
            <a:r>
              <a:rPr lang="en-US" dirty="0" smtClean="0"/>
              <a:t>Performance </a:t>
            </a:r>
            <a:r>
              <a:rPr lang="en-US" dirty="0"/>
              <a:t>management in a global context</a:t>
            </a:r>
          </a:p>
          <a:p>
            <a:r>
              <a:rPr lang="en-US" dirty="0" smtClean="0"/>
              <a:t>The </a:t>
            </a:r>
            <a:r>
              <a:rPr lang="en-US" dirty="0"/>
              <a:t>cultural impact of performance management</a:t>
            </a:r>
          </a:p>
          <a:p>
            <a:r>
              <a:rPr lang="en-US" dirty="0" smtClean="0"/>
              <a:t>Managing </a:t>
            </a:r>
            <a:r>
              <a:rPr lang="en-US" dirty="0"/>
              <a:t>performance in uncertainty</a:t>
            </a:r>
          </a:p>
          <a:p>
            <a:r>
              <a:rPr lang="en-US" dirty="0" smtClean="0"/>
              <a:t>Alternatives </a:t>
            </a:r>
            <a:r>
              <a:rPr lang="en-US" dirty="0"/>
              <a:t>to performance appraisal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r>
              <a:rPr lang="en-US" b="1" dirty="0" smtClean="0"/>
              <a:t>End </a:t>
            </a:r>
            <a:r>
              <a:rPr lang="en-US" b="1" dirty="0"/>
              <a:t>of Chapter Case Study</a:t>
            </a:r>
            <a:r>
              <a:rPr lang="en-US" dirty="0"/>
              <a:t>: Feedback in politics and government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process by which organizations set goals, determine standards, assign and evaluate work, and distribute rewards</a:t>
            </a:r>
          </a:p>
          <a:p>
            <a:r>
              <a:rPr lang="en-GB" dirty="0" smtClean="0"/>
              <a:t>Measuring the performance of individuals and teams has become an important tool</a:t>
            </a:r>
          </a:p>
          <a:p>
            <a:r>
              <a:rPr lang="en-GB" dirty="0" smtClean="0"/>
              <a:t>A complicated process</a:t>
            </a:r>
          </a:p>
          <a:p>
            <a:r>
              <a:rPr lang="en-GB" dirty="0" smtClean="0"/>
              <a:t>The dilemma of both geographical distance and cultural distance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strategic importance of performance management in a global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GB" dirty="0" smtClean="0"/>
              <a:t>The purpose and approach of performance management changes as the Multinational Corporation expands</a:t>
            </a:r>
          </a:p>
          <a:p>
            <a:r>
              <a:rPr lang="en-GB" dirty="0" smtClean="0"/>
              <a:t>Key types of international employee</a:t>
            </a:r>
          </a:p>
          <a:p>
            <a:r>
              <a:rPr lang="en-GB" dirty="0" smtClean="0"/>
              <a:t>The employees in its subsidiaries (HCNs, TCNs) become increasingly more important</a:t>
            </a:r>
          </a:p>
          <a:p>
            <a:r>
              <a:rPr lang="en-GB" dirty="0" smtClean="0"/>
              <a:t>Global employee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7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Performance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Employee performance management includes:</a:t>
            </a:r>
          </a:p>
          <a:p>
            <a:pPr lvl="1"/>
            <a:r>
              <a:rPr lang="en-GB" dirty="0"/>
              <a:t>planning work and setting expectations</a:t>
            </a:r>
          </a:p>
          <a:p>
            <a:pPr lvl="1"/>
            <a:r>
              <a:rPr lang="en-GB" dirty="0"/>
              <a:t>continually monitoring performance</a:t>
            </a:r>
          </a:p>
          <a:p>
            <a:pPr lvl="1"/>
            <a:r>
              <a:rPr lang="en-GB" dirty="0"/>
              <a:t>developing the capacity to perform</a:t>
            </a:r>
          </a:p>
          <a:p>
            <a:pPr lvl="1"/>
            <a:r>
              <a:rPr lang="en-GB" dirty="0"/>
              <a:t>periodically appraising performance</a:t>
            </a:r>
          </a:p>
          <a:p>
            <a:pPr lvl="1"/>
            <a:r>
              <a:rPr lang="en-GB" dirty="0"/>
              <a:t>rewarding good performance</a:t>
            </a:r>
          </a:p>
          <a:p>
            <a:r>
              <a:rPr lang="en-GB" dirty="0"/>
              <a:t>Performance management cycle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Management Cycle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41" y="1319337"/>
            <a:ext cx="5592117" cy="5167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6302" y="6490383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 9.1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77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purpose of performance management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799"/>
            <a:ext cx="8451967" cy="373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D30-FE03-4126-AFC7-5BB1859343F2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51286" y="5789095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 9.2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646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664</Words>
  <Application>Microsoft Macintosh PowerPoint</Application>
  <PresentationFormat>On-screen Show (4:3)</PresentationFormat>
  <Paragraphs>130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PowerPoint Presentation</vt:lpstr>
      <vt:lpstr>Chapter 9: Performance Management </vt:lpstr>
      <vt:lpstr>Learning Outcomes</vt:lpstr>
      <vt:lpstr>Summary of Chapter Contents</vt:lpstr>
      <vt:lpstr>Introduction</vt:lpstr>
      <vt:lpstr>The strategic importance of performance management in a global context</vt:lpstr>
      <vt:lpstr>Characteristics of Performance Management</vt:lpstr>
      <vt:lpstr>Performance Management Cycle</vt:lpstr>
      <vt:lpstr>The purpose of performance management</vt:lpstr>
      <vt:lpstr>The criteria of an effective performance management system</vt:lpstr>
      <vt:lpstr>Ethics in Performance Management</vt:lpstr>
      <vt:lpstr>Main approaches to performance appraisal</vt:lpstr>
      <vt:lpstr>Multisource Feedback</vt:lpstr>
      <vt:lpstr>Strategies to improve global performance</vt:lpstr>
      <vt:lpstr>Performance management in a global context</vt:lpstr>
      <vt:lpstr>The cultural impact of performance management</vt:lpstr>
      <vt:lpstr>Alternatives to performance appraisal</vt:lpstr>
      <vt:lpstr>Summary</vt:lpstr>
      <vt:lpstr>Benefits of studying performance management from a critical perspective</vt:lpstr>
      <vt:lpstr>Further Reading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Mohsin</dc:creator>
  <cp:lastModifiedBy>Jawad Syed</cp:lastModifiedBy>
  <cp:revision>10</cp:revision>
  <dcterms:created xsi:type="dcterms:W3CDTF">2017-06-08T12:11:15Z</dcterms:created>
  <dcterms:modified xsi:type="dcterms:W3CDTF">2017-06-13T23:04:36Z</dcterms:modified>
</cp:coreProperties>
</file>