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Override PartName="/ppt/changesInfos/changesInfo1.xml" ContentType="application/vnd.ms-powerpoint.changes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61" r:id="rId5"/>
    <p:sldId id="279" r:id="rId6"/>
    <p:sldId id="280" r:id="rId7"/>
    <p:sldId id="281" r:id="rId8"/>
    <p:sldId id="283" r:id="rId9"/>
    <p:sldId id="262" r:id="rId10"/>
    <p:sldId id="263" r:id="rId11"/>
    <p:sldId id="264" r:id="rId12"/>
    <p:sldId id="265" r:id="rId13"/>
    <p:sldId id="266" r:id="rId14"/>
    <p:sldId id="267" r:id="rId15"/>
    <p:sldId id="268" r:id="rId16"/>
    <p:sldId id="269" r:id="rId17"/>
    <p:sldId id="270" r:id="rId18"/>
    <p:sldId id="271" r:id="rId19"/>
    <p:sldId id="272" r:id="rId20"/>
    <p:sldId id="273" r:id="rId21"/>
    <p:sldId id="274" r:id="rId22"/>
    <p:sldId id="276" r:id="rId23"/>
    <p:sldId id="277" r:id="rId24"/>
    <p:sldId id="278" r:id="rId2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5AEC9"/>
    <a:srgbClr val="3BBCD6"/>
    <a:srgbClr val="FEDD43"/>
    <a:srgbClr val="013743"/>
    <a:srgbClr val="D54358"/>
    <a:srgbClr val="00AFC2"/>
    <a:srgbClr val="B378B1"/>
    <a:srgbClr val="71B5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51F6BAAF-9C60-46DD-8EED-98F2CDFA5DF6}" v="392" dt="2021-08-31T07:46:58.322"/>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5" d="100"/>
          <a:sy n="105" d="100"/>
        </p:scale>
        <p:origin x="171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microsoft.com/office/2015/10/relationships/revisionInfo" Target="revisionInfo.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microsoft.com/office/2016/11/relationships/changesInfo" Target="changesInfos/changesInfo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laire.Harnett" userId="edddb424-bfc6-4d85-8905-6f548f644e18" providerId="ADAL" clId="{51F6BAAF-9C60-46DD-8EED-98F2CDFA5DF6}"/>
    <pc:docChg chg="custSel addSld delSld modSld">
      <pc:chgData name="Claire.Harnett" userId="edddb424-bfc6-4d85-8905-6f548f644e18" providerId="ADAL" clId="{51F6BAAF-9C60-46DD-8EED-98F2CDFA5DF6}" dt="2021-08-31T07:47:57.010" v="1301" actId="27636"/>
      <pc:docMkLst>
        <pc:docMk/>
      </pc:docMkLst>
      <pc:sldChg chg="modSp mod">
        <pc:chgData name="Claire.Harnett" userId="edddb424-bfc6-4d85-8905-6f548f644e18" providerId="ADAL" clId="{51F6BAAF-9C60-46DD-8EED-98F2CDFA5DF6}" dt="2021-08-30T17:21:16.160" v="18" actId="20577"/>
        <pc:sldMkLst>
          <pc:docMk/>
          <pc:sldMk cId="614916627" sldId="256"/>
        </pc:sldMkLst>
        <pc:spChg chg="mod">
          <ac:chgData name="Claire.Harnett" userId="edddb424-bfc6-4d85-8905-6f548f644e18" providerId="ADAL" clId="{51F6BAAF-9C60-46DD-8EED-98F2CDFA5DF6}" dt="2021-08-30T17:21:10.785" v="0" actId="20577"/>
          <ac:spMkLst>
            <pc:docMk/>
            <pc:sldMk cId="614916627" sldId="256"/>
            <ac:spMk id="2" creationId="{00000000-0000-0000-0000-000000000000}"/>
          </ac:spMkLst>
        </pc:spChg>
        <pc:spChg chg="mod">
          <ac:chgData name="Claire.Harnett" userId="edddb424-bfc6-4d85-8905-6f548f644e18" providerId="ADAL" clId="{51F6BAAF-9C60-46DD-8EED-98F2CDFA5DF6}" dt="2021-08-30T17:21:16.160" v="18" actId="20577"/>
          <ac:spMkLst>
            <pc:docMk/>
            <pc:sldMk cId="614916627" sldId="256"/>
            <ac:spMk id="4" creationId="{00000000-0000-0000-0000-000000000000}"/>
          </ac:spMkLst>
        </pc:spChg>
      </pc:sldChg>
      <pc:sldChg chg="modSp mod">
        <pc:chgData name="Claire.Harnett" userId="edddb424-bfc6-4d85-8905-6f548f644e18" providerId="ADAL" clId="{51F6BAAF-9C60-46DD-8EED-98F2CDFA5DF6}" dt="2021-08-30T17:22:32.603" v="58" actId="404"/>
        <pc:sldMkLst>
          <pc:docMk/>
          <pc:sldMk cId="1839598555" sldId="257"/>
        </pc:sldMkLst>
        <pc:spChg chg="mod">
          <ac:chgData name="Claire.Harnett" userId="edddb424-bfc6-4d85-8905-6f548f644e18" providerId="ADAL" clId="{51F6BAAF-9C60-46DD-8EED-98F2CDFA5DF6}" dt="2021-08-30T17:22:32.603" v="58" actId="404"/>
          <ac:spMkLst>
            <pc:docMk/>
            <pc:sldMk cId="1839598555" sldId="257"/>
            <ac:spMk id="3" creationId="{00000000-0000-0000-0000-000000000000}"/>
          </ac:spMkLst>
        </pc:spChg>
      </pc:sldChg>
      <pc:sldChg chg="del">
        <pc:chgData name="Claire.Harnett" userId="edddb424-bfc6-4d85-8905-6f548f644e18" providerId="ADAL" clId="{51F6BAAF-9C60-46DD-8EED-98F2CDFA5DF6}" dt="2021-08-30T17:22:37.695" v="59" actId="2696"/>
        <pc:sldMkLst>
          <pc:docMk/>
          <pc:sldMk cId="1157952092" sldId="258"/>
        </pc:sldMkLst>
      </pc:sldChg>
      <pc:sldChg chg="modSp mod modAnim">
        <pc:chgData name="Claire.Harnett" userId="edddb424-bfc6-4d85-8905-6f548f644e18" providerId="ADAL" clId="{51F6BAAF-9C60-46DD-8EED-98F2CDFA5DF6}" dt="2021-08-30T17:29:01.300" v="135" actId="14100"/>
        <pc:sldMkLst>
          <pc:docMk/>
          <pc:sldMk cId="1854542032" sldId="259"/>
        </pc:sldMkLst>
        <pc:spChg chg="mod">
          <ac:chgData name="Claire.Harnett" userId="edddb424-bfc6-4d85-8905-6f548f644e18" providerId="ADAL" clId="{51F6BAAF-9C60-46DD-8EED-98F2CDFA5DF6}" dt="2021-08-30T17:26:44.092" v="87" actId="20577"/>
          <ac:spMkLst>
            <pc:docMk/>
            <pc:sldMk cId="1854542032" sldId="259"/>
            <ac:spMk id="2" creationId="{00000000-0000-0000-0000-000000000000}"/>
          </ac:spMkLst>
        </pc:spChg>
        <pc:spChg chg="mod">
          <ac:chgData name="Claire.Harnett" userId="edddb424-bfc6-4d85-8905-6f548f644e18" providerId="ADAL" clId="{51F6BAAF-9C60-46DD-8EED-98F2CDFA5DF6}" dt="2021-08-30T17:29:01.300" v="135" actId="14100"/>
          <ac:spMkLst>
            <pc:docMk/>
            <pc:sldMk cId="1854542032" sldId="259"/>
            <ac:spMk id="3" creationId="{00000000-0000-0000-0000-000000000000}"/>
          </ac:spMkLst>
        </pc:spChg>
      </pc:sldChg>
      <pc:sldChg chg="del">
        <pc:chgData name="Claire.Harnett" userId="edddb424-bfc6-4d85-8905-6f548f644e18" providerId="ADAL" clId="{51F6BAAF-9C60-46DD-8EED-98F2CDFA5DF6}" dt="2021-08-30T17:22:40.515" v="60" actId="47"/>
        <pc:sldMkLst>
          <pc:docMk/>
          <pc:sldMk cId="1424510480" sldId="260"/>
        </pc:sldMkLst>
      </pc:sldChg>
      <pc:sldChg chg="modSp mod modAnim">
        <pc:chgData name="Claire.Harnett" userId="edddb424-bfc6-4d85-8905-6f548f644e18" providerId="ADAL" clId="{51F6BAAF-9C60-46DD-8EED-98F2CDFA5DF6}" dt="2021-08-30T17:33:11.874" v="234" actId="14100"/>
        <pc:sldMkLst>
          <pc:docMk/>
          <pc:sldMk cId="212148482" sldId="261"/>
        </pc:sldMkLst>
        <pc:spChg chg="mod">
          <ac:chgData name="Claire.Harnett" userId="edddb424-bfc6-4d85-8905-6f548f644e18" providerId="ADAL" clId="{51F6BAAF-9C60-46DD-8EED-98F2CDFA5DF6}" dt="2021-08-30T17:29:16.939" v="172" actId="20577"/>
          <ac:spMkLst>
            <pc:docMk/>
            <pc:sldMk cId="212148482" sldId="261"/>
            <ac:spMk id="2" creationId="{00000000-0000-0000-0000-000000000000}"/>
          </ac:spMkLst>
        </pc:spChg>
        <pc:spChg chg="mod">
          <ac:chgData name="Claire.Harnett" userId="edddb424-bfc6-4d85-8905-6f548f644e18" providerId="ADAL" clId="{51F6BAAF-9C60-46DD-8EED-98F2CDFA5DF6}" dt="2021-08-30T17:33:11.874" v="234" actId="14100"/>
          <ac:spMkLst>
            <pc:docMk/>
            <pc:sldMk cId="212148482" sldId="261"/>
            <ac:spMk id="3" creationId="{00000000-0000-0000-0000-000000000000}"/>
          </ac:spMkLst>
        </pc:spChg>
      </pc:sldChg>
      <pc:sldChg chg="modSp mod">
        <pc:chgData name="Claire.Harnett" userId="edddb424-bfc6-4d85-8905-6f548f644e18" providerId="ADAL" clId="{51F6BAAF-9C60-46DD-8EED-98F2CDFA5DF6}" dt="2021-08-30T17:58:51.749" v="588" actId="14100"/>
        <pc:sldMkLst>
          <pc:docMk/>
          <pc:sldMk cId="648642699" sldId="262"/>
        </pc:sldMkLst>
        <pc:spChg chg="mod">
          <ac:chgData name="Claire.Harnett" userId="edddb424-bfc6-4d85-8905-6f548f644e18" providerId="ADAL" clId="{51F6BAAF-9C60-46DD-8EED-98F2CDFA5DF6}" dt="2021-08-30T17:56:51.307" v="572" actId="20577"/>
          <ac:spMkLst>
            <pc:docMk/>
            <pc:sldMk cId="648642699" sldId="262"/>
            <ac:spMk id="2" creationId="{00000000-0000-0000-0000-000000000000}"/>
          </ac:spMkLst>
        </pc:spChg>
        <pc:spChg chg="mod">
          <ac:chgData name="Claire.Harnett" userId="edddb424-bfc6-4d85-8905-6f548f644e18" providerId="ADAL" clId="{51F6BAAF-9C60-46DD-8EED-98F2CDFA5DF6}" dt="2021-08-30T17:58:51.749" v="588" actId="14100"/>
          <ac:spMkLst>
            <pc:docMk/>
            <pc:sldMk cId="648642699" sldId="262"/>
            <ac:spMk id="3" creationId="{00000000-0000-0000-0000-000000000000}"/>
          </ac:spMkLst>
        </pc:spChg>
      </pc:sldChg>
      <pc:sldChg chg="modSp mod">
        <pc:chgData name="Claire.Harnett" userId="edddb424-bfc6-4d85-8905-6f548f644e18" providerId="ADAL" clId="{51F6BAAF-9C60-46DD-8EED-98F2CDFA5DF6}" dt="2021-08-30T18:04:45.501" v="696" actId="114"/>
        <pc:sldMkLst>
          <pc:docMk/>
          <pc:sldMk cId="3816329126" sldId="263"/>
        </pc:sldMkLst>
        <pc:spChg chg="mod">
          <ac:chgData name="Claire.Harnett" userId="edddb424-bfc6-4d85-8905-6f548f644e18" providerId="ADAL" clId="{51F6BAAF-9C60-46DD-8EED-98F2CDFA5DF6}" dt="2021-08-30T17:59:16.941" v="631" actId="20577"/>
          <ac:spMkLst>
            <pc:docMk/>
            <pc:sldMk cId="3816329126" sldId="263"/>
            <ac:spMk id="2" creationId="{00000000-0000-0000-0000-000000000000}"/>
          </ac:spMkLst>
        </pc:spChg>
        <pc:spChg chg="mod">
          <ac:chgData name="Claire.Harnett" userId="edddb424-bfc6-4d85-8905-6f548f644e18" providerId="ADAL" clId="{51F6BAAF-9C60-46DD-8EED-98F2CDFA5DF6}" dt="2021-08-30T18:04:45.501" v="696" actId="114"/>
          <ac:spMkLst>
            <pc:docMk/>
            <pc:sldMk cId="3816329126" sldId="263"/>
            <ac:spMk id="3" creationId="{00000000-0000-0000-0000-000000000000}"/>
          </ac:spMkLst>
        </pc:spChg>
      </pc:sldChg>
      <pc:sldChg chg="modSp mod modAnim">
        <pc:chgData name="Claire.Harnett" userId="edddb424-bfc6-4d85-8905-6f548f644e18" providerId="ADAL" clId="{51F6BAAF-9C60-46DD-8EED-98F2CDFA5DF6}" dt="2021-08-30T18:06:04.839" v="704" actId="27636"/>
        <pc:sldMkLst>
          <pc:docMk/>
          <pc:sldMk cId="4198937762" sldId="264"/>
        </pc:sldMkLst>
        <pc:spChg chg="mod">
          <ac:chgData name="Claire.Harnett" userId="edddb424-bfc6-4d85-8905-6f548f644e18" providerId="ADAL" clId="{51F6BAAF-9C60-46DD-8EED-98F2CDFA5DF6}" dt="2021-08-30T18:06:04.839" v="704" actId="27636"/>
          <ac:spMkLst>
            <pc:docMk/>
            <pc:sldMk cId="4198937762" sldId="264"/>
            <ac:spMk id="2" creationId="{00000000-0000-0000-0000-000000000000}"/>
          </ac:spMkLst>
        </pc:spChg>
        <pc:spChg chg="mod">
          <ac:chgData name="Claire.Harnett" userId="edddb424-bfc6-4d85-8905-6f548f644e18" providerId="ADAL" clId="{51F6BAAF-9C60-46DD-8EED-98F2CDFA5DF6}" dt="2021-08-30T18:05:58.171" v="702" actId="27636"/>
          <ac:spMkLst>
            <pc:docMk/>
            <pc:sldMk cId="4198937762" sldId="264"/>
            <ac:spMk id="3" creationId="{00000000-0000-0000-0000-000000000000}"/>
          </ac:spMkLst>
        </pc:spChg>
      </pc:sldChg>
      <pc:sldChg chg="modSp mod">
        <pc:chgData name="Claire.Harnett" userId="edddb424-bfc6-4d85-8905-6f548f644e18" providerId="ADAL" clId="{51F6BAAF-9C60-46DD-8EED-98F2CDFA5DF6}" dt="2021-08-30T18:06:58.546" v="776" actId="20577"/>
        <pc:sldMkLst>
          <pc:docMk/>
          <pc:sldMk cId="2711849803" sldId="265"/>
        </pc:sldMkLst>
        <pc:spChg chg="mod">
          <ac:chgData name="Claire.Harnett" userId="edddb424-bfc6-4d85-8905-6f548f644e18" providerId="ADAL" clId="{51F6BAAF-9C60-46DD-8EED-98F2CDFA5DF6}" dt="2021-08-30T18:06:18.984" v="738" actId="20577"/>
          <ac:spMkLst>
            <pc:docMk/>
            <pc:sldMk cId="2711849803" sldId="265"/>
            <ac:spMk id="2" creationId="{00000000-0000-0000-0000-000000000000}"/>
          </ac:spMkLst>
        </pc:spChg>
        <pc:spChg chg="mod">
          <ac:chgData name="Claire.Harnett" userId="edddb424-bfc6-4d85-8905-6f548f644e18" providerId="ADAL" clId="{51F6BAAF-9C60-46DD-8EED-98F2CDFA5DF6}" dt="2021-08-30T18:06:58.546" v="776" actId="20577"/>
          <ac:spMkLst>
            <pc:docMk/>
            <pc:sldMk cId="2711849803" sldId="265"/>
            <ac:spMk id="3" creationId="{00000000-0000-0000-0000-000000000000}"/>
          </ac:spMkLst>
        </pc:spChg>
      </pc:sldChg>
      <pc:sldChg chg="modSp mod">
        <pc:chgData name="Claire.Harnett" userId="edddb424-bfc6-4d85-8905-6f548f644e18" providerId="ADAL" clId="{51F6BAAF-9C60-46DD-8EED-98F2CDFA5DF6}" dt="2021-08-30T18:08:43.639" v="848" actId="113"/>
        <pc:sldMkLst>
          <pc:docMk/>
          <pc:sldMk cId="4030203378" sldId="266"/>
        </pc:sldMkLst>
        <pc:spChg chg="mod">
          <ac:chgData name="Claire.Harnett" userId="edddb424-bfc6-4d85-8905-6f548f644e18" providerId="ADAL" clId="{51F6BAAF-9C60-46DD-8EED-98F2CDFA5DF6}" dt="2021-08-30T18:07:28.159" v="823" actId="20577"/>
          <ac:spMkLst>
            <pc:docMk/>
            <pc:sldMk cId="4030203378" sldId="266"/>
            <ac:spMk id="2" creationId="{00000000-0000-0000-0000-000000000000}"/>
          </ac:spMkLst>
        </pc:spChg>
        <pc:spChg chg="mod">
          <ac:chgData name="Claire.Harnett" userId="edddb424-bfc6-4d85-8905-6f548f644e18" providerId="ADAL" clId="{51F6BAAF-9C60-46DD-8EED-98F2CDFA5DF6}" dt="2021-08-30T18:08:43.639" v="848" actId="113"/>
          <ac:spMkLst>
            <pc:docMk/>
            <pc:sldMk cId="4030203378" sldId="266"/>
            <ac:spMk id="3" creationId="{00000000-0000-0000-0000-000000000000}"/>
          </ac:spMkLst>
        </pc:spChg>
      </pc:sldChg>
      <pc:sldChg chg="modSp mod modAnim">
        <pc:chgData name="Claire.Harnett" userId="edddb424-bfc6-4d85-8905-6f548f644e18" providerId="ADAL" clId="{51F6BAAF-9C60-46DD-8EED-98F2CDFA5DF6}" dt="2021-08-30T18:10:47.509" v="901" actId="255"/>
        <pc:sldMkLst>
          <pc:docMk/>
          <pc:sldMk cId="316990722" sldId="267"/>
        </pc:sldMkLst>
        <pc:spChg chg="mod">
          <ac:chgData name="Claire.Harnett" userId="edddb424-bfc6-4d85-8905-6f548f644e18" providerId="ADAL" clId="{51F6BAAF-9C60-46DD-8EED-98F2CDFA5DF6}" dt="2021-08-30T18:08:53.890" v="863" actId="20577"/>
          <ac:spMkLst>
            <pc:docMk/>
            <pc:sldMk cId="316990722" sldId="267"/>
            <ac:spMk id="2" creationId="{00000000-0000-0000-0000-000000000000}"/>
          </ac:spMkLst>
        </pc:spChg>
        <pc:spChg chg="mod">
          <ac:chgData name="Claire.Harnett" userId="edddb424-bfc6-4d85-8905-6f548f644e18" providerId="ADAL" clId="{51F6BAAF-9C60-46DD-8EED-98F2CDFA5DF6}" dt="2021-08-30T18:10:47.509" v="901" actId="255"/>
          <ac:spMkLst>
            <pc:docMk/>
            <pc:sldMk cId="316990722" sldId="267"/>
            <ac:spMk id="3" creationId="{00000000-0000-0000-0000-000000000000}"/>
          </ac:spMkLst>
        </pc:spChg>
      </pc:sldChg>
      <pc:sldChg chg="modSp mod modAnim">
        <pc:chgData name="Claire.Harnett" userId="edddb424-bfc6-4d85-8905-6f548f644e18" providerId="ADAL" clId="{51F6BAAF-9C60-46DD-8EED-98F2CDFA5DF6}" dt="2021-08-30T18:11:53.679" v="943" actId="255"/>
        <pc:sldMkLst>
          <pc:docMk/>
          <pc:sldMk cId="2409944437" sldId="268"/>
        </pc:sldMkLst>
        <pc:spChg chg="mod">
          <ac:chgData name="Claire.Harnett" userId="edddb424-bfc6-4d85-8905-6f548f644e18" providerId="ADAL" clId="{51F6BAAF-9C60-46DD-8EED-98F2CDFA5DF6}" dt="2021-08-30T18:11:04.095" v="933" actId="20577"/>
          <ac:spMkLst>
            <pc:docMk/>
            <pc:sldMk cId="2409944437" sldId="268"/>
            <ac:spMk id="2" creationId="{00000000-0000-0000-0000-000000000000}"/>
          </ac:spMkLst>
        </pc:spChg>
        <pc:spChg chg="mod">
          <ac:chgData name="Claire.Harnett" userId="edddb424-bfc6-4d85-8905-6f548f644e18" providerId="ADAL" clId="{51F6BAAF-9C60-46DD-8EED-98F2CDFA5DF6}" dt="2021-08-30T18:11:53.679" v="943" actId="255"/>
          <ac:spMkLst>
            <pc:docMk/>
            <pc:sldMk cId="2409944437" sldId="268"/>
            <ac:spMk id="3" creationId="{00000000-0000-0000-0000-000000000000}"/>
          </ac:spMkLst>
        </pc:spChg>
      </pc:sldChg>
      <pc:sldChg chg="modSp mod modAnim">
        <pc:chgData name="Claire.Harnett" userId="edddb424-bfc6-4d85-8905-6f548f644e18" providerId="ADAL" clId="{51F6BAAF-9C60-46DD-8EED-98F2CDFA5DF6}" dt="2021-08-30T18:13:05.166" v="987" actId="14100"/>
        <pc:sldMkLst>
          <pc:docMk/>
          <pc:sldMk cId="3957838804" sldId="269"/>
        </pc:sldMkLst>
        <pc:spChg chg="mod">
          <ac:chgData name="Claire.Harnett" userId="edddb424-bfc6-4d85-8905-6f548f644e18" providerId="ADAL" clId="{51F6BAAF-9C60-46DD-8EED-98F2CDFA5DF6}" dt="2021-08-30T18:12:07.695" v="963" actId="20577"/>
          <ac:spMkLst>
            <pc:docMk/>
            <pc:sldMk cId="3957838804" sldId="269"/>
            <ac:spMk id="2" creationId="{00000000-0000-0000-0000-000000000000}"/>
          </ac:spMkLst>
        </pc:spChg>
        <pc:spChg chg="mod">
          <ac:chgData name="Claire.Harnett" userId="edddb424-bfc6-4d85-8905-6f548f644e18" providerId="ADAL" clId="{51F6BAAF-9C60-46DD-8EED-98F2CDFA5DF6}" dt="2021-08-30T18:13:05.166" v="987" actId="14100"/>
          <ac:spMkLst>
            <pc:docMk/>
            <pc:sldMk cId="3957838804" sldId="269"/>
            <ac:spMk id="3" creationId="{00000000-0000-0000-0000-000000000000}"/>
          </ac:spMkLst>
        </pc:spChg>
      </pc:sldChg>
      <pc:sldChg chg="modSp mod modAnim">
        <pc:chgData name="Claire.Harnett" userId="edddb424-bfc6-4d85-8905-6f548f644e18" providerId="ADAL" clId="{51F6BAAF-9C60-46DD-8EED-98F2CDFA5DF6}" dt="2021-08-30T18:15:43.060" v="1077" actId="20577"/>
        <pc:sldMkLst>
          <pc:docMk/>
          <pc:sldMk cId="3114622241" sldId="270"/>
        </pc:sldMkLst>
        <pc:spChg chg="mod">
          <ac:chgData name="Claire.Harnett" userId="edddb424-bfc6-4d85-8905-6f548f644e18" providerId="ADAL" clId="{51F6BAAF-9C60-46DD-8EED-98F2CDFA5DF6}" dt="2021-08-30T18:13:29.605" v="1042" actId="20577"/>
          <ac:spMkLst>
            <pc:docMk/>
            <pc:sldMk cId="3114622241" sldId="270"/>
            <ac:spMk id="2" creationId="{00000000-0000-0000-0000-000000000000}"/>
          </ac:spMkLst>
        </pc:spChg>
        <pc:spChg chg="mod">
          <ac:chgData name="Claire.Harnett" userId="edddb424-bfc6-4d85-8905-6f548f644e18" providerId="ADAL" clId="{51F6BAAF-9C60-46DD-8EED-98F2CDFA5DF6}" dt="2021-08-30T18:15:43.060" v="1077" actId="20577"/>
          <ac:spMkLst>
            <pc:docMk/>
            <pc:sldMk cId="3114622241" sldId="270"/>
            <ac:spMk id="3" creationId="{00000000-0000-0000-0000-000000000000}"/>
          </ac:spMkLst>
        </pc:spChg>
      </pc:sldChg>
      <pc:sldChg chg="modSp mod">
        <pc:chgData name="Claire.Harnett" userId="edddb424-bfc6-4d85-8905-6f548f644e18" providerId="ADAL" clId="{51F6BAAF-9C60-46DD-8EED-98F2CDFA5DF6}" dt="2021-08-31T07:47:57.010" v="1301" actId="27636"/>
        <pc:sldMkLst>
          <pc:docMk/>
          <pc:sldMk cId="3648198078" sldId="271"/>
        </pc:sldMkLst>
        <pc:spChg chg="mod">
          <ac:chgData name="Claire.Harnett" userId="edddb424-bfc6-4d85-8905-6f548f644e18" providerId="ADAL" clId="{51F6BAAF-9C60-46DD-8EED-98F2CDFA5DF6}" dt="2021-08-30T18:16:03.254" v="1113" actId="20577"/>
          <ac:spMkLst>
            <pc:docMk/>
            <pc:sldMk cId="3648198078" sldId="271"/>
            <ac:spMk id="2" creationId="{00000000-0000-0000-0000-000000000000}"/>
          </ac:spMkLst>
        </pc:spChg>
        <pc:spChg chg="mod">
          <ac:chgData name="Claire.Harnett" userId="edddb424-bfc6-4d85-8905-6f548f644e18" providerId="ADAL" clId="{51F6BAAF-9C60-46DD-8EED-98F2CDFA5DF6}" dt="2021-08-31T07:47:57.010" v="1301" actId="27636"/>
          <ac:spMkLst>
            <pc:docMk/>
            <pc:sldMk cId="3648198078" sldId="271"/>
            <ac:spMk id="3" creationId="{00000000-0000-0000-0000-000000000000}"/>
          </ac:spMkLst>
        </pc:spChg>
      </pc:sldChg>
      <pc:sldChg chg="modSp mod modAnim">
        <pc:chgData name="Claire.Harnett" userId="edddb424-bfc6-4d85-8905-6f548f644e18" providerId="ADAL" clId="{51F6BAAF-9C60-46DD-8EED-98F2CDFA5DF6}" dt="2021-08-30T18:18:50.172" v="1156" actId="14100"/>
        <pc:sldMkLst>
          <pc:docMk/>
          <pc:sldMk cId="2608419898" sldId="272"/>
        </pc:sldMkLst>
        <pc:spChg chg="mod">
          <ac:chgData name="Claire.Harnett" userId="edddb424-bfc6-4d85-8905-6f548f644e18" providerId="ADAL" clId="{51F6BAAF-9C60-46DD-8EED-98F2CDFA5DF6}" dt="2021-08-30T18:16:42.966" v="1121"/>
          <ac:spMkLst>
            <pc:docMk/>
            <pc:sldMk cId="2608419898" sldId="272"/>
            <ac:spMk id="2" creationId="{00000000-0000-0000-0000-000000000000}"/>
          </ac:spMkLst>
        </pc:spChg>
        <pc:spChg chg="mod">
          <ac:chgData name="Claire.Harnett" userId="edddb424-bfc6-4d85-8905-6f548f644e18" providerId="ADAL" clId="{51F6BAAF-9C60-46DD-8EED-98F2CDFA5DF6}" dt="2021-08-30T18:18:50.172" v="1156" actId="14100"/>
          <ac:spMkLst>
            <pc:docMk/>
            <pc:sldMk cId="2608419898" sldId="272"/>
            <ac:spMk id="3" creationId="{00000000-0000-0000-0000-000000000000}"/>
          </ac:spMkLst>
        </pc:spChg>
      </pc:sldChg>
      <pc:sldChg chg="modSp mod modAnim">
        <pc:chgData name="Claire.Harnett" userId="edddb424-bfc6-4d85-8905-6f548f644e18" providerId="ADAL" clId="{51F6BAAF-9C60-46DD-8EED-98F2CDFA5DF6}" dt="2021-08-30T18:21:12.764" v="1183" actId="20577"/>
        <pc:sldMkLst>
          <pc:docMk/>
          <pc:sldMk cId="2678792797" sldId="273"/>
        </pc:sldMkLst>
        <pc:spChg chg="mod">
          <ac:chgData name="Claire.Harnett" userId="edddb424-bfc6-4d85-8905-6f548f644e18" providerId="ADAL" clId="{51F6BAAF-9C60-46DD-8EED-98F2CDFA5DF6}" dt="2021-08-30T18:19:25.913" v="1157"/>
          <ac:spMkLst>
            <pc:docMk/>
            <pc:sldMk cId="2678792797" sldId="273"/>
            <ac:spMk id="2" creationId="{00000000-0000-0000-0000-000000000000}"/>
          </ac:spMkLst>
        </pc:spChg>
        <pc:spChg chg="mod">
          <ac:chgData name="Claire.Harnett" userId="edddb424-bfc6-4d85-8905-6f548f644e18" providerId="ADAL" clId="{51F6BAAF-9C60-46DD-8EED-98F2CDFA5DF6}" dt="2021-08-30T18:21:12.764" v="1183" actId="20577"/>
          <ac:spMkLst>
            <pc:docMk/>
            <pc:sldMk cId="2678792797" sldId="273"/>
            <ac:spMk id="3" creationId="{00000000-0000-0000-0000-000000000000}"/>
          </ac:spMkLst>
        </pc:spChg>
      </pc:sldChg>
      <pc:sldChg chg="modSp mod">
        <pc:chgData name="Claire.Harnett" userId="edddb424-bfc6-4d85-8905-6f548f644e18" providerId="ADAL" clId="{51F6BAAF-9C60-46DD-8EED-98F2CDFA5DF6}" dt="2021-08-30T18:22:38.713" v="1197" actId="255"/>
        <pc:sldMkLst>
          <pc:docMk/>
          <pc:sldMk cId="2164621789" sldId="274"/>
        </pc:sldMkLst>
        <pc:spChg chg="mod">
          <ac:chgData name="Claire.Harnett" userId="edddb424-bfc6-4d85-8905-6f548f644e18" providerId="ADAL" clId="{51F6BAAF-9C60-46DD-8EED-98F2CDFA5DF6}" dt="2021-08-30T18:21:25.346" v="1184"/>
          <ac:spMkLst>
            <pc:docMk/>
            <pc:sldMk cId="2164621789" sldId="274"/>
            <ac:spMk id="2" creationId="{00000000-0000-0000-0000-000000000000}"/>
          </ac:spMkLst>
        </pc:spChg>
        <pc:spChg chg="mod">
          <ac:chgData name="Claire.Harnett" userId="edddb424-bfc6-4d85-8905-6f548f644e18" providerId="ADAL" clId="{51F6BAAF-9C60-46DD-8EED-98F2CDFA5DF6}" dt="2021-08-30T18:22:38.713" v="1197" actId="255"/>
          <ac:spMkLst>
            <pc:docMk/>
            <pc:sldMk cId="2164621789" sldId="274"/>
            <ac:spMk id="3" creationId="{00000000-0000-0000-0000-000000000000}"/>
          </ac:spMkLst>
        </pc:spChg>
      </pc:sldChg>
      <pc:sldChg chg="addSp delSp modSp mod">
        <pc:chgData name="Claire.Harnett" userId="edddb424-bfc6-4d85-8905-6f548f644e18" providerId="ADAL" clId="{51F6BAAF-9C60-46DD-8EED-98F2CDFA5DF6}" dt="2021-08-30T18:24:30.758" v="1226" actId="14100"/>
        <pc:sldMkLst>
          <pc:docMk/>
          <pc:sldMk cId="3031318739" sldId="275"/>
        </pc:sldMkLst>
        <pc:spChg chg="mod">
          <ac:chgData name="Claire.Harnett" userId="edddb424-bfc6-4d85-8905-6f548f644e18" providerId="ADAL" clId="{51F6BAAF-9C60-46DD-8EED-98F2CDFA5DF6}" dt="2021-08-30T18:23:28.544" v="1209" actId="27636"/>
          <ac:spMkLst>
            <pc:docMk/>
            <pc:sldMk cId="3031318739" sldId="275"/>
            <ac:spMk id="2" creationId="{00000000-0000-0000-0000-000000000000}"/>
          </ac:spMkLst>
        </pc:spChg>
        <pc:spChg chg="del">
          <ac:chgData name="Claire.Harnett" userId="edddb424-bfc6-4d85-8905-6f548f644e18" providerId="ADAL" clId="{51F6BAAF-9C60-46DD-8EED-98F2CDFA5DF6}" dt="2021-08-30T18:23:11.901" v="1198" actId="22"/>
          <ac:spMkLst>
            <pc:docMk/>
            <pc:sldMk cId="3031318739" sldId="275"/>
            <ac:spMk id="3" creationId="{00000000-0000-0000-0000-000000000000}"/>
          </ac:spMkLst>
        </pc:spChg>
        <pc:spChg chg="add mod">
          <ac:chgData name="Claire.Harnett" userId="edddb424-bfc6-4d85-8905-6f548f644e18" providerId="ADAL" clId="{51F6BAAF-9C60-46DD-8EED-98F2CDFA5DF6}" dt="2021-08-30T18:24:30.758" v="1226" actId="14100"/>
          <ac:spMkLst>
            <pc:docMk/>
            <pc:sldMk cId="3031318739" sldId="275"/>
            <ac:spMk id="7" creationId="{AFF8C510-AB42-416E-A196-323C18AFEDF5}"/>
          </ac:spMkLst>
        </pc:spChg>
        <pc:picChg chg="add mod ord modCrop">
          <ac:chgData name="Claire.Harnett" userId="edddb424-bfc6-4d85-8905-6f548f644e18" providerId="ADAL" clId="{51F6BAAF-9C60-46DD-8EED-98F2CDFA5DF6}" dt="2021-08-30T18:24:23.087" v="1224" actId="1076"/>
          <ac:picMkLst>
            <pc:docMk/>
            <pc:sldMk cId="3031318739" sldId="275"/>
            <ac:picMk id="5" creationId="{8C1D5A62-9B05-459F-ADF7-D9AC0B6AD87A}"/>
          </ac:picMkLst>
        </pc:picChg>
      </pc:sldChg>
      <pc:sldChg chg="modSp mod">
        <pc:chgData name="Claire.Harnett" userId="edddb424-bfc6-4d85-8905-6f548f644e18" providerId="ADAL" clId="{51F6BAAF-9C60-46DD-8EED-98F2CDFA5DF6}" dt="2021-08-30T18:26:22.485" v="1276" actId="14100"/>
        <pc:sldMkLst>
          <pc:docMk/>
          <pc:sldMk cId="1561729520" sldId="276"/>
        </pc:sldMkLst>
        <pc:spChg chg="mod">
          <ac:chgData name="Claire.Harnett" userId="edddb424-bfc6-4d85-8905-6f548f644e18" providerId="ADAL" clId="{51F6BAAF-9C60-46DD-8EED-98F2CDFA5DF6}" dt="2021-08-30T18:24:53.511" v="1246" actId="20577"/>
          <ac:spMkLst>
            <pc:docMk/>
            <pc:sldMk cId="1561729520" sldId="276"/>
            <ac:spMk id="2" creationId="{00000000-0000-0000-0000-000000000000}"/>
          </ac:spMkLst>
        </pc:spChg>
        <pc:spChg chg="mod">
          <ac:chgData name="Claire.Harnett" userId="edddb424-bfc6-4d85-8905-6f548f644e18" providerId="ADAL" clId="{51F6BAAF-9C60-46DD-8EED-98F2CDFA5DF6}" dt="2021-08-30T18:26:22.485" v="1276" actId="14100"/>
          <ac:spMkLst>
            <pc:docMk/>
            <pc:sldMk cId="1561729520" sldId="276"/>
            <ac:spMk id="3" creationId="{00000000-0000-0000-0000-000000000000}"/>
          </ac:spMkLst>
        </pc:spChg>
      </pc:sldChg>
      <pc:sldChg chg="modSp mod modAnim">
        <pc:chgData name="Claire.Harnett" userId="edddb424-bfc6-4d85-8905-6f548f644e18" providerId="ADAL" clId="{51F6BAAF-9C60-46DD-8EED-98F2CDFA5DF6}" dt="2021-08-30T18:26:43.473" v="1285" actId="27636"/>
        <pc:sldMkLst>
          <pc:docMk/>
          <pc:sldMk cId="3343741985" sldId="277"/>
        </pc:sldMkLst>
        <pc:spChg chg="mod">
          <ac:chgData name="Claire.Harnett" userId="edddb424-bfc6-4d85-8905-6f548f644e18" providerId="ADAL" clId="{51F6BAAF-9C60-46DD-8EED-98F2CDFA5DF6}" dt="2021-08-30T18:26:43.473" v="1285" actId="27636"/>
          <ac:spMkLst>
            <pc:docMk/>
            <pc:sldMk cId="3343741985" sldId="277"/>
            <ac:spMk id="3" creationId="{00000000-0000-0000-0000-000000000000}"/>
          </ac:spMkLst>
        </pc:spChg>
      </pc:sldChg>
      <pc:sldChg chg="modSp mod modAnim">
        <pc:chgData name="Claire.Harnett" userId="edddb424-bfc6-4d85-8905-6f548f644e18" providerId="ADAL" clId="{51F6BAAF-9C60-46DD-8EED-98F2CDFA5DF6}" dt="2021-08-30T18:26:56.130" v="1297" actId="20577"/>
        <pc:sldMkLst>
          <pc:docMk/>
          <pc:sldMk cId="3371825925" sldId="278"/>
        </pc:sldMkLst>
        <pc:spChg chg="mod">
          <ac:chgData name="Claire.Harnett" userId="edddb424-bfc6-4d85-8905-6f548f644e18" providerId="ADAL" clId="{51F6BAAF-9C60-46DD-8EED-98F2CDFA5DF6}" dt="2021-08-30T18:26:56.130" v="1297" actId="20577"/>
          <ac:spMkLst>
            <pc:docMk/>
            <pc:sldMk cId="3371825925" sldId="278"/>
            <ac:spMk id="3" creationId="{00000000-0000-0000-0000-000000000000}"/>
          </ac:spMkLst>
        </pc:spChg>
      </pc:sldChg>
      <pc:sldChg chg="modSp add mod modAnim">
        <pc:chgData name="Claire.Harnett" userId="edddb424-bfc6-4d85-8905-6f548f644e18" providerId="ADAL" clId="{51F6BAAF-9C60-46DD-8EED-98F2CDFA5DF6}" dt="2021-08-30T17:38:38.937" v="300" actId="404"/>
        <pc:sldMkLst>
          <pc:docMk/>
          <pc:sldMk cId="1524112376" sldId="279"/>
        </pc:sldMkLst>
        <pc:spChg chg="mod">
          <ac:chgData name="Claire.Harnett" userId="edddb424-bfc6-4d85-8905-6f548f644e18" providerId="ADAL" clId="{51F6BAAF-9C60-46DD-8EED-98F2CDFA5DF6}" dt="2021-08-30T17:33:29.180" v="269" actId="20577"/>
          <ac:spMkLst>
            <pc:docMk/>
            <pc:sldMk cId="1524112376" sldId="279"/>
            <ac:spMk id="2" creationId="{00000000-0000-0000-0000-000000000000}"/>
          </ac:spMkLst>
        </pc:spChg>
        <pc:spChg chg="mod">
          <ac:chgData name="Claire.Harnett" userId="edddb424-bfc6-4d85-8905-6f548f644e18" providerId="ADAL" clId="{51F6BAAF-9C60-46DD-8EED-98F2CDFA5DF6}" dt="2021-08-30T17:38:38.937" v="300" actId="404"/>
          <ac:spMkLst>
            <pc:docMk/>
            <pc:sldMk cId="1524112376" sldId="279"/>
            <ac:spMk id="3" creationId="{00000000-0000-0000-0000-000000000000}"/>
          </ac:spMkLst>
        </pc:spChg>
      </pc:sldChg>
      <pc:sldChg chg="modSp add mod modAnim">
        <pc:chgData name="Claire.Harnett" userId="edddb424-bfc6-4d85-8905-6f548f644e18" providerId="ADAL" clId="{51F6BAAF-9C60-46DD-8EED-98F2CDFA5DF6}" dt="2021-08-30T17:41:38.529" v="366" actId="113"/>
        <pc:sldMkLst>
          <pc:docMk/>
          <pc:sldMk cId="2197245335" sldId="280"/>
        </pc:sldMkLst>
        <pc:spChg chg="mod">
          <ac:chgData name="Claire.Harnett" userId="edddb424-bfc6-4d85-8905-6f548f644e18" providerId="ADAL" clId="{51F6BAAF-9C60-46DD-8EED-98F2CDFA5DF6}" dt="2021-08-30T17:38:59.363" v="338" actId="20577"/>
          <ac:spMkLst>
            <pc:docMk/>
            <pc:sldMk cId="2197245335" sldId="280"/>
            <ac:spMk id="2" creationId="{00000000-0000-0000-0000-000000000000}"/>
          </ac:spMkLst>
        </pc:spChg>
        <pc:spChg chg="mod">
          <ac:chgData name="Claire.Harnett" userId="edddb424-bfc6-4d85-8905-6f548f644e18" providerId="ADAL" clId="{51F6BAAF-9C60-46DD-8EED-98F2CDFA5DF6}" dt="2021-08-30T17:41:38.529" v="366" actId="113"/>
          <ac:spMkLst>
            <pc:docMk/>
            <pc:sldMk cId="2197245335" sldId="280"/>
            <ac:spMk id="3" creationId="{00000000-0000-0000-0000-000000000000}"/>
          </ac:spMkLst>
        </pc:spChg>
      </pc:sldChg>
      <pc:sldChg chg="modSp add mod modAnim">
        <pc:chgData name="Claire.Harnett" userId="edddb424-bfc6-4d85-8905-6f548f644e18" providerId="ADAL" clId="{51F6BAAF-9C60-46DD-8EED-98F2CDFA5DF6}" dt="2021-08-30T17:45:50.570" v="421" actId="255"/>
        <pc:sldMkLst>
          <pc:docMk/>
          <pc:sldMk cId="3991864564" sldId="281"/>
        </pc:sldMkLst>
        <pc:spChg chg="mod">
          <ac:chgData name="Claire.Harnett" userId="edddb424-bfc6-4d85-8905-6f548f644e18" providerId="ADAL" clId="{51F6BAAF-9C60-46DD-8EED-98F2CDFA5DF6}" dt="2021-08-30T17:41:53.749" v="397" actId="20577"/>
          <ac:spMkLst>
            <pc:docMk/>
            <pc:sldMk cId="3991864564" sldId="281"/>
            <ac:spMk id="2" creationId="{00000000-0000-0000-0000-000000000000}"/>
          </ac:spMkLst>
        </pc:spChg>
        <pc:spChg chg="mod">
          <ac:chgData name="Claire.Harnett" userId="edddb424-bfc6-4d85-8905-6f548f644e18" providerId="ADAL" clId="{51F6BAAF-9C60-46DD-8EED-98F2CDFA5DF6}" dt="2021-08-30T17:45:50.570" v="421" actId="255"/>
          <ac:spMkLst>
            <pc:docMk/>
            <pc:sldMk cId="3991864564" sldId="281"/>
            <ac:spMk id="3" creationId="{00000000-0000-0000-0000-000000000000}"/>
          </ac:spMkLst>
        </pc:spChg>
      </pc:sldChg>
      <pc:sldChg chg="addSp delSp modSp add mod delAnim">
        <pc:chgData name="Claire.Harnett" userId="edddb424-bfc6-4d85-8905-6f548f644e18" providerId="ADAL" clId="{51F6BAAF-9C60-46DD-8EED-98F2CDFA5DF6}" dt="2021-08-30T17:51:21.971" v="454" actId="20577"/>
        <pc:sldMkLst>
          <pc:docMk/>
          <pc:sldMk cId="636770488" sldId="282"/>
        </pc:sldMkLst>
        <pc:spChg chg="mod">
          <ac:chgData name="Claire.Harnett" userId="edddb424-bfc6-4d85-8905-6f548f644e18" providerId="ADAL" clId="{51F6BAAF-9C60-46DD-8EED-98F2CDFA5DF6}" dt="2021-08-30T17:51:21.971" v="454" actId="20577"/>
          <ac:spMkLst>
            <pc:docMk/>
            <pc:sldMk cId="636770488" sldId="282"/>
            <ac:spMk id="2" creationId="{00000000-0000-0000-0000-000000000000}"/>
          </ac:spMkLst>
        </pc:spChg>
        <pc:spChg chg="del">
          <ac:chgData name="Claire.Harnett" userId="edddb424-bfc6-4d85-8905-6f548f644e18" providerId="ADAL" clId="{51F6BAAF-9C60-46DD-8EED-98F2CDFA5DF6}" dt="2021-08-30T17:50:00.303" v="422" actId="22"/>
          <ac:spMkLst>
            <pc:docMk/>
            <pc:sldMk cId="636770488" sldId="282"/>
            <ac:spMk id="3" creationId="{00000000-0000-0000-0000-000000000000}"/>
          </ac:spMkLst>
        </pc:spChg>
        <pc:spChg chg="add mod">
          <ac:chgData name="Claire.Harnett" userId="edddb424-bfc6-4d85-8905-6f548f644e18" providerId="ADAL" clId="{51F6BAAF-9C60-46DD-8EED-98F2CDFA5DF6}" dt="2021-08-30T17:50:44.961" v="433" actId="2711"/>
          <ac:spMkLst>
            <pc:docMk/>
            <pc:sldMk cId="636770488" sldId="282"/>
            <ac:spMk id="8" creationId="{19549436-FFE2-4721-BA59-4E8301E87D65}"/>
          </ac:spMkLst>
        </pc:spChg>
        <pc:picChg chg="add mod ord modCrop">
          <ac:chgData name="Claire.Harnett" userId="edddb424-bfc6-4d85-8905-6f548f644e18" providerId="ADAL" clId="{51F6BAAF-9C60-46DD-8EED-98F2CDFA5DF6}" dt="2021-08-30T17:50:20.646" v="428" actId="1076"/>
          <ac:picMkLst>
            <pc:docMk/>
            <pc:sldMk cId="636770488" sldId="282"/>
            <ac:picMk id="6" creationId="{B5E93BDE-E80D-42A8-AFCB-0B86D181BDFA}"/>
          </ac:picMkLst>
        </pc:picChg>
      </pc:sldChg>
      <pc:sldChg chg="addSp delSp modSp add mod modAnim">
        <pc:chgData name="Claire.Harnett" userId="edddb424-bfc6-4d85-8905-6f548f644e18" providerId="ADAL" clId="{51F6BAAF-9C60-46DD-8EED-98F2CDFA5DF6}" dt="2021-08-30T17:56:33.138" v="545" actId="255"/>
        <pc:sldMkLst>
          <pc:docMk/>
          <pc:sldMk cId="3238004134" sldId="283"/>
        </pc:sldMkLst>
        <pc:spChg chg="mod">
          <ac:chgData name="Claire.Harnett" userId="edddb424-bfc6-4d85-8905-6f548f644e18" providerId="ADAL" clId="{51F6BAAF-9C60-46DD-8EED-98F2CDFA5DF6}" dt="2021-08-30T17:51:38.874" v="500" actId="20577"/>
          <ac:spMkLst>
            <pc:docMk/>
            <pc:sldMk cId="3238004134" sldId="283"/>
            <ac:spMk id="2" creationId="{00000000-0000-0000-0000-000000000000}"/>
          </ac:spMkLst>
        </pc:spChg>
        <pc:spChg chg="add del mod">
          <ac:chgData name="Claire.Harnett" userId="edddb424-bfc6-4d85-8905-6f548f644e18" providerId="ADAL" clId="{51F6BAAF-9C60-46DD-8EED-98F2CDFA5DF6}" dt="2021-08-30T17:56:33.138" v="545" actId="255"/>
          <ac:spMkLst>
            <pc:docMk/>
            <pc:sldMk cId="3238004134" sldId="283"/>
            <ac:spMk id="3" creationId="{00000000-0000-0000-0000-000000000000}"/>
          </ac:spMkLst>
        </pc:spChg>
        <pc:spChg chg="add del mod">
          <ac:chgData name="Claire.Harnett" userId="edddb424-bfc6-4d85-8905-6f548f644e18" providerId="ADAL" clId="{51F6BAAF-9C60-46DD-8EED-98F2CDFA5DF6}" dt="2021-08-30T17:52:06.616" v="502"/>
          <ac:spMkLst>
            <pc:docMk/>
            <pc:sldMk cId="3238004134" sldId="283"/>
            <ac:spMk id="5" creationId="{A8983DD9-4249-4655-9523-7A6EAC787532}"/>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42267456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3923426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IE"/>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96874233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7" name="Rectangle 6"/>
          <p:cNvSpPr/>
          <p:nvPr userDrawn="1"/>
        </p:nvSpPr>
        <p:spPr>
          <a:xfrm>
            <a:off x="0" y="6183297"/>
            <a:ext cx="9135712" cy="504056"/>
          </a:xfrm>
          <a:prstGeom prst="rect">
            <a:avLst/>
          </a:prstGeom>
          <a:solidFill>
            <a:srgbClr val="FEDD4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1400" i="1" dirty="0">
                <a:solidFill>
                  <a:schemeClr val="tx1"/>
                </a:solidFill>
                <a:cs typeface="Arial" panose="020B0604020202020204" pitchFamily="34" charset="0"/>
              </a:rPr>
              <a:t>Organisational Behaviour,</a:t>
            </a:r>
            <a:r>
              <a:rPr lang="en-GB" sz="1400" i="1" baseline="0" dirty="0">
                <a:solidFill>
                  <a:schemeClr val="tx1"/>
                </a:solidFill>
                <a:cs typeface="Arial" panose="020B0604020202020204" pitchFamily="34" charset="0"/>
              </a:rPr>
              <a:t> </a:t>
            </a:r>
            <a:r>
              <a:rPr lang="en-GB" sz="1400" i="0" baseline="0" dirty="0">
                <a:solidFill>
                  <a:schemeClr val="tx1"/>
                </a:solidFill>
                <a:cs typeface="Arial" panose="020B0604020202020204" pitchFamily="34" charset="0"/>
              </a:rPr>
              <a:t>second edition, e</a:t>
            </a:r>
            <a:r>
              <a:rPr lang="en-GB" sz="1400" dirty="0">
                <a:solidFill>
                  <a:schemeClr val="tx1"/>
                </a:solidFill>
                <a:cs typeface="Arial" panose="020B0604020202020204" pitchFamily="34" charset="0"/>
              </a:rPr>
              <a:t>dited by Christine Cross and Ronan Carbery</a:t>
            </a:r>
          </a:p>
          <a:p>
            <a:pPr algn="ctr"/>
            <a:r>
              <a:rPr lang="en-GB" sz="1400" dirty="0">
                <a:solidFill>
                  <a:schemeClr val="tx1"/>
                </a:solidFill>
                <a:cs typeface="Arial" panose="020B0604020202020204" pitchFamily="34" charset="0"/>
              </a:rPr>
              <a:t>©Bloomsbury</a:t>
            </a:r>
            <a:r>
              <a:rPr lang="en-GB" sz="1400" baseline="0" dirty="0">
                <a:solidFill>
                  <a:schemeClr val="tx1"/>
                </a:solidFill>
                <a:cs typeface="Arial" panose="020B0604020202020204" pitchFamily="34" charset="0"/>
              </a:rPr>
              <a:t> 2021</a:t>
            </a:r>
            <a:endParaRPr lang="en-GB" sz="1400" dirty="0">
              <a:solidFill>
                <a:schemeClr val="tx1"/>
              </a:solidFill>
              <a:cs typeface="Arial" panose="020B0604020202020204" pitchFamily="34" charset="0"/>
            </a:endParaRPr>
          </a:p>
        </p:txBody>
      </p:sp>
    </p:spTree>
    <p:extLst>
      <p:ext uri="{BB962C8B-B14F-4D97-AF65-F5344CB8AC3E}">
        <p14:creationId xmlns:p14="http://schemas.microsoft.com/office/powerpoint/2010/main" val="19256290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IE"/>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5" name="Footer Placeholder 4"/>
          <p:cNvSpPr>
            <a:spLocks noGrp="1"/>
          </p:cNvSpPr>
          <p:nvPr>
            <p:ph type="ftr" sz="quarter" idx="11"/>
          </p:nvPr>
        </p:nvSpPr>
        <p:spPr/>
        <p:txBody>
          <a:bodyPr/>
          <a:lstStyle/>
          <a:p>
            <a:endParaRPr lang="en-IE" dirty="0"/>
          </a:p>
        </p:txBody>
      </p:sp>
      <p:sp>
        <p:nvSpPr>
          <p:cNvPr id="6" name="Slide Number Placeholder 5"/>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13419200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27966618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IE"/>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7" name="Date Placeholder 6"/>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8" name="Footer Placeholder 7"/>
          <p:cNvSpPr>
            <a:spLocks noGrp="1"/>
          </p:cNvSpPr>
          <p:nvPr>
            <p:ph type="ftr" sz="quarter" idx="11"/>
          </p:nvPr>
        </p:nvSpPr>
        <p:spPr/>
        <p:txBody>
          <a:bodyPr/>
          <a:lstStyle/>
          <a:p>
            <a:endParaRPr lang="en-IE" dirty="0"/>
          </a:p>
        </p:txBody>
      </p:sp>
      <p:sp>
        <p:nvSpPr>
          <p:cNvPr id="9" name="Slide Number Placeholder 8"/>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53935381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IE"/>
          </a:p>
        </p:txBody>
      </p:sp>
      <p:sp>
        <p:nvSpPr>
          <p:cNvPr id="3" name="Date Placeholder 2"/>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4" name="Footer Placeholder 3"/>
          <p:cNvSpPr>
            <a:spLocks noGrp="1"/>
          </p:cNvSpPr>
          <p:nvPr>
            <p:ph type="ftr" sz="quarter" idx="11"/>
          </p:nvPr>
        </p:nvSpPr>
        <p:spPr/>
        <p:txBody>
          <a:bodyPr/>
          <a:lstStyle/>
          <a:p>
            <a:endParaRPr lang="en-IE" dirty="0"/>
          </a:p>
        </p:txBody>
      </p:sp>
      <p:sp>
        <p:nvSpPr>
          <p:cNvPr id="5" name="Slide Number Placeholder 4"/>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15362602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3" name="Footer Placeholder 2"/>
          <p:cNvSpPr>
            <a:spLocks noGrp="1"/>
          </p:cNvSpPr>
          <p:nvPr>
            <p:ph type="ftr" sz="quarter" idx="11"/>
          </p:nvPr>
        </p:nvSpPr>
        <p:spPr/>
        <p:txBody>
          <a:bodyPr/>
          <a:lstStyle/>
          <a:p>
            <a:endParaRPr lang="en-IE" dirty="0"/>
          </a:p>
        </p:txBody>
      </p:sp>
      <p:sp>
        <p:nvSpPr>
          <p:cNvPr id="4" name="Slide Number Placeholder 3"/>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9539790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IE"/>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31299074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IE"/>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E"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76DCEE7-335A-44A1-8AA0-B7DDEFE159FE}" type="datetimeFigureOut">
              <a:rPr lang="en-IE" smtClean="0"/>
              <a:t>13/10/2021</a:t>
            </a:fld>
            <a:endParaRPr lang="en-IE" dirty="0"/>
          </a:p>
        </p:txBody>
      </p:sp>
      <p:sp>
        <p:nvSpPr>
          <p:cNvPr id="6" name="Footer Placeholder 5"/>
          <p:cNvSpPr>
            <a:spLocks noGrp="1"/>
          </p:cNvSpPr>
          <p:nvPr>
            <p:ph type="ftr" sz="quarter" idx="11"/>
          </p:nvPr>
        </p:nvSpPr>
        <p:spPr/>
        <p:txBody>
          <a:bodyPr/>
          <a:lstStyle/>
          <a:p>
            <a:endParaRPr lang="en-IE" dirty="0"/>
          </a:p>
        </p:txBody>
      </p:sp>
      <p:sp>
        <p:nvSpPr>
          <p:cNvPr id="7" name="Slide Number Placeholder 6"/>
          <p:cNvSpPr>
            <a:spLocks noGrp="1"/>
          </p:cNvSpPr>
          <p:nvPr>
            <p:ph type="sldNum" sz="quarter" idx="12"/>
          </p:nvPr>
        </p:nvSpPr>
        <p:spPr/>
        <p:txBody>
          <a:bodyPr/>
          <a:lstStyle/>
          <a:p>
            <a:fld id="{147EE8D3-2306-45B1-9F69-9A643D43E400}" type="slidenum">
              <a:rPr lang="en-IE" smtClean="0"/>
              <a:t>‹#›</a:t>
            </a:fld>
            <a:endParaRPr lang="en-IE" dirty="0"/>
          </a:p>
        </p:txBody>
      </p:sp>
    </p:spTree>
    <p:extLst>
      <p:ext uri="{BB962C8B-B14F-4D97-AF65-F5344CB8AC3E}">
        <p14:creationId xmlns:p14="http://schemas.microsoft.com/office/powerpoint/2010/main" val="144686862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IE"/>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E"/>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76DCEE7-335A-44A1-8AA0-B7DDEFE159FE}" type="datetimeFigureOut">
              <a:rPr lang="en-IE" smtClean="0"/>
              <a:t>13/10/2021</a:t>
            </a:fld>
            <a:endParaRPr lang="en-IE"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E"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47EE8D3-2306-45B1-9F69-9A643D43E400}" type="slidenum">
              <a:rPr lang="en-IE" smtClean="0"/>
              <a:t>‹#›</a:t>
            </a:fld>
            <a:endParaRPr lang="en-IE" dirty="0"/>
          </a:p>
        </p:txBody>
      </p:sp>
    </p:spTree>
    <p:extLst>
      <p:ext uri="{BB962C8B-B14F-4D97-AF65-F5344CB8AC3E}">
        <p14:creationId xmlns:p14="http://schemas.microsoft.com/office/powerpoint/2010/main" val="65397077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3BBCD6"/>
        </a:solidFill>
        <a:effectLst/>
      </p:bgPr>
    </p:bg>
    <p:spTree>
      <p:nvGrpSpPr>
        <p:cNvPr id="1" name=""/>
        <p:cNvGrpSpPr/>
        <p:nvPr/>
      </p:nvGrpSpPr>
      <p:grpSpPr>
        <a:xfrm>
          <a:off x="0" y="0"/>
          <a:ext cx="0" cy="0"/>
          <a:chOff x="0" y="0"/>
          <a:chExt cx="0" cy="0"/>
        </a:xfrm>
      </p:grpSpPr>
      <p:sp>
        <p:nvSpPr>
          <p:cNvPr id="6" name="Rectangle 5"/>
          <p:cNvSpPr/>
          <p:nvPr/>
        </p:nvSpPr>
        <p:spPr>
          <a:xfrm>
            <a:off x="0" y="3284984"/>
            <a:ext cx="9144000" cy="3573016"/>
          </a:xfrm>
          <a:prstGeom prst="rect">
            <a:avLst/>
          </a:prstGeom>
          <a:solidFill>
            <a:srgbClr val="FEDD43"/>
          </a:solidFill>
          <a:ln>
            <a:solidFill>
              <a:srgbClr val="00AFC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4000" dirty="0">
              <a:solidFill>
                <a:srgbClr val="25AEC9"/>
              </a:solidFill>
              <a:latin typeface="+mj-lt"/>
            </a:endParaRPr>
          </a:p>
        </p:txBody>
      </p:sp>
      <p:sp>
        <p:nvSpPr>
          <p:cNvPr id="2" name="TextBox 1"/>
          <p:cNvSpPr txBox="1"/>
          <p:nvPr/>
        </p:nvSpPr>
        <p:spPr>
          <a:xfrm>
            <a:off x="3311860" y="1657057"/>
            <a:ext cx="2520280" cy="707886"/>
          </a:xfrm>
          <a:prstGeom prst="rect">
            <a:avLst/>
          </a:prstGeom>
          <a:noFill/>
        </p:spPr>
        <p:txBody>
          <a:bodyPr wrap="square" rtlCol="0">
            <a:spAutoFit/>
          </a:bodyPr>
          <a:lstStyle/>
          <a:p>
            <a:r>
              <a:rPr lang="en-GB" sz="4000" dirty="0">
                <a:solidFill>
                  <a:srgbClr val="FEDD43"/>
                </a:solidFill>
              </a:rPr>
              <a:t>Chapter 10</a:t>
            </a:r>
          </a:p>
        </p:txBody>
      </p:sp>
      <p:sp>
        <p:nvSpPr>
          <p:cNvPr id="4" name="TextBox 3"/>
          <p:cNvSpPr txBox="1"/>
          <p:nvPr/>
        </p:nvSpPr>
        <p:spPr>
          <a:xfrm>
            <a:off x="755576" y="3645024"/>
            <a:ext cx="7920880" cy="707886"/>
          </a:xfrm>
          <a:prstGeom prst="rect">
            <a:avLst/>
          </a:prstGeom>
          <a:noFill/>
        </p:spPr>
        <p:txBody>
          <a:bodyPr wrap="square" rtlCol="0">
            <a:spAutoFit/>
          </a:bodyPr>
          <a:lstStyle/>
          <a:p>
            <a:pPr algn="ctr"/>
            <a:r>
              <a:rPr lang="en-GB" sz="4000" dirty="0">
                <a:solidFill>
                  <a:srgbClr val="25AEC9"/>
                </a:solidFill>
              </a:rPr>
              <a:t>Managing Diversity</a:t>
            </a:r>
          </a:p>
        </p:txBody>
      </p:sp>
    </p:spTree>
    <p:extLst>
      <p:ext uri="{BB962C8B-B14F-4D97-AF65-F5344CB8AC3E}">
        <p14:creationId xmlns:p14="http://schemas.microsoft.com/office/powerpoint/2010/main" val="61491662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778098"/>
          </a:xfrm>
          <a:solidFill>
            <a:srgbClr val="3BBCD6"/>
          </a:solidFill>
        </p:spPr>
        <p:txBody>
          <a:bodyPr>
            <a:normAutofit fontScale="90000"/>
          </a:bodyPr>
          <a:lstStyle/>
          <a:p>
            <a:r>
              <a:rPr lang="en-IE" sz="4000" dirty="0">
                <a:solidFill>
                  <a:schemeClr val="bg1"/>
                </a:solidFill>
              </a:rPr>
              <a:t>Barriers to Inclusive Workplace Management</a:t>
            </a:r>
          </a:p>
        </p:txBody>
      </p:sp>
      <p:sp>
        <p:nvSpPr>
          <p:cNvPr id="3" name="Content Placeholder 2"/>
          <p:cNvSpPr>
            <a:spLocks noGrp="1"/>
          </p:cNvSpPr>
          <p:nvPr>
            <p:ph idx="4294967295"/>
          </p:nvPr>
        </p:nvSpPr>
        <p:spPr>
          <a:xfrm>
            <a:off x="251520" y="1052736"/>
            <a:ext cx="8712968" cy="5073427"/>
          </a:xfrm>
        </p:spPr>
        <p:txBody>
          <a:bodyPr>
            <a:noAutofit/>
          </a:bodyPr>
          <a:lstStyle/>
          <a:p>
            <a:pPr>
              <a:spcBef>
                <a:spcPts val="0"/>
              </a:spcBef>
            </a:pPr>
            <a:r>
              <a:rPr lang="en-IE" sz="2200" dirty="0">
                <a:effectLst/>
                <a:ea typeface="Calibri" panose="020F0502020204030204" pitchFamily="34" charset="0"/>
              </a:rPr>
              <a:t>Despite the benefits to both individuals and organisations of fostering inclusive workplaces, such initiatives face many challenges from work colleagues, such as inherent stereotyping, prejudice and discrimination</a:t>
            </a:r>
          </a:p>
          <a:p>
            <a:pPr lvl="1">
              <a:spcBef>
                <a:spcPts val="0"/>
              </a:spcBef>
            </a:pPr>
            <a:r>
              <a:rPr lang="en-IE" sz="2200" dirty="0">
                <a:effectLst/>
                <a:ea typeface="Calibri" panose="020F0502020204030204" pitchFamily="34" charset="0"/>
                <a:cs typeface="Times New Roman" panose="02020603050405020304" pitchFamily="18" charset="0"/>
              </a:rPr>
              <a:t>Other structural barriers include power struggles, horizontal and vertical segregation and communication issues</a:t>
            </a:r>
          </a:p>
          <a:p>
            <a:pPr lvl="1">
              <a:spcBef>
                <a:spcPts val="0"/>
              </a:spcBef>
            </a:pPr>
            <a:endParaRPr lang="en-IE" sz="2200" dirty="0">
              <a:ea typeface="Calibri" panose="020F0502020204030204" pitchFamily="34" charset="0"/>
              <a:cs typeface="Times New Roman" panose="02020603050405020304" pitchFamily="18" charset="0"/>
            </a:endParaRPr>
          </a:p>
          <a:p>
            <a:pPr>
              <a:spcBef>
                <a:spcPts val="0"/>
              </a:spcBef>
            </a:pPr>
            <a:r>
              <a:rPr lang="en-IE" sz="2200" b="1" i="1" dirty="0">
                <a:effectLst/>
                <a:ea typeface="Calibri" panose="020F0502020204030204" pitchFamily="34" charset="0"/>
              </a:rPr>
              <a:t>Stereotypes</a:t>
            </a:r>
            <a:r>
              <a:rPr lang="en-IE" sz="2200" dirty="0">
                <a:effectLst/>
                <a:ea typeface="Calibri" panose="020F0502020204030204" pitchFamily="34" charset="0"/>
              </a:rPr>
              <a:t> enable those who hold them to reduce uncertainty about what people or groups are likely to want and how they are likely to behave</a:t>
            </a:r>
          </a:p>
          <a:p>
            <a:pPr lvl="1">
              <a:spcBef>
                <a:spcPts val="0"/>
              </a:spcBef>
            </a:pPr>
            <a:r>
              <a:rPr lang="en-IE" sz="2200" dirty="0">
                <a:effectLst/>
                <a:ea typeface="Calibri" panose="020F0502020204030204" pitchFamily="34" charset="0"/>
              </a:rPr>
              <a:t>These generalisations tend to be rigid, often inaccurate, and act as a heuristic or mental ‘short-cut’ in evaluating the traits of an individual belonging to a group</a:t>
            </a:r>
            <a:endParaRPr lang="en-IE" sz="2200" dirty="0">
              <a:ea typeface="Calibri" panose="020F0502020204030204" pitchFamily="34" charset="0"/>
            </a:endParaRPr>
          </a:p>
          <a:p>
            <a:pPr lvl="1">
              <a:spcBef>
                <a:spcPts val="0"/>
              </a:spcBef>
            </a:pPr>
            <a:r>
              <a:rPr lang="en-IE" sz="2200" dirty="0">
                <a:effectLst/>
                <a:ea typeface="Calibri" panose="020F0502020204030204" pitchFamily="34" charset="0"/>
              </a:rPr>
              <a:t>The main issue with using stereotypes is that they ignore the fact that individuals within a group are just that: individuals rather than a homogenous group</a:t>
            </a:r>
            <a:endParaRPr lang="en-IE" sz="2200" dirty="0">
              <a:effectLst/>
              <a:ea typeface="Calibri" panose="020F0502020204030204" pitchFamily="34" charset="0"/>
              <a:cs typeface="Times New Roman" panose="02020603050405020304" pitchFamily="18" charset="0"/>
            </a:endParaRPr>
          </a:p>
          <a:p>
            <a:pPr>
              <a:spcBef>
                <a:spcPts val="0"/>
              </a:spcBef>
            </a:pPr>
            <a:endParaRPr lang="en-IE" sz="2200" dirty="0"/>
          </a:p>
        </p:txBody>
      </p:sp>
    </p:spTree>
    <p:extLst>
      <p:ext uri="{BB962C8B-B14F-4D97-AF65-F5344CB8AC3E}">
        <p14:creationId xmlns:p14="http://schemas.microsoft.com/office/powerpoint/2010/main" val="381632912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fontScale="90000"/>
          </a:bodyPr>
          <a:lstStyle/>
          <a:p>
            <a:r>
              <a:rPr lang="en-IE" sz="4000" dirty="0">
                <a:solidFill>
                  <a:schemeClr val="bg1"/>
                </a:solidFill>
              </a:rPr>
              <a:t>Barriers to Inclusive Workplace Management</a:t>
            </a:r>
          </a:p>
        </p:txBody>
      </p:sp>
      <p:sp>
        <p:nvSpPr>
          <p:cNvPr id="3" name="Content Placeholder 2"/>
          <p:cNvSpPr>
            <a:spLocks noGrp="1"/>
          </p:cNvSpPr>
          <p:nvPr>
            <p:ph idx="4294967295"/>
          </p:nvPr>
        </p:nvSpPr>
        <p:spPr>
          <a:xfrm>
            <a:off x="457200" y="1600200"/>
            <a:ext cx="8229600" cy="4525963"/>
          </a:xfrm>
        </p:spPr>
        <p:txBody>
          <a:bodyPr>
            <a:normAutofit/>
          </a:bodyPr>
          <a:lstStyle/>
          <a:p>
            <a:r>
              <a:rPr lang="en-IE" sz="2400" b="1" i="1" dirty="0"/>
              <a:t>Prejudice</a:t>
            </a:r>
            <a:r>
              <a:rPr lang="en-IE" sz="2400" b="1" dirty="0"/>
              <a:t> </a:t>
            </a:r>
            <a:r>
              <a:rPr lang="en-IE" sz="2400" dirty="0"/>
              <a:t>includes feelings, beliefs and inclination to act, and tends to be resistant to reason and experience</a:t>
            </a:r>
          </a:p>
          <a:p>
            <a:pPr lvl="1"/>
            <a:r>
              <a:rPr lang="en-IE" sz="2400" dirty="0"/>
              <a:t>P</a:t>
            </a:r>
            <a:r>
              <a:rPr lang="en-IE" sz="2400" dirty="0" smtClean="0"/>
              <a:t>rejudiced </a:t>
            </a:r>
            <a:r>
              <a:rPr lang="en-IE" sz="2400" dirty="0"/>
              <a:t>attitudes tend to form ideological clusters of beliefs that justify discrimination</a:t>
            </a:r>
          </a:p>
          <a:p>
            <a:pPr lvl="1"/>
            <a:r>
              <a:rPr lang="en-IE" sz="2400" dirty="0"/>
              <a:t>Ageism, sexism and racism are all examples of prejudice, often leading to negative emotions such as fear, anxiety and hate</a:t>
            </a:r>
          </a:p>
          <a:p>
            <a:pPr lvl="1"/>
            <a:r>
              <a:rPr lang="en-IE" sz="2400" dirty="0"/>
              <a:t>Sources of prejudice can include social inequalities, family socialisation, that is, being raised by a family with definite attitudes towards certain groups, and institutional supports from our schools, governments and the media</a:t>
            </a:r>
          </a:p>
        </p:txBody>
      </p:sp>
    </p:spTree>
    <p:extLst>
      <p:ext uri="{BB962C8B-B14F-4D97-AF65-F5344CB8AC3E}">
        <p14:creationId xmlns:p14="http://schemas.microsoft.com/office/powerpoint/2010/main" val="41989377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500"/>
                                        <p:tgtEl>
                                          <p:spTgt spid="3">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1869" cy="1143000"/>
          </a:xfrm>
          <a:solidFill>
            <a:srgbClr val="3BBCD6"/>
          </a:solidFill>
        </p:spPr>
        <p:txBody>
          <a:bodyPr>
            <a:normAutofit/>
          </a:bodyPr>
          <a:lstStyle/>
          <a:p>
            <a:r>
              <a:rPr lang="en-IE" sz="3600" dirty="0">
                <a:solidFill>
                  <a:schemeClr val="bg1"/>
                </a:solidFill>
              </a:rPr>
              <a:t>Examples of Discrimination at Work</a:t>
            </a:r>
          </a:p>
        </p:txBody>
      </p:sp>
      <p:sp>
        <p:nvSpPr>
          <p:cNvPr id="3" name="Content Placeholder 2"/>
          <p:cNvSpPr>
            <a:spLocks noGrp="1"/>
          </p:cNvSpPr>
          <p:nvPr>
            <p:ph idx="4294967295"/>
          </p:nvPr>
        </p:nvSpPr>
        <p:spPr>
          <a:xfrm>
            <a:off x="251520" y="1600200"/>
            <a:ext cx="8435280" cy="4925144"/>
          </a:xfrm>
        </p:spPr>
        <p:txBody>
          <a:bodyPr>
            <a:normAutofit/>
          </a:bodyPr>
          <a:lstStyle/>
          <a:p>
            <a:pPr marL="342900" lvl="0" indent="-342900" algn="just">
              <a:lnSpc>
                <a:spcPct val="110000"/>
              </a:lnSpc>
              <a:spcBef>
                <a:spcPts val="0"/>
              </a:spcBef>
              <a:buFont typeface="Symbol" panose="05050102010706020507" pitchFamily="18" charset="2"/>
              <a:buChar char=""/>
            </a:pPr>
            <a:r>
              <a:rPr lang="en-IE" sz="2000" dirty="0">
                <a:effectLst/>
                <a:ea typeface="Calibri" panose="020F0502020204030204" pitchFamily="34" charset="0"/>
                <a:cs typeface="Times New Roman" panose="02020603050405020304" pitchFamily="18" charset="0"/>
              </a:rPr>
              <a:t>Racism – firing, demoting or disciplining someone based on their race</a:t>
            </a:r>
          </a:p>
          <a:p>
            <a:pPr marL="342900" lvl="0" indent="-342900" algn="just">
              <a:lnSpc>
                <a:spcPct val="110000"/>
              </a:lnSpc>
              <a:spcBef>
                <a:spcPts val="0"/>
              </a:spcBef>
              <a:buFont typeface="Symbol" panose="05050102010706020507" pitchFamily="18" charset="2"/>
              <a:buChar char=""/>
            </a:pPr>
            <a:r>
              <a:rPr lang="en-IE" sz="2000" dirty="0">
                <a:effectLst/>
                <a:ea typeface="Calibri" panose="020F0502020204030204" pitchFamily="34" charset="0"/>
                <a:cs typeface="Times New Roman" panose="02020603050405020304" pitchFamily="18" charset="0"/>
              </a:rPr>
              <a:t>Unequal pay – the persistent gender pay gap, which is also evident in part-time employment </a:t>
            </a:r>
          </a:p>
          <a:p>
            <a:pPr marL="342900" lvl="0" indent="-342900" algn="just">
              <a:lnSpc>
                <a:spcPct val="110000"/>
              </a:lnSpc>
              <a:spcBef>
                <a:spcPts val="0"/>
              </a:spcBef>
              <a:buFont typeface="Symbol" panose="05050102010706020507" pitchFamily="18" charset="2"/>
              <a:buChar char=""/>
            </a:pPr>
            <a:r>
              <a:rPr lang="en-IE" sz="2000" dirty="0">
                <a:effectLst/>
                <a:ea typeface="Calibri" panose="020F0502020204030204" pitchFamily="34" charset="0"/>
                <a:cs typeface="Times New Roman" panose="02020603050405020304" pitchFamily="18" charset="0"/>
              </a:rPr>
              <a:t>Ageism – introducing a mandatory retirement age of 65 without just cause</a:t>
            </a:r>
          </a:p>
          <a:p>
            <a:pPr marL="342900" lvl="0" indent="-342900" algn="just">
              <a:lnSpc>
                <a:spcPct val="110000"/>
              </a:lnSpc>
              <a:spcBef>
                <a:spcPts val="0"/>
              </a:spcBef>
              <a:buFont typeface="Symbol" panose="05050102010706020507" pitchFamily="18" charset="2"/>
              <a:buChar char=""/>
            </a:pPr>
            <a:r>
              <a:rPr lang="en-IE" sz="2000" dirty="0">
                <a:effectLst/>
                <a:ea typeface="Calibri" panose="020F0502020204030204" pitchFamily="34" charset="0"/>
                <a:cs typeface="Times New Roman" panose="02020603050405020304" pitchFamily="18" charset="0"/>
              </a:rPr>
              <a:t>Lack of appropriate access to employment – failure by organisations to make appropriate accommodations for employees or prospective employees with disabilities</a:t>
            </a:r>
          </a:p>
          <a:p>
            <a:pPr marL="342900" lvl="0" indent="-342900" algn="just">
              <a:lnSpc>
                <a:spcPct val="110000"/>
              </a:lnSpc>
              <a:spcBef>
                <a:spcPts val="0"/>
              </a:spcBef>
              <a:buFont typeface="Symbol" panose="05050102010706020507" pitchFamily="18" charset="2"/>
              <a:buChar char=""/>
            </a:pPr>
            <a:r>
              <a:rPr lang="en-IE" sz="2000" dirty="0">
                <a:effectLst/>
                <a:ea typeface="Calibri" panose="020F0502020204030204" pitchFamily="34" charset="0"/>
                <a:cs typeface="Times New Roman" panose="02020603050405020304" pitchFamily="18" charset="0"/>
              </a:rPr>
              <a:t>Bogus self-employment – the successful bid in 2016 by Uber drivers in the UK to be recognised as ‘workers’ and not self-employed</a:t>
            </a:r>
          </a:p>
          <a:p>
            <a:pPr marL="342900" lvl="0" indent="-342900" algn="just">
              <a:lnSpc>
                <a:spcPct val="110000"/>
              </a:lnSpc>
              <a:spcBef>
                <a:spcPts val="0"/>
              </a:spcBef>
              <a:spcAft>
                <a:spcPts val="1000"/>
              </a:spcAft>
              <a:buFont typeface="Symbol" panose="05050102010706020507" pitchFamily="18" charset="2"/>
              <a:buChar char=""/>
            </a:pPr>
            <a:r>
              <a:rPr lang="en-IE" sz="2000" dirty="0">
                <a:effectLst/>
                <a:ea typeface="Calibri" panose="020F0502020204030204" pitchFamily="34" charset="0"/>
                <a:cs typeface="Times New Roman" panose="02020603050405020304" pitchFamily="18" charset="0"/>
              </a:rPr>
              <a:t>Discriminatory advertising – recruitment advertising that might reasonably be understood as indicating an intention to discriminate based on nationality or age. Examples include job adverts seeking applications from ‘recent graduates’ or ‘US-passport holders’</a:t>
            </a:r>
          </a:p>
          <a:p>
            <a:pPr>
              <a:lnSpc>
                <a:spcPct val="110000"/>
              </a:lnSpc>
              <a:spcBef>
                <a:spcPts val="0"/>
              </a:spcBef>
            </a:pPr>
            <a:endParaRPr lang="en-IE" sz="2000" dirty="0"/>
          </a:p>
        </p:txBody>
      </p:sp>
    </p:spTree>
    <p:extLst>
      <p:ext uri="{BB962C8B-B14F-4D97-AF65-F5344CB8AC3E}">
        <p14:creationId xmlns:p14="http://schemas.microsoft.com/office/powerpoint/2010/main" val="271184980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fontScale="90000"/>
          </a:bodyPr>
          <a:lstStyle/>
          <a:p>
            <a:r>
              <a:rPr lang="en-IE" dirty="0">
                <a:solidFill>
                  <a:schemeClr val="bg1"/>
                </a:solidFill>
              </a:rPr>
              <a:t>Other Structural Barriers </a:t>
            </a:r>
            <a:r>
              <a:rPr lang="en-IE" dirty="0" smtClean="0">
                <a:solidFill>
                  <a:schemeClr val="bg1"/>
                </a:solidFill>
              </a:rPr>
              <a:t/>
            </a:r>
            <a:br>
              <a:rPr lang="en-IE" dirty="0" smtClean="0">
                <a:solidFill>
                  <a:schemeClr val="bg1"/>
                </a:solidFill>
              </a:rPr>
            </a:br>
            <a:r>
              <a:rPr lang="en-IE" dirty="0" smtClean="0">
                <a:solidFill>
                  <a:schemeClr val="bg1"/>
                </a:solidFill>
              </a:rPr>
              <a:t>to </a:t>
            </a:r>
            <a:r>
              <a:rPr lang="en-IE" dirty="0">
                <a:solidFill>
                  <a:schemeClr val="bg1"/>
                </a:solidFill>
              </a:rPr>
              <a:t>Diversity at Work</a:t>
            </a:r>
          </a:p>
        </p:txBody>
      </p:sp>
      <p:sp>
        <p:nvSpPr>
          <p:cNvPr id="3" name="Content Placeholder 2"/>
          <p:cNvSpPr>
            <a:spLocks noGrp="1"/>
          </p:cNvSpPr>
          <p:nvPr>
            <p:ph idx="4294967295"/>
          </p:nvPr>
        </p:nvSpPr>
        <p:spPr>
          <a:xfrm>
            <a:off x="457200" y="1600200"/>
            <a:ext cx="8229600" cy="4525963"/>
          </a:xfrm>
        </p:spPr>
        <p:txBody>
          <a:bodyPr>
            <a:normAutofit/>
          </a:bodyPr>
          <a:lstStyle/>
          <a:p>
            <a:endParaRPr lang="en-IE" sz="2400" dirty="0">
              <a:effectLst/>
              <a:ea typeface="Calibri" panose="020F0502020204030204" pitchFamily="34" charset="0"/>
              <a:cs typeface="Times New Roman" panose="02020603050405020304" pitchFamily="18" charset="0"/>
            </a:endParaRPr>
          </a:p>
          <a:p>
            <a:r>
              <a:rPr lang="en-IE" sz="2400" dirty="0">
                <a:effectLst/>
                <a:ea typeface="Calibri" panose="020F0502020204030204" pitchFamily="34" charset="0"/>
                <a:cs typeface="Times New Roman" panose="02020603050405020304" pitchFamily="18" charset="0"/>
              </a:rPr>
              <a:t>Despite the introduction of equality legislation in many countries and workplaces generally becoming more inclusive, structural challenges prevail which hamper diversity initiatives linked to power, the </a:t>
            </a:r>
            <a:r>
              <a:rPr lang="en-IE" sz="2400" b="1" i="1" dirty="0">
                <a:effectLst/>
                <a:ea typeface="Calibri" panose="020F0502020204030204" pitchFamily="34" charset="0"/>
                <a:cs typeface="Times New Roman" panose="02020603050405020304" pitchFamily="18" charset="0"/>
              </a:rPr>
              <a:t>glass ceiling</a:t>
            </a:r>
            <a:r>
              <a:rPr lang="en-IE" sz="2400" i="1" dirty="0">
                <a:effectLst/>
                <a:ea typeface="Calibri" panose="020F0502020204030204" pitchFamily="34" charset="0"/>
                <a:cs typeface="Times New Roman" panose="02020603050405020304" pitchFamily="18" charset="0"/>
              </a:rPr>
              <a:t> </a:t>
            </a:r>
            <a:r>
              <a:rPr lang="en-IE" sz="2400" dirty="0">
                <a:effectLst/>
                <a:ea typeface="Calibri" panose="020F0502020204030204" pitchFamily="34" charset="0"/>
                <a:cs typeface="Times New Roman" panose="02020603050405020304" pitchFamily="18" charset="0"/>
              </a:rPr>
              <a:t>and communication</a:t>
            </a:r>
          </a:p>
          <a:p>
            <a:endParaRPr lang="en-IE" sz="2400" b="1" dirty="0">
              <a:effectLst/>
              <a:ea typeface="Calibri" panose="020F0502020204030204" pitchFamily="34" charset="0"/>
              <a:cs typeface="Times New Roman" panose="02020603050405020304" pitchFamily="18" charset="0"/>
            </a:endParaRPr>
          </a:p>
          <a:p>
            <a:r>
              <a:rPr lang="en-IE" sz="2400" dirty="0">
                <a:ea typeface="Calibri" panose="020F0502020204030204" pitchFamily="34" charset="0"/>
                <a:cs typeface="Times New Roman" panose="02020603050405020304" pitchFamily="18" charset="0"/>
              </a:rPr>
              <a:t>The</a:t>
            </a:r>
            <a:r>
              <a:rPr lang="en-IE" sz="2400" b="1" i="1" dirty="0">
                <a:ea typeface="Calibri" panose="020F0502020204030204" pitchFamily="34" charset="0"/>
                <a:cs typeface="Times New Roman" panose="02020603050405020304" pitchFamily="18" charset="0"/>
              </a:rPr>
              <a:t> g</a:t>
            </a:r>
            <a:r>
              <a:rPr lang="en-IE" sz="2400" b="1" i="1" dirty="0">
                <a:effectLst/>
                <a:ea typeface="Calibri" panose="020F0502020204030204" pitchFamily="34" charset="0"/>
                <a:cs typeface="Times New Roman" panose="02020603050405020304" pitchFamily="18" charset="0"/>
              </a:rPr>
              <a:t>lass ceiling</a:t>
            </a:r>
            <a:r>
              <a:rPr lang="en-IE" sz="2400" i="1" dirty="0">
                <a:effectLst/>
                <a:ea typeface="Calibri" panose="020F0502020204030204" pitchFamily="34" charset="0"/>
                <a:cs typeface="Times New Roman" panose="02020603050405020304" pitchFamily="18" charset="0"/>
              </a:rPr>
              <a:t> </a:t>
            </a:r>
            <a:r>
              <a:rPr lang="en-IE" sz="2400" dirty="0">
                <a:effectLst/>
                <a:ea typeface="Calibri" panose="020F0502020204030204" pitchFamily="34" charset="0"/>
                <a:cs typeface="Times New Roman" panose="02020603050405020304" pitchFamily="18" charset="0"/>
              </a:rPr>
              <a:t>is an invisible barrier that inhibits women’s and minorities’ advancement through the managerial hierarchy, which is more pronounced further along one’s career</a:t>
            </a:r>
            <a:endParaRPr lang="en-IE" sz="2400" dirty="0"/>
          </a:p>
        </p:txBody>
      </p:sp>
    </p:spTree>
    <p:extLst>
      <p:ext uri="{BB962C8B-B14F-4D97-AF65-F5344CB8AC3E}">
        <p14:creationId xmlns:p14="http://schemas.microsoft.com/office/powerpoint/2010/main" val="403020337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dirty="0">
                <a:solidFill>
                  <a:schemeClr val="bg1"/>
                </a:solidFill>
              </a:rPr>
              <a:t>Power Struggles</a:t>
            </a:r>
          </a:p>
        </p:txBody>
      </p:sp>
      <p:sp>
        <p:nvSpPr>
          <p:cNvPr id="3" name="Content Placeholder 2"/>
          <p:cNvSpPr>
            <a:spLocks noGrp="1"/>
          </p:cNvSpPr>
          <p:nvPr>
            <p:ph idx="4294967295"/>
          </p:nvPr>
        </p:nvSpPr>
        <p:spPr>
          <a:xfrm>
            <a:off x="179512" y="1600200"/>
            <a:ext cx="8784976" cy="4525963"/>
          </a:xfrm>
        </p:spPr>
        <p:txBody>
          <a:bodyPr>
            <a:noAutofit/>
          </a:bodyPr>
          <a:lstStyle/>
          <a:p>
            <a:pPr>
              <a:spcBef>
                <a:spcPts val="0"/>
              </a:spcBef>
            </a:pPr>
            <a:r>
              <a:rPr lang="en-IE" sz="2400" dirty="0"/>
              <a:t>Individuals typically gain power through their human capital, the position they occupy in the organisation or how irreplaceable they are</a:t>
            </a:r>
          </a:p>
          <a:p>
            <a:pPr>
              <a:spcBef>
                <a:spcPts val="0"/>
              </a:spcBef>
            </a:pPr>
            <a:endParaRPr lang="en-IE" sz="2400" dirty="0"/>
          </a:p>
          <a:p>
            <a:pPr>
              <a:spcBef>
                <a:spcPts val="0"/>
              </a:spcBef>
            </a:pPr>
            <a:r>
              <a:rPr lang="en-IE" sz="2400" dirty="0"/>
              <a:t>Sidanius and Pratto (2003) describe how, in society, groups have </a:t>
            </a:r>
            <a:r>
              <a:rPr lang="en-IE" sz="2400" b="1" i="1" dirty="0"/>
              <a:t>ascribed status</a:t>
            </a:r>
            <a:endParaRPr lang="en-IE" sz="2400" i="1" dirty="0"/>
          </a:p>
          <a:p>
            <a:pPr lvl="1">
              <a:spcBef>
                <a:spcPts val="0"/>
              </a:spcBef>
            </a:pPr>
            <a:r>
              <a:rPr lang="en-IE" sz="2200" b="1" i="1" dirty="0"/>
              <a:t>Ascribed status</a:t>
            </a:r>
            <a:r>
              <a:rPr lang="en-IE" sz="2200" i="1" dirty="0"/>
              <a:t> </a:t>
            </a:r>
            <a:r>
              <a:rPr lang="en-IE" sz="2200" dirty="0"/>
              <a:t>is the status assigned by cultural norms, dependent on group membership</a:t>
            </a:r>
            <a:endParaRPr lang="en-IE" sz="2200" b="1" dirty="0"/>
          </a:p>
          <a:p>
            <a:pPr lvl="1">
              <a:spcBef>
                <a:spcPts val="0"/>
              </a:spcBef>
            </a:pPr>
            <a:r>
              <a:rPr lang="en-IE" sz="2200" dirty="0"/>
              <a:t>This status has typically translated into the workplace with the consequence of developing power differentials between traditionally high-status, that is white males, and low-status groups such as people with disabilities, racial and ethnic minorities and women</a:t>
            </a:r>
          </a:p>
        </p:txBody>
      </p:sp>
    </p:spTree>
    <p:extLst>
      <p:ext uri="{BB962C8B-B14F-4D97-AF65-F5344CB8AC3E}">
        <p14:creationId xmlns:p14="http://schemas.microsoft.com/office/powerpoint/2010/main" val="3169907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par>
                                <p:cTn id="13" presetID="10" presetClass="entr" presetSubtype="0" fill="hold" grpId="0" nodeType="with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3">
                                            <p:txEl>
                                              <p:pRg st="4" end="4"/>
                                            </p:txEl>
                                          </p:spTgt>
                                        </p:tgtEl>
                                        <p:attrNameLst>
                                          <p:attrName>style.visibility</p:attrName>
                                        </p:attrNameLst>
                                      </p:cBhvr>
                                      <p:to>
                                        <p:strVal val="visible"/>
                                      </p:to>
                                    </p:set>
                                    <p:animEffect transition="in" filter="fade">
                                      <p:cBhvr>
                                        <p:cTn id="18"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lstStyle/>
          <a:p>
            <a:r>
              <a:rPr lang="en-IE" dirty="0">
                <a:solidFill>
                  <a:schemeClr val="bg1"/>
                </a:solidFill>
              </a:rPr>
              <a:t>Lack of Structural Integration</a:t>
            </a:r>
          </a:p>
        </p:txBody>
      </p:sp>
      <p:sp>
        <p:nvSpPr>
          <p:cNvPr id="3" name="Content Placeholder 2"/>
          <p:cNvSpPr>
            <a:spLocks noGrp="1"/>
          </p:cNvSpPr>
          <p:nvPr>
            <p:ph idx="4294967295"/>
          </p:nvPr>
        </p:nvSpPr>
        <p:spPr>
          <a:xfrm>
            <a:off x="457200" y="1600200"/>
            <a:ext cx="8229600" cy="4525963"/>
          </a:xfrm>
        </p:spPr>
        <p:txBody>
          <a:bodyPr>
            <a:noAutofit/>
          </a:bodyPr>
          <a:lstStyle/>
          <a:p>
            <a:pPr>
              <a:spcBef>
                <a:spcPts val="0"/>
              </a:spcBef>
            </a:pPr>
            <a:r>
              <a:rPr lang="en-IE" sz="2400" dirty="0"/>
              <a:t>The term </a:t>
            </a:r>
            <a:r>
              <a:rPr lang="en-IE" sz="2400" b="1" dirty="0"/>
              <a:t>glass ceiling </a:t>
            </a:r>
            <a:r>
              <a:rPr lang="en-IE" sz="2400" dirty="0"/>
              <a:t>is frequently used to explain how women tend not to progress beyond certain levels in an organisation</a:t>
            </a:r>
          </a:p>
          <a:p>
            <a:pPr>
              <a:spcBef>
                <a:spcPts val="0"/>
              </a:spcBef>
            </a:pPr>
            <a:endParaRPr lang="en-IE" sz="2400" dirty="0"/>
          </a:p>
          <a:p>
            <a:pPr>
              <a:spcBef>
                <a:spcPts val="0"/>
              </a:spcBef>
            </a:pPr>
            <a:r>
              <a:rPr lang="en-IE" sz="2400" dirty="0"/>
              <a:t>Other scholars, such as Ní Léime </a:t>
            </a:r>
            <a:r>
              <a:rPr lang="en-IE" sz="2400" i="1" dirty="0"/>
              <a:t>et al.</a:t>
            </a:r>
            <a:r>
              <a:rPr lang="en-IE" sz="2400" dirty="0"/>
              <a:t> (2015), extend this categorisation to highlight the fact that many women are not only vertically segregated into mid/lower occupational categories but also horizontally segregated into poorly-paid jobs</a:t>
            </a:r>
          </a:p>
          <a:p>
            <a:pPr>
              <a:spcBef>
                <a:spcPts val="0"/>
              </a:spcBef>
            </a:pPr>
            <a:endParaRPr lang="en-IE" sz="2400" dirty="0"/>
          </a:p>
          <a:p>
            <a:pPr>
              <a:spcBef>
                <a:spcPts val="0"/>
              </a:spcBef>
            </a:pPr>
            <a:r>
              <a:rPr lang="en-IE" sz="2400" dirty="0"/>
              <a:t>These forms of segregation can also hold for members of racial and ethnic minority groups</a:t>
            </a:r>
          </a:p>
        </p:txBody>
      </p:sp>
    </p:spTree>
    <p:extLst>
      <p:ext uri="{BB962C8B-B14F-4D97-AF65-F5344CB8AC3E}">
        <p14:creationId xmlns:p14="http://schemas.microsoft.com/office/powerpoint/2010/main" val="24099444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dirty="0">
                <a:solidFill>
                  <a:schemeClr val="bg1"/>
                </a:solidFill>
              </a:rPr>
              <a:t>Communication Issues</a:t>
            </a:r>
          </a:p>
        </p:txBody>
      </p:sp>
      <p:sp>
        <p:nvSpPr>
          <p:cNvPr id="3" name="Content Placeholder 2"/>
          <p:cNvSpPr>
            <a:spLocks noGrp="1"/>
          </p:cNvSpPr>
          <p:nvPr>
            <p:ph idx="4294967295"/>
          </p:nvPr>
        </p:nvSpPr>
        <p:spPr>
          <a:xfrm>
            <a:off x="457200" y="1844824"/>
            <a:ext cx="8229600" cy="4281339"/>
          </a:xfrm>
        </p:spPr>
        <p:txBody>
          <a:bodyPr>
            <a:noAutofit/>
          </a:bodyPr>
          <a:lstStyle/>
          <a:p>
            <a:r>
              <a:rPr lang="en-IE" sz="2400" dirty="0"/>
              <a:t>Problems with communication arising from employees being unable or unwilling to converse and communicate in the main language of employment can arise for several reasons. These reasons include;</a:t>
            </a:r>
          </a:p>
          <a:p>
            <a:pPr lvl="1"/>
            <a:r>
              <a:rPr lang="en-IE" sz="2400" dirty="0"/>
              <a:t>A lack of language fluency</a:t>
            </a:r>
          </a:p>
          <a:p>
            <a:pPr lvl="1"/>
            <a:r>
              <a:rPr lang="en-IE" sz="2400" dirty="0"/>
              <a:t>Communication misunderstandings</a:t>
            </a:r>
          </a:p>
          <a:p>
            <a:pPr lvl="1"/>
            <a:r>
              <a:rPr lang="en-IE" sz="2400" dirty="0"/>
              <a:t>Different cultural norms </a:t>
            </a:r>
          </a:p>
          <a:p>
            <a:pPr lvl="1"/>
            <a:r>
              <a:rPr lang="en-IE" sz="2400" dirty="0"/>
              <a:t>Groups of employees who speak the same mother tongue excluding others</a:t>
            </a:r>
          </a:p>
        </p:txBody>
      </p:sp>
    </p:spTree>
    <p:extLst>
      <p:ext uri="{BB962C8B-B14F-4D97-AF65-F5344CB8AC3E}">
        <p14:creationId xmlns:p14="http://schemas.microsoft.com/office/powerpoint/2010/main" val="395783880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500"/>
                                        <p:tgtEl>
                                          <p:spTgt spid="3">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500"/>
                                        <p:tgtEl>
                                          <p:spTgt spid="3">
                                            <p:txEl>
                                              <p:pRg st="3" end="3"/>
                                            </p:txEl>
                                          </p:spTgt>
                                        </p:tgtEl>
                                      </p:cBhvr>
                                    </p:animEffect>
                                  </p:childTnLst>
                                </p:cTn>
                              </p:par>
                              <p:par>
                                <p:cTn id="17" presetID="10" presetClass="entr" presetSubtype="0" fill="hold" grpId="0"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fade">
                                      <p:cBhvr>
                                        <p:cTn id="19"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2130" y="260648"/>
            <a:ext cx="9141869" cy="1143000"/>
          </a:xfrm>
          <a:solidFill>
            <a:srgbClr val="3BBCD6"/>
          </a:solidFill>
        </p:spPr>
        <p:txBody>
          <a:bodyPr>
            <a:normAutofit fontScale="90000"/>
          </a:bodyPr>
          <a:lstStyle/>
          <a:p>
            <a:r>
              <a:rPr lang="en-IE" dirty="0">
                <a:solidFill>
                  <a:schemeClr val="bg1"/>
                </a:solidFill>
              </a:rPr>
              <a:t>Specific Measures </a:t>
            </a:r>
            <a:r>
              <a:rPr lang="en-IE" dirty="0" smtClean="0">
                <a:solidFill>
                  <a:schemeClr val="bg1"/>
                </a:solidFill>
              </a:rPr>
              <a:t>to </a:t>
            </a:r>
            <a:br>
              <a:rPr lang="en-IE" dirty="0" smtClean="0">
                <a:solidFill>
                  <a:schemeClr val="bg1"/>
                </a:solidFill>
              </a:rPr>
            </a:br>
            <a:r>
              <a:rPr lang="en-IE" dirty="0" smtClean="0">
                <a:solidFill>
                  <a:schemeClr val="bg1"/>
                </a:solidFill>
              </a:rPr>
              <a:t>Manage </a:t>
            </a:r>
            <a:r>
              <a:rPr lang="en-IE" dirty="0">
                <a:solidFill>
                  <a:schemeClr val="bg1"/>
                </a:solidFill>
              </a:rPr>
              <a:t>Diversity in Organisations</a:t>
            </a:r>
          </a:p>
        </p:txBody>
      </p:sp>
      <p:sp>
        <p:nvSpPr>
          <p:cNvPr id="3" name="Content Placeholder 2"/>
          <p:cNvSpPr>
            <a:spLocks noGrp="1"/>
          </p:cNvSpPr>
          <p:nvPr>
            <p:ph idx="4294967295"/>
          </p:nvPr>
        </p:nvSpPr>
        <p:spPr>
          <a:xfrm>
            <a:off x="457200" y="1600200"/>
            <a:ext cx="8229600" cy="4525963"/>
          </a:xfrm>
        </p:spPr>
        <p:txBody>
          <a:bodyPr>
            <a:normAutofit/>
          </a:bodyPr>
          <a:lstStyle/>
          <a:p>
            <a:endParaRPr lang="en-IE" sz="2400" dirty="0"/>
          </a:p>
          <a:p>
            <a:r>
              <a:rPr lang="en-IE" sz="2400" dirty="0"/>
              <a:t>Despite the many obstacles faced by organisations to fostering inclusive and multi-cultural work environments, there are many strategies which can be adopted to overcome these barriers</a:t>
            </a:r>
          </a:p>
          <a:p>
            <a:pPr lvl="1"/>
            <a:r>
              <a:rPr lang="en-IE" sz="2400" dirty="0"/>
              <a:t>Comprehensive compliance with employment equality legislation is a bare minimum</a:t>
            </a:r>
          </a:p>
          <a:p>
            <a:pPr lvl="1"/>
            <a:r>
              <a:rPr lang="en-IE" sz="2400" dirty="0"/>
              <a:t>Achieving buy-in from senior management in addition to all employees </a:t>
            </a:r>
          </a:p>
          <a:p>
            <a:pPr lvl="1"/>
            <a:r>
              <a:rPr lang="en-IE" sz="2400" dirty="0"/>
              <a:t>Making diversity a key strategic, measurable goal</a:t>
            </a:r>
          </a:p>
          <a:p>
            <a:endParaRPr lang="en-IE" sz="2400" dirty="0"/>
          </a:p>
        </p:txBody>
      </p:sp>
    </p:spTree>
    <p:extLst>
      <p:ext uri="{BB962C8B-B14F-4D97-AF65-F5344CB8AC3E}">
        <p14:creationId xmlns:p14="http://schemas.microsoft.com/office/powerpoint/2010/main" val="311462224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2" end="2"/>
                                            </p:txEl>
                                          </p:spTgt>
                                        </p:tgtEl>
                                        <p:attrNameLst>
                                          <p:attrName>style.visibility</p:attrName>
                                        </p:attrNameLst>
                                      </p:cBhvr>
                                      <p:to>
                                        <p:strVal val="visible"/>
                                      </p:to>
                                    </p:set>
                                    <p:animEffect transition="in" filter="fade">
                                      <p:cBhvr>
                                        <p:cTn id="10" dur="500"/>
                                        <p:tgtEl>
                                          <p:spTgt spid="3">
                                            <p:txEl>
                                              <p:pRg st="2" end="2"/>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animEffect transition="in" filter="fade">
                                      <p:cBhvr>
                                        <p:cTn id="13" dur="500"/>
                                        <p:tgtEl>
                                          <p:spTgt spid="3">
                                            <p:txEl>
                                              <p:pRg st="3" end="3"/>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4" end="4"/>
                                            </p:txEl>
                                          </p:spTgt>
                                        </p:tgtEl>
                                        <p:attrNameLst>
                                          <p:attrName>style.visibility</p:attrName>
                                        </p:attrNameLst>
                                      </p:cBhvr>
                                      <p:to>
                                        <p:strVal val="visible"/>
                                      </p:to>
                                    </p:set>
                                    <p:animEffect transition="in" filter="fade">
                                      <p:cBhvr>
                                        <p:cTn id="16"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Autofit/>
          </a:bodyPr>
          <a:lstStyle/>
          <a:p>
            <a:r>
              <a:rPr lang="en-IE" sz="3600" dirty="0">
                <a:solidFill>
                  <a:schemeClr val="bg1"/>
                </a:solidFill>
              </a:rPr>
              <a:t>Equality Legislation in Employment</a:t>
            </a:r>
          </a:p>
        </p:txBody>
      </p:sp>
      <p:sp>
        <p:nvSpPr>
          <p:cNvPr id="3" name="Content Placeholder 2"/>
          <p:cNvSpPr>
            <a:spLocks noGrp="1"/>
          </p:cNvSpPr>
          <p:nvPr>
            <p:ph idx="4294967295"/>
          </p:nvPr>
        </p:nvSpPr>
        <p:spPr>
          <a:xfrm>
            <a:off x="457200" y="1600200"/>
            <a:ext cx="8229600" cy="4525963"/>
          </a:xfrm>
        </p:spPr>
        <p:txBody>
          <a:bodyPr>
            <a:normAutofit fontScale="92500"/>
          </a:bodyPr>
          <a:lstStyle/>
          <a:p>
            <a:r>
              <a:rPr lang="en-IE" sz="2400" dirty="0">
                <a:effectLst/>
                <a:ea typeface="Calibri" panose="020F0502020204030204" pitchFamily="34" charset="0"/>
              </a:rPr>
              <a:t>Equality legislation varies by country and tends to be influenced by factors such as political ideology, and social and historical issues</a:t>
            </a:r>
          </a:p>
          <a:p>
            <a:endParaRPr lang="en-IE" sz="2400" dirty="0"/>
          </a:p>
          <a:p>
            <a:r>
              <a:rPr lang="en-IE" sz="2400" dirty="0">
                <a:effectLst/>
                <a:ea typeface="Calibri" panose="020F0502020204030204" pitchFamily="34" charset="0"/>
              </a:rPr>
              <a:t>In the EU, the Employment Equality Directive (2000), enacted by all 28 Member States, prohibits discrimination on grounds of religion and belief, age, disability, and sexual orientation and covers employment and occupation, vocational training, and membership of employer and employee organisations</a:t>
            </a:r>
          </a:p>
          <a:p>
            <a:endParaRPr lang="en-IE" sz="2400" dirty="0"/>
          </a:p>
          <a:p>
            <a:r>
              <a:rPr lang="en-IE" sz="2400" dirty="0">
                <a:effectLst/>
                <a:ea typeface="Calibri" panose="020F0502020204030204" pitchFamily="34" charset="0"/>
              </a:rPr>
              <a:t>In the USA, the Equality Act (2010) aims to adopt a single approach by combining 116 pieces of equality legislation regarding sex, race, disability, sexual orientation, religion or belief</a:t>
            </a:r>
            <a:endParaRPr lang="en-IE" dirty="0"/>
          </a:p>
        </p:txBody>
      </p:sp>
    </p:spTree>
    <p:extLst>
      <p:ext uri="{BB962C8B-B14F-4D97-AF65-F5344CB8AC3E}">
        <p14:creationId xmlns:p14="http://schemas.microsoft.com/office/powerpoint/2010/main" val="3648198078"/>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Equality Legislation in Employment</a:t>
            </a:r>
          </a:p>
        </p:txBody>
      </p:sp>
      <p:sp>
        <p:nvSpPr>
          <p:cNvPr id="3" name="Content Placeholder 2"/>
          <p:cNvSpPr>
            <a:spLocks noGrp="1"/>
          </p:cNvSpPr>
          <p:nvPr>
            <p:ph idx="4294967295"/>
          </p:nvPr>
        </p:nvSpPr>
        <p:spPr>
          <a:xfrm>
            <a:off x="107504" y="1417638"/>
            <a:ext cx="8856984" cy="4708525"/>
          </a:xfrm>
        </p:spPr>
        <p:txBody>
          <a:bodyPr>
            <a:normAutofit fontScale="25000" lnSpcReduction="20000"/>
          </a:bodyPr>
          <a:lstStyle/>
          <a:p>
            <a:pPr>
              <a:lnSpc>
                <a:spcPct val="120000"/>
              </a:lnSpc>
              <a:spcBef>
                <a:spcPts val="0"/>
              </a:spcBef>
            </a:pPr>
            <a:r>
              <a:rPr lang="en-IE" sz="8000" dirty="0"/>
              <a:t>The EU’s Employment Equality Directive (2000) defines four types of discrimination, namely direct and indirect discrimination, harassment, and instruction to discriminate</a:t>
            </a:r>
          </a:p>
          <a:p>
            <a:pPr lvl="1">
              <a:lnSpc>
                <a:spcPct val="120000"/>
              </a:lnSpc>
              <a:spcBef>
                <a:spcPts val="0"/>
              </a:spcBef>
            </a:pPr>
            <a:r>
              <a:rPr lang="en-IE" sz="8000" b="1" dirty="0"/>
              <a:t>Direct discrimination </a:t>
            </a:r>
            <a:r>
              <a:rPr lang="en-IE" sz="8000" dirty="0"/>
              <a:t>– is where your employer says he/she will not promote you because you’re ‘too old’/gay/disabled, belonging to a certain religion/race/ethnic group</a:t>
            </a:r>
          </a:p>
          <a:p>
            <a:pPr lvl="1">
              <a:lnSpc>
                <a:spcPct val="120000"/>
              </a:lnSpc>
              <a:spcBef>
                <a:spcPts val="0"/>
              </a:spcBef>
            </a:pPr>
            <a:r>
              <a:rPr lang="en-IE" sz="8000" b="1" dirty="0"/>
              <a:t>Indirect discrimination</a:t>
            </a:r>
            <a:r>
              <a:rPr lang="en-IE" sz="8000" dirty="0"/>
              <a:t> - where the manager of a Jewish employee changes her work roster, requiring her to work every third Saturday</a:t>
            </a:r>
          </a:p>
          <a:p>
            <a:pPr lvl="1">
              <a:lnSpc>
                <a:spcPct val="120000"/>
              </a:lnSpc>
              <a:spcBef>
                <a:spcPts val="0"/>
              </a:spcBef>
            </a:pPr>
            <a:r>
              <a:rPr lang="en-IE" sz="8000" b="1" dirty="0"/>
              <a:t>Harassment</a:t>
            </a:r>
            <a:r>
              <a:rPr lang="en-IE" sz="8000" dirty="0"/>
              <a:t> –where colleagues make offensive jokes about your age/religion/disability/sexual orientation/ethnicity/race</a:t>
            </a:r>
          </a:p>
          <a:p>
            <a:pPr lvl="1">
              <a:lnSpc>
                <a:spcPct val="120000"/>
              </a:lnSpc>
              <a:spcBef>
                <a:spcPts val="0"/>
              </a:spcBef>
            </a:pPr>
            <a:r>
              <a:rPr lang="en-IE" sz="8000" b="1" dirty="0"/>
              <a:t>Instruction to discriminate</a:t>
            </a:r>
            <a:r>
              <a:rPr lang="en-IE" sz="8000" dirty="0"/>
              <a:t> - for example, where the HR manager is told not to hire any people of a certain religion</a:t>
            </a:r>
          </a:p>
          <a:p>
            <a:pPr lvl="1">
              <a:lnSpc>
                <a:spcPct val="120000"/>
              </a:lnSpc>
              <a:spcBef>
                <a:spcPts val="0"/>
              </a:spcBef>
            </a:pPr>
            <a:r>
              <a:rPr lang="en-IE" sz="8000" b="1" dirty="0"/>
              <a:t>Victimisation</a:t>
            </a:r>
            <a:r>
              <a:rPr lang="en-IE" sz="8000" dirty="0"/>
              <a:t> –being passed over for a promotion that you would otherwise have been given, after making a witness statement supporting a colleague’s complaint of sexual discrimination</a:t>
            </a:r>
          </a:p>
          <a:p>
            <a:endParaRPr lang="en-IE" dirty="0"/>
          </a:p>
        </p:txBody>
      </p:sp>
    </p:spTree>
    <p:extLst>
      <p:ext uri="{BB962C8B-B14F-4D97-AF65-F5344CB8AC3E}">
        <p14:creationId xmlns:p14="http://schemas.microsoft.com/office/powerpoint/2010/main" val="26084198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500"/>
                                        <p:tgtEl>
                                          <p:spTgt spid="3">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500"/>
                                        <p:tgtEl>
                                          <p:spTgt spid="3">
                                            <p:txEl>
                                              <p:pRg st="3" end="3"/>
                                            </p:txEl>
                                          </p:spTgt>
                                        </p:tgtEl>
                                      </p:cBhvr>
                                    </p:animEffect>
                                  </p:childTnLst>
                                </p:cTn>
                              </p:par>
                              <p:par>
                                <p:cTn id="17" presetID="10" presetClass="entr" presetSubtype="0" fill="hold" grpId="0"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fade">
                                      <p:cBhvr>
                                        <p:cTn id="19" dur="500"/>
                                        <p:tgtEl>
                                          <p:spTgt spid="3">
                                            <p:txEl>
                                              <p:pRg st="4" end="4"/>
                                            </p:txEl>
                                          </p:spTgt>
                                        </p:tgtEl>
                                      </p:cBhvr>
                                    </p:animEffect>
                                  </p:childTnLst>
                                </p:cTn>
                              </p:par>
                              <p:par>
                                <p:cTn id="20" presetID="10" presetClass="entr" presetSubtype="0" fill="hold" grpId="0" nodeType="with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fade">
                                      <p:cBhvr>
                                        <p:cTn id="22"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Learning Outcomes</a:t>
            </a:r>
          </a:p>
        </p:txBody>
      </p:sp>
      <p:sp>
        <p:nvSpPr>
          <p:cNvPr id="3" name="Content Placeholder 2"/>
          <p:cNvSpPr>
            <a:spLocks noGrp="1"/>
          </p:cNvSpPr>
          <p:nvPr>
            <p:ph idx="4294967295"/>
          </p:nvPr>
        </p:nvSpPr>
        <p:spPr>
          <a:xfrm>
            <a:off x="457200" y="1600200"/>
            <a:ext cx="8229600" cy="4525963"/>
          </a:xfrm>
        </p:spPr>
        <p:txBody>
          <a:bodyPr>
            <a:noAutofit/>
          </a:bodyPr>
          <a:lstStyle/>
          <a:p>
            <a:pPr lvl="0" algn="just">
              <a:spcBef>
                <a:spcPts val="0"/>
              </a:spcBef>
            </a:pPr>
            <a:r>
              <a:rPr lang="en-IE" sz="2200" dirty="0">
                <a:effectLst/>
                <a:ea typeface="Calibri" panose="020F0502020204030204" pitchFamily="34" charset="0"/>
                <a:cs typeface="Times New Roman" panose="02020603050405020304" pitchFamily="18" charset="0"/>
              </a:rPr>
              <a:t>Define organisational diversity</a:t>
            </a:r>
          </a:p>
          <a:p>
            <a:pPr lvl="0" algn="just">
              <a:spcBef>
                <a:spcPts val="0"/>
              </a:spcBef>
            </a:pPr>
            <a:endParaRPr lang="en-IE" sz="1800" dirty="0">
              <a:effectLst/>
              <a:ea typeface="Calibri" panose="020F0502020204030204" pitchFamily="34" charset="0"/>
              <a:cs typeface="Times New Roman" panose="02020603050405020304" pitchFamily="18" charset="0"/>
            </a:endParaRPr>
          </a:p>
          <a:p>
            <a:pPr lvl="0" algn="just">
              <a:spcBef>
                <a:spcPts val="0"/>
              </a:spcBef>
            </a:pPr>
            <a:r>
              <a:rPr lang="en-IE" sz="2200" dirty="0">
                <a:effectLst/>
                <a:ea typeface="Calibri" panose="020F0502020204030204" pitchFamily="34" charset="0"/>
                <a:cs typeface="Times New Roman" panose="02020603050405020304" pitchFamily="18" charset="0"/>
              </a:rPr>
              <a:t>Distinguish between affirmative action and diversity management programmes</a:t>
            </a:r>
          </a:p>
          <a:p>
            <a:pPr lvl="0" algn="just">
              <a:spcBef>
                <a:spcPts val="0"/>
              </a:spcBef>
            </a:pPr>
            <a:endParaRPr lang="en-IE" sz="1800" dirty="0">
              <a:effectLst/>
              <a:ea typeface="Calibri" panose="020F0502020204030204" pitchFamily="34" charset="0"/>
              <a:cs typeface="Times New Roman" panose="02020603050405020304" pitchFamily="18" charset="0"/>
            </a:endParaRPr>
          </a:p>
          <a:p>
            <a:pPr lvl="0" algn="just">
              <a:spcBef>
                <a:spcPts val="0"/>
              </a:spcBef>
            </a:pPr>
            <a:r>
              <a:rPr lang="en-IE" sz="2200" dirty="0">
                <a:effectLst/>
                <a:ea typeface="Calibri" panose="020F0502020204030204" pitchFamily="34" charset="0"/>
                <a:cs typeface="Times New Roman" panose="02020603050405020304" pitchFamily="18" charset="0"/>
              </a:rPr>
              <a:t>Describe the demographic changes taking place globally and how these are likely to have an impact on the workplace</a:t>
            </a:r>
          </a:p>
          <a:p>
            <a:pPr lvl="0" algn="just">
              <a:spcBef>
                <a:spcPts val="0"/>
              </a:spcBef>
            </a:pPr>
            <a:endParaRPr lang="en-IE" sz="2200" dirty="0">
              <a:effectLst/>
              <a:ea typeface="Calibri" panose="020F0502020204030204" pitchFamily="34" charset="0"/>
              <a:cs typeface="Times New Roman" panose="02020603050405020304" pitchFamily="18" charset="0"/>
            </a:endParaRPr>
          </a:p>
          <a:p>
            <a:pPr lvl="0" algn="just">
              <a:spcBef>
                <a:spcPts val="0"/>
              </a:spcBef>
            </a:pPr>
            <a:r>
              <a:rPr lang="en-IE" sz="2200" dirty="0">
                <a:effectLst/>
                <a:ea typeface="Calibri" panose="020F0502020204030204" pitchFamily="34" charset="0"/>
                <a:cs typeface="Times New Roman" panose="02020603050405020304" pitchFamily="18" charset="0"/>
              </a:rPr>
              <a:t>Discuss the barriers to effectively managing a diverse workforce</a:t>
            </a:r>
          </a:p>
          <a:p>
            <a:pPr lvl="0" algn="just">
              <a:spcBef>
                <a:spcPts val="0"/>
              </a:spcBef>
            </a:pPr>
            <a:endParaRPr lang="en-IE" sz="1800" dirty="0">
              <a:effectLst/>
              <a:ea typeface="Calibri" panose="020F0502020204030204" pitchFamily="34" charset="0"/>
              <a:cs typeface="Times New Roman" panose="02020603050405020304" pitchFamily="18" charset="0"/>
            </a:endParaRPr>
          </a:p>
          <a:p>
            <a:pPr lvl="0" algn="just">
              <a:spcBef>
                <a:spcPts val="0"/>
              </a:spcBef>
              <a:spcAft>
                <a:spcPts val="1000"/>
              </a:spcAft>
            </a:pPr>
            <a:r>
              <a:rPr lang="en-IE" sz="2200" dirty="0">
                <a:effectLst/>
                <a:ea typeface="Calibri" panose="020F0502020204030204" pitchFamily="34" charset="0"/>
                <a:cs typeface="Times New Roman" panose="02020603050405020304" pitchFamily="18" charset="0"/>
              </a:rPr>
              <a:t>Explain what discrimination is and how it manifests in organisations</a:t>
            </a:r>
          </a:p>
          <a:p>
            <a:pPr lvl="0" algn="just">
              <a:spcBef>
                <a:spcPts val="0"/>
              </a:spcBef>
              <a:spcAft>
                <a:spcPts val="1000"/>
              </a:spcAft>
            </a:pPr>
            <a:endParaRPr lang="en-IE" sz="1050" dirty="0">
              <a:ea typeface="Calibri" panose="020F0502020204030204" pitchFamily="34" charset="0"/>
              <a:cs typeface="Times New Roman" panose="02020603050405020304" pitchFamily="18" charset="0"/>
            </a:endParaRPr>
          </a:p>
          <a:p>
            <a:pPr lvl="0" algn="just">
              <a:spcBef>
                <a:spcPts val="0"/>
              </a:spcBef>
              <a:spcAft>
                <a:spcPts val="1000"/>
              </a:spcAft>
            </a:pPr>
            <a:r>
              <a:rPr lang="en-IE" sz="2200" dirty="0">
                <a:effectLst/>
                <a:ea typeface="Calibri" panose="020F0502020204030204" pitchFamily="34" charset="0"/>
              </a:rPr>
              <a:t>Understand how organisations can successfully manage diversity</a:t>
            </a:r>
            <a:endParaRPr lang="en-IE" sz="2200" dirty="0">
              <a:cs typeface="Arial" panose="020B0604020202020204" pitchFamily="34" charset="0"/>
            </a:endParaRPr>
          </a:p>
        </p:txBody>
      </p:sp>
    </p:spTree>
    <p:extLst>
      <p:ext uri="{BB962C8B-B14F-4D97-AF65-F5344CB8AC3E}">
        <p14:creationId xmlns:p14="http://schemas.microsoft.com/office/powerpoint/2010/main" val="183959855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Equality Legislation in Employment</a:t>
            </a:r>
            <a:endParaRPr lang="en-GB" sz="4000"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Autofit/>
          </a:bodyPr>
          <a:lstStyle/>
          <a:p>
            <a:pPr>
              <a:spcBef>
                <a:spcPts val="0"/>
              </a:spcBef>
            </a:pPr>
            <a:r>
              <a:rPr lang="en-IE" sz="2200" dirty="0"/>
              <a:t>In an attempt to counteract unfair treatment of people based on discrimination, the concept of </a:t>
            </a:r>
            <a:r>
              <a:rPr lang="en-IE" sz="2200" b="1" i="1" dirty="0"/>
              <a:t>positive discrimination </a:t>
            </a:r>
            <a:r>
              <a:rPr lang="en-IE" sz="2200" dirty="0"/>
              <a:t>has become topical</a:t>
            </a:r>
          </a:p>
          <a:p>
            <a:pPr lvl="1">
              <a:spcBef>
                <a:spcPts val="0"/>
              </a:spcBef>
            </a:pPr>
            <a:r>
              <a:rPr lang="en-IE" sz="2200" b="1" i="1" dirty="0"/>
              <a:t>positive discrimination</a:t>
            </a:r>
            <a:r>
              <a:rPr lang="en-IE" sz="2200" i="1" dirty="0"/>
              <a:t> </a:t>
            </a:r>
            <a:r>
              <a:rPr lang="en-IE" sz="2200" dirty="0"/>
              <a:t>is preferential discriminatory treatment of members of a minority group over a majority group</a:t>
            </a:r>
            <a:endParaRPr lang="en-IE" sz="2200" b="1" dirty="0"/>
          </a:p>
          <a:p>
            <a:pPr lvl="1">
              <a:spcBef>
                <a:spcPts val="0"/>
              </a:spcBef>
            </a:pPr>
            <a:endParaRPr lang="en-IE" sz="2200" b="1" dirty="0"/>
          </a:p>
          <a:p>
            <a:pPr>
              <a:spcBef>
                <a:spcPts val="0"/>
              </a:spcBef>
            </a:pPr>
            <a:r>
              <a:rPr lang="en-IE" sz="2200" dirty="0"/>
              <a:t>Because certain groups have been systematically discriminated against over protracted periods, employers should positively discriminate in favour of employees or prospective employees from under-represented minority groups</a:t>
            </a:r>
          </a:p>
          <a:p>
            <a:pPr>
              <a:spcBef>
                <a:spcPts val="0"/>
              </a:spcBef>
            </a:pPr>
            <a:endParaRPr lang="en-IE" sz="2200" dirty="0"/>
          </a:p>
          <a:p>
            <a:pPr>
              <a:spcBef>
                <a:spcPts val="0"/>
              </a:spcBef>
            </a:pPr>
            <a:r>
              <a:rPr lang="en-IE" sz="2200" dirty="0"/>
              <a:t>This form of discrimination is generally illegal except when a statutory exception exists or in relation to disability discrimination </a:t>
            </a:r>
          </a:p>
        </p:txBody>
      </p:sp>
    </p:spTree>
    <p:extLst>
      <p:ext uri="{BB962C8B-B14F-4D97-AF65-F5344CB8AC3E}">
        <p14:creationId xmlns:p14="http://schemas.microsoft.com/office/powerpoint/2010/main" val="26787927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childTnLst>
                          </p:cTn>
                        </p:par>
                      </p:childTnLst>
                    </p:cTn>
                  </p:par>
                  <p:par>
                    <p:cTn id="16" fill="hold">
                      <p:stCondLst>
                        <p:cond delay="indefinite"/>
                      </p:stCondLst>
                      <p:childTnLst>
                        <p:par>
                          <p:cTn id="17" fill="hold">
                            <p:stCondLst>
                              <p:cond delay="0"/>
                            </p:stCondLst>
                            <p:childTnLst>
                              <p:par>
                                <p:cTn id="18" presetID="10" presetClass="entr" presetSubtype="0" fill="hold" grpId="0" nodeType="clickEffect">
                                  <p:stCondLst>
                                    <p:cond delay="0"/>
                                  </p:stCondLst>
                                  <p:childTnLst>
                                    <p:set>
                                      <p:cBhvr>
                                        <p:cTn id="19" dur="1" fill="hold">
                                          <p:stCondLst>
                                            <p:cond delay="0"/>
                                          </p:stCondLst>
                                        </p:cTn>
                                        <p:tgtEl>
                                          <p:spTgt spid="3">
                                            <p:txEl>
                                              <p:pRg st="5" end="5"/>
                                            </p:txEl>
                                          </p:spTgt>
                                        </p:tgtEl>
                                        <p:attrNameLst>
                                          <p:attrName>style.visibility</p:attrName>
                                        </p:attrNameLst>
                                      </p:cBhvr>
                                      <p:to>
                                        <p:strVal val="visible"/>
                                      </p:to>
                                    </p:set>
                                    <p:animEffect transition="in" filter="fade">
                                      <p:cBhvr>
                                        <p:cTn id="20"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Equality Legislation in Employment</a:t>
            </a:r>
          </a:p>
        </p:txBody>
      </p:sp>
      <p:sp>
        <p:nvSpPr>
          <p:cNvPr id="3" name="Content Placeholder 2"/>
          <p:cNvSpPr>
            <a:spLocks noGrp="1"/>
          </p:cNvSpPr>
          <p:nvPr>
            <p:ph idx="4294967295"/>
          </p:nvPr>
        </p:nvSpPr>
        <p:spPr>
          <a:xfrm>
            <a:off x="457200" y="1600200"/>
            <a:ext cx="8229600" cy="4525963"/>
          </a:xfrm>
        </p:spPr>
        <p:txBody>
          <a:bodyPr>
            <a:normAutofit/>
          </a:bodyPr>
          <a:lstStyle/>
          <a:p>
            <a:r>
              <a:rPr lang="en-IE" sz="2400" b="1" dirty="0">
                <a:effectLst/>
                <a:ea typeface="Calibri" panose="020F0502020204030204" pitchFamily="34" charset="0"/>
              </a:rPr>
              <a:t>Positive action</a:t>
            </a:r>
            <a:r>
              <a:rPr lang="en-IE" sz="2400" b="1" dirty="0">
                <a:ea typeface="Calibri" panose="020F0502020204030204" pitchFamily="34" charset="0"/>
              </a:rPr>
              <a:t> </a:t>
            </a:r>
            <a:r>
              <a:rPr lang="en-IE" sz="2400" dirty="0">
                <a:effectLst/>
                <a:ea typeface="Calibri" panose="020F0502020204030204" pitchFamily="34" charset="0"/>
              </a:rPr>
              <a:t>seeks to enhance the employment prospects of certain disadvantaged groups rather than discriminate in favour of individuals from these groups</a:t>
            </a:r>
          </a:p>
          <a:p>
            <a:pPr lvl="1"/>
            <a:r>
              <a:rPr lang="en-IE" sz="2400" dirty="0">
                <a:effectLst/>
                <a:ea typeface="Calibri" panose="020F0502020204030204" pitchFamily="34" charset="0"/>
              </a:rPr>
              <a:t>It also differs from positive discrimination in that it is lawful</a:t>
            </a:r>
            <a:endParaRPr lang="en-IE" sz="2400" dirty="0">
              <a:ea typeface="Calibri" panose="020F0502020204030204" pitchFamily="34" charset="0"/>
            </a:endParaRPr>
          </a:p>
          <a:p>
            <a:pPr lvl="1"/>
            <a:endParaRPr lang="en-IE" sz="2400" dirty="0"/>
          </a:p>
          <a:p>
            <a:pPr lvl="1"/>
            <a:r>
              <a:rPr lang="en-IE" sz="2400" dirty="0">
                <a:effectLst/>
                <a:ea typeface="Calibri" panose="020F0502020204030204" pitchFamily="34" charset="0"/>
              </a:rPr>
              <a:t>In particular, employers can take positive action measures in relation to gender balance, older workers, people with disabilities and members of under-represented racial or ethnic groups</a:t>
            </a:r>
            <a:endParaRPr lang="en-IE" sz="2400" dirty="0"/>
          </a:p>
        </p:txBody>
      </p:sp>
    </p:spTree>
    <p:extLst>
      <p:ext uri="{BB962C8B-B14F-4D97-AF65-F5344CB8AC3E}">
        <p14:creationId xmlns:p14="http://schemas.microsoft.com/office/powerpoint/2010/main" val="216462178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4000" cy="1143000"/>
          </a:xfrm>
          <a:solidFill>
            <a:srgbClr val="3BBCD6"/>
          </a:solidFill>
        </p:spPr>
        <p:txBody>
          <a:bodyPr>
            <a:normAutofit/>
          </a:bodyPr>
          <a:lstStyle/>
          <a:p>
            <a:r>
              <a:rPr lang="en-IE" dirty="0">
                <a:solidFill>
                  <a:schemeClr val="bg1"/>
                </a:solidFill>
              </a:rPr>
              <a:t>Managerial Takeaways</a:t>
            </a:r>
          </a:p>
        </p:txBody>
      </p:sp>
      <p:sp>
        <p:nvSpPr>
          <p:cNvPr id="3" name="Content Placeholder 2"/>
          <p:cNvSpPr>
            <a:spLocks noGrp="1"/>
          </p:cNvSpPr>
          <p:nvPr>
            <p:ph idx="4294967295"/>
          </p:nvPr>
        </p:nvSpPr>
        <p:spPr>
          <a:xfrm>
            <a:off x="251520" y="1628800"/>
            <a:ext cx="8424936" cy="4497363"/>
          </a:xfrm>
        </p:spPr>
        <p:txBody>
          <a:bodyPr>
            <a:normAutofit/>
          </a:bodyPr>
          <a:lstStyle/>
          <a:p>
            <a:pPr marL="342900" lvl="0" indent="-342900" algn="just">
              <a:spcBef>
                <a:spcPts val="0"/>
              </a:spcBef>
              <a:buFont typeface="Symbol" panose="05050102010706020507" pitchFamily="18" charset="2"/>
              <a:buChar char=""/>
            </a:pPr>
            <a:r>
              <a:rPr lang="en-IE" sz="2000" dirty="0">
                <a:effectLst/>
                <a:ea typeface="Calibri" panose="020F0502020204030204" pitchFamily="34" charset="0"/>
                <a:cs typeface="Times New Roman" panose="02020603050405020304" pitchFamily="18" charset="0"/>
              </a:rPr>
              <a:t>Diversity management programmes seek to develop more inclusive work cultures whereas affirmative action programmes aim to achieve fair representation</a:t>
            </a:r>
          </a:p>
          <a:p>
            <a:pPr marL="342900" lvl="0" indent="-342900" algn="just">
              <a:spcBef>
                <a:spcPts val="0"/>
              </a:spcBef>
              <a:buFont typeface="Symbol" panose="05050102010706020507" pitchFamily="18" charset="2"/>
              <a:buChar char=""/>
            </a:pPr>
            <a:r>
              <a:rPr lang="en-IE" sz="2000" dirty="0">
                <a:effectLst/>
                <a:ea typeface="Calibri" panose="020F0502020204030204" pitchFamily="34" charset="0"/>
                <a:cs typeface="Times New Roman" panose="02020603050405020304" pitchFamily="18" charset="0"/>
              </a:rPr>
              <a:t>Effective diversity management can lead to greater organisational productivity, better brand image and superior talent acquisition and retention. From the employee perspective, these initiatives can lead to greater job satisfaction and organisational commitment</a:t>
            </a:r>
          </a:p>
          <a:p>
            <a:pPr marL="342900" lvl="0" indent="-342900" algn="just">
              <a:spcBef>
                <a:spcPts val="0"/>
              </a:spcBef>
              <a:buFont typeface="Symbol" panose="05050102010706020507" pitchFamily="18" charset="2"/>
              <a:buChar char=""/>
            </a:pPr>
            <a:r>
              <a:rPr lang="en-IE" sz="2000" dirty="0">
                <a:effectLst/>
                <a:ea typeface="Calibri" panose="020F0502020204030204" pitchFamily="34" charset="0"/>
                <a:cs typeface="Times New Roman" panose="02020603050405020304" pitchFamily="18" charset="0"/>
              </a:rPr>
              <a:t>Failure to comprehensively manage diversity in organisations can lead to a decline in profits, increased training and development costs, the inability to attract and retain employees, claims of reverse discrimination, inter-personal conflict and lack of cohesion among staff</a:t>
            </a:r>
          </a:p>
          <a:p>
            <a:pPr marL="342900" lvl="0" indent="-342900" algn="just">
              <a:spcBef>
                <a:spcPts val="0"/>
              </a:spcBef>
              <a:buFont typeface="Symbol" panose="05050102010706020507" pitchFamily="18" charset="2"/>
              <a:buChar char=""/>
            </a:pPr>
            <a:r>
              <a:rPr lang="en-IE" sz="2000" dirty="0">
                <a:effectLst/>
                <a:ea typeface="Calibri" panose="020F0502020204030204" pitchFamily="34" charset="0"/>
                <a:cs typeface="Times New Roman" panose="02020603050405020304" pitchFamily="18" charset="0"/>
              </a:rPr>
              <a:t>Issues such as stereotypes, prejudice, discrimination, power struggles, lack of effective structural integration and communication problems can negatively impact on managing a diverse workforce</a:t>
            </a:r>
          </a:p>
        </p:txBody>
      </p:sp>
    </p:spTree>
    <p:extLst>
      <p:ext uri="{BB962C8B-B14F-4D97-AF65-F5344CB8AC3E}">
        <p14:creationId xmlns:p14="http://schemas.microsoft.com/office/powerpoint/2010/main" val="156172952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fontScale="92500" lnSpcReduction="20000"/>
          </a:bodyPr>
          <a:lstStyle/>
          <a:p>
            <a:pPr lvl="0"/>
            <a:r>
              <a:rPr lang="en-IE" dirty="0"/>
              <a:t>What is diversity?</a:t>
            </a:r>
          </a:p>
          <a:p>
            <a:pPr lvl="0"/>
            <a:endParaRPr lang="en-IE" dirty="0"/>
          </a:p>
          <a:p>
            <a:pPr lvl="0"/>
            <a:r>
              <a:rPr lang="en-IE" dirty="0"/>
              <a:t>How does diversity management differ from affirmative action programmes?</a:t>
            </a:r>
          </a:p>
          <a:p>
            <a:pPr lvl="0"/>
            <a:endParaRPr lang="en-IE" dirty="0"/>
          </a:p>
          <a:p>
            <a:pPr lvl="0"/>
            <a:r>
              <a:rPr lang="en-IE" dirty="0"/>
              <a:t>What changes are taking place globally which make effective diversity management important?</a:t>
            </a:r>
          </a:p>
          <a:p>
            <a:pPr lvl="0"/>
            <a:endParaRPr lang="en-IE" dirty="0"/>
          </a:p>
          <a:p>
            <a:pPr lvl="0"/>
            <a:r>
              <a:rPr lang="en-IE" dirty="0"/>
              <a:t>What are the key differences between prejudice and discrimination?</a:t>
            </a:r>
          </a:p>
          <a:p>
            <a:pPr lvl="0"/>
            <a:endParaRPr lang="en-IE" dirty="0"/>
          </a:p>
        </p:txBody>
      </p:sp>
    </p:spTree>
    <p:extLst>
      <p:ext uri="{BB962C8B-B14F-4D97-AF65-F5344CB8AC3E}">
        <p14:creationId xmlns:p14="http://schemas.microsoft.com/office/powerpoint/2010/main" val="33437419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60648"/>
            <a:ext cx="9144000" cy="1143000"/>
          </a:xfrm>
          <a:solidFill>
            <a:srgbClr val="3BBCD6"/>
          </a:solidFill>
        </p:spPr>
        <p:txBody>
          <a:bodyPr/>
          <a:lstStyle/>
          <a:p>
            <a:r>
              <a:rPr lang="en-IE" dirty="0" smtClean="0">
                <a:solidFill>
                  <a:schemeClr val="bg1"/>
                </a:solidFill>
              </a:rPr>
              <a:t>Questions</a:t>
            </a:r>
            <a:endParaRPr lang="en-IE" dirty="0">
              <a:solidFill>
                <a:schemeClr val="bg1"/>
              </a:solidFill>
            </a:endParaRPr>
          </a:p>
        </p:txBody>
      </p:sp>
      <p:sp>
        <p:nvSpPr>
          <p:cNvPr id="3" name="Content Placeholder 2"/>
          <p:cNvSpPr>
            <a:spLocks noGrp="1"/>
          </p:cNvSpPr>
          <p:nvPr>
            <p:ph idx="4294967295"/>
          </p:nvPr>
        </p:nvSpPr>
        <p:spPr>
          <a:xfrm>
            <a:off x="457200" y="1600200"/>
            <a:ext cx="8229600" cy="4525963"/>
          </a:xfrm>
        </p:spPr>
        <p:txBody>
          <a:bodyPr>
            <a:normAutofit fontScale="77500" lnSpcReduction="20000"/>
          </a:bodyPr>
          <a:lstStyle/>
          <a:p>
            <a:pPr lvl="0"/>
            <a:endParaRPr lang="en-IE" dirty="0"/>
          </a:p>
          <a:p>
            <a:pPr lvl="0"/>
            <a:r>
              <a:rPr lang="en-IE" dirty="0"/>
              <a:t>Are there any situations where it is appropriate to discriminate against a specific group of people? Please explain your answer</a:t>
            </a:r>
          </a:p>
          <a:p>
            <a:pPr lvl="0"/>
            <a:endParaRPr lang="en-IE" dirty="0"/>
          </a:p>
          <a:p>
            <a:pPr lvl="0"/>
            <a:r>
              <a:rPr lang="en-IE" dirty="0"/>
              <a:t>How should complaints of harassment at work be handled?</a:t>
            </a:r>
          </a:p>
          <a:p>
            <a:pPr lvl="0"/>
            <a:endParaRPr lang="en-IE" dirty="0"/>
          </a:p>
          <a:p>
            <a:pPr lvl="0"/>
            <a:r>
              <a:rPr lang="en-IE" dirty="0"/>
              <a:t>How can organisations promote cultural awareness among employees?</a:t>
            </a:r>
          </a:p>
          <a:p>
            <a:pPr lvl="0"/>
            <a:endParaRPr lang="en-IE" dirty="0"/>
          </a:p>
          <a:p>
            <a:r>
              <a:rPr lang="en-IE" dirty="0"/>
              <a:t>Should diversity training be compulsory in organisations? </a:t>
            </a:r>
          </a:p>
          <a:p>
            <a:endParaRPr lang="en-IE" dirty="0"/>
          </a:p>
        </p:txBody>
      </p:sp>
    </p:spTree>
    <p:extLst>
      <p:ext uri="{BB962C8B-B14F-4D97-AF65-F5344CB8AC3E}">
        <p14:creationId xmlns:p14="http://schemas.microsoft.com/office/powerpoint/2010/main" val="337182592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fade">
                                      <p:cBhvr>
                                        <p:cTn id="12" dur="500"/>
                                        <p:tgtEl>
                                          <p:spTgt spid="3">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5" end="5"/>
                                            </p:txEl>
                                          </p:spTgt>
                                        </p:tgtEl>
                                        <p:attrNameLst>
                                          <p:attrName>style.visibility</p:attrName>
                                        </p:attrNameLst>
                                      </p:cBhvr>
                                      <p:to>
                                        <p:strVal val="visible"/>
                                      </p:to>
                                    </p:set>
                                    <p:animEffect transition="in" filter="fade">
                                      <p:cBhvr>
                                        <p:cTn id="17" dur="500"/>
                                        <p:tgtEl>
                                          <p:spTgt spid="3">
                                            <p:txEl>
                                              <p:pRg st="5" end="5"/>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7" end="7"/>
                                            </p:txEl>
                                          </p:spTgt>
                                        </p:tgtEl>
                                        <p:attrNameLst>
                                          <p:attrName>style.visibility</p:attrName>
                                        </p:attrNameLst>
                                      </p:cBhvr>
                                      <p:to>
                                        <p:strVal val="visible"/>
                                      </p:to>
                                    </p:set>
                                    <p:animEffect transition="in" filter="fade">
                                      <p:cBhvr>
                                        <p:cTn id="22"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a:ln>
            <a:solidFill>
              <a:srgbClr val="71B573"/>
            </a:solidFill>
          </a:ln>
        </p:spPr>
        <p:txBody>
          <a:bodyPr>
            <a:normAutofit/>
          </a:bodyPr>
          <a:lstStyle/>
          <a:p>
            <a:r>
              <a:rPr lang="en-IE" sz="4000" dirty="0">
                <a:solidFill>
                  <a:schemeClr val="bg1"/>
                </a:solidFill>
              </a:rPr>
              <a:t>What is Diversity?</a:t>
            </a:r>
          </a:p>
        </p:txBody>
      </p:sp>
      <p:sp>
        <p:nvSpPr>
          <p:cNvPr id="3" name="Content Placeholder 2"/>
          <p:cNvSpPr>
            <a:spLocks noGrp="1"/>
          </p:cNvSpPr>
          <p:nvPr>
            <p:ph idx="4294967295"/>
          </p:nvPr>
        </p:nvSpPr>
        <p:spPr>
          <a:xfrm>
            <a:off x="395536" y="1600200"/>
            <a:ext cx="8568952" cy="4525963"/>
          </a:xfrm>
        </p:spPr>
        <p:txBody>
          <a:bodyPr>
            <a:normAutofit fontScale="62500" lnSpcReduction="20000"/>
          </a:bodyPr>
          <a:lstStyle/>
          <a:p>
            <a:pPr>
              <a:lnSpc>
                <a:spcPct val="120000"/>
              </a:lnSpc>
              <a:spcBef>
                <a:spcPts val="0"/>
              </a:spcBef>
            </a:pPr>
            <a:r>
              <a:rPr lang="en-IE" sz="3400" b="1" i="1" dirty="0"/>
              <a:t>Diversity</a:t>
            </a:r>
            <a:r>
              <a:rPr lang="en-IE" sz="3400" b="1" dirty="0"/>
              <a:t> </a:t>
            </a:r>
            <a:r>
              <a:rPr lang="en-IE" sz="3400" dirty="0"/>
              <a:t>involves more than one characteristic being present among a group of people</a:t>
            </a:r>
            <a:endParaRPr lang="en-IE" sz="3400" b="1" dirty="0"/>
          </a:p>
          <a:p>
            <a:pPr lvl="1">
              <a:lnSpc>
                <a:spcPct val="120000"/>
              </a:lnSpc>
              <a:spcBef>
                <a:spcPts val="0"/>
              </a:spcBef>
            </a:pPr>
            <a:r>
              <a:rPr lang="en-IE" sz="3400" dirty="0"/>
              <a:t>In its simplest form it refers to all the ways in which people differ</a:t>
            </a:r>
          </a:p>
          <a:p>
            <a:pPr lvl="1">
              <a:lnSpc>
                <a:spcPct val="120000"/>
              </a:lnSpc>
              <a:spcBef>
                <a:spcPts val="0"/>
              </a:spcBef>
            </a:pPr>
            <a:endParaRPr lang="en-IE" sz="3400" dirty="0"/>
          </a:p>
          <a:p>
            <a:pPr>
              <a:lnSpc>
                <a:spcPct val="120000"/>
              </a:lnSpc>
              <a:spcBef>
                <a:spcPts val="0"/>
              </a:spcBef>
            </a:pPr>
            <a:r>
              <a:rPr lang="en-IE" sz="3400" dirty="0"/>
              <a:t>Surface-level diversity speaks to differences in physical characteristics of workers, such as age, gender, ethnicity, race and disability</a:t>
            </a:r>
          </a:p>
          <a:p>
            <a:pPr>
              <a:lnSpc>
                <a:spcPct val="120000"/>
              </a:lnSpc>
              <a:spcBef>
                <a:spcPts val="0"/>
              </a:spcBef>
            </a:pPr>
            <a:endParaRPr lang="en-IE" sz="3400" dirty="0"/>
          </a:p>
          <a:p>
            <a:pPr>
              <a:lnSpc>
                <a:spcPct val="120000"/>
              </a:lnSpc>
              <a:spcBef>
                <a:spcPts val="0"/>
              </a:spcBef>
            </a:pPr>
            <a:r>
              <a:rPr lang="en-IE" sz="3400" dirty="0"/>
              <a:t>Deep-level diversity refers to characteristics which are not as easily observed, for example educational attainment, work experience, values and opinions</a:t>
            </a:r>
          </a:p>
          <a:p>
            <a:pPr>
              <a:lnSpc>
                <a:spcPct val="120000"/>
              </a:lnSpc>
              <a:spcBef>
                <a:spcPts val="0"/>
              </a:spcBef>
            </a:pPr>
            <a:endParaRPr lang="en-IE" sz="3400" dirty="0"/>
          </a:p>
          <a:p>
            <a:pPr>
              <a:lnSpc>
                <a:spcPct val="120000"/>
              </a:lnSpc>
              <a:spcBef>
                <a:spcPts val="0"/>
              </a:spcBef>
            </a:pPr>
            <a:r>
              <a:rPr lang="en-IE" sz="3400" dirty="0"/>
              <a:t>Other important dimensions of diversity include religion, sexual orientation, personality, social class and geographical origin</a:t>
            </a:r>
          </a:p>
        </p:txBody>
      </p:sp>
    </p:spTree>
    <p:extLst>
      <p:ext uri="{BB962C8B-B14F-4D97-AF65-F5344CB8AC3E}">
        <p14:creationId xmlns:p14="http://schemas.microsoft.com/office/powerpoint/2010/main" val="18545420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childTnLst>
                          </p:cTn>
                        </p:par>
                      </p:childTnLst>
                    </p:cTn>
                  </p:par>
                  <p:par>
                    <p:cTn id="16" fill="hold">
                      <p:stCondLst>
                        <p:cond delay="indefinite"/>
                      </p:stCondLst>
                      <p:childTnLst>
                        <p:par>
                          <p:cTn id="17" fill="hold">
                            <p:stCondLst>
                              <p:cond delay="0"/>
                            </p:stCondLst>
                            <p:childTnLst>
                              <p:par>
                                <p:cTn id="18" presetID="10" presetClass="entr" presetSubtype="0" fill="hold" grpId="0" nodeType="clickEffect">
                                  <p:stCondLst>
                                    <p:cond delay="0"/>
                                  </p:stCondLst>
                                  <p:childTnLst>
                                    <p:set>
                                      <p:cBhvr>
                                        <p:cTn id="19" dur="1" fill="hold">
                                          <p:stCondLst>
                                            <p:cond delay="0"/>
                                          </p:stCondLst>
                                        </p:cTn>
                                        <p:tgtEl>
                                          <p:spTgt spid="3">
                                            <p:txEl>
                                              <p:pRg st="5" end="5"/>
                                            </p:txEl>
                                          </p:spTgt>
                                        </p:tgtEl>
                                        <p:attrNameLst>
                                          <p:attrName>style.visibility</p:attrName>
                                        </p:attrNameLst>
                                      </p:cBhvr>
                                      <p:to>
                                        <p:strVal val="visible"/>
                                      </p:to>
                                    </p:set>
                                    <p:animEffect transition="in" filter="fade">
                                      <p:cBhvr>
                                        <p:cTn id="20" dur="500"/>
                                        <p:tgtEl>
                                          <p:spTgt spid="3">
                                            <p:txEl>
                                              <p:pRg st="5" end="5"/>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10" presetClass="entr" presetSubtype="0" fill="hold" grpId="0" nodeType="clickEffect">
                                  <p:stCondLst>
                                    <p:cond delay="0"/>
                                  </p:stCondLst>
                                  <p:childTnLst>
                                    <p:set>
                                      <p:cBhvr>
                                        <p:cTn id="24" dur="1" fill="hold">
                                          <p:stCondLst>
                                            <p:cond delay="0"/>
                                          </p:stCondLst>
                                        </p:cTn>
                                        <p:tgtEl>
                                          <p:spTgt spid="3">
                                            <p:txEl>
                                              <p:pRg st="7" end="7"/>
                                            </p:txEl>
                                          </p:spTgt>
                                        </p:tgtEl>
                                        <p:attrNameLst>
                                          <p:attrName>style.visibility</p:attrName>
                                        </p:attrNameLst>
                                      </p:cBhvr>
                                      <p:to>
                                        <p:strVal val="visible"/>
                                      </p:to>
                                    </p:set>
                                    <p:animEffect transition="in" filter="fade">
                                      <p:cBhvr>
                                        <p:cTn id="25"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dirty="0">
                <a:solidFill>
                  <a:schemeClr val="bg1"/>
                </a:solidFill>
              </a:rPr>
              <a:t>Drivers of Diversity in the Workplace</a:t>
            </a:r>
          </a:p>
        </p:txBody>
      </p:sp>
      <p:sp>
        <p:nvSpPr>
          <p:cNvPr id="3" name="Content Placeholder 2"/>
          <p:cNvSpPr>
            <a:spLocks noGrp="1"/>
          </p:cNvSpPr>
          <p:nvPr>
            <p:ph idx="4294967295"/>
          </p:nvPr>
        </p:nvSpPr>
        <p:spPr>
          <a:xfrm>
            <a:off x="179512" y="1431628"/>
            <a:ext cx="8784976" cy="4694535"/>
          </a:xfrm>
        </p:spPr>
        <p:txBody>
          <a:bodyPr>
            <a:noAutofit/>
          </a:bodyPr>
          <a:lstStyle/>
          <a:p>
            <a:pPr>
              <a:spcBef>
                <a:spcPts val="0"/>
              </a:spcBef>
            </a:pPr>
            <a:r>
              <a:rPr lang="en-IE" sz="2000" dirty="0"/>
              <a:t>Greater diversity in societies and organisations is evident due to changes such as shifting population demographics, the increased importance of the service sector, globalisation and the need for greater organisational productivity</a:t>
            </a:r>
          </a:p>
          <a:p>
            <a:pPr>
              <a:spcBef>
                <a:spcPts val="0"/>
              </a:spcBef>
            </a:pPr>
            <a:endParaRPr lang="en-IE" sz="2000" dirty="0"/>
          </a:p>
          <a:p>
            <a:pPr>
              <a:spcBef>
                <a:spcPts val="0"/>
              </a:spcBef>
            </a:pPr>
            <a:r>
              <a:rPr lang="en-IE" sz="2000" dirty="0"/>
              <a:t>Significant workforce changes have occurred globally due to immigration, worker migration and the demand for equal rights based on gender, religion, race, sexual orientation and disability</a:t>
            </a:r>
          </a:p>
          <a:p>
            <a:pPr>
              <a:spcBef>
                <a:spcPts val="0"/>
              </a:spcBef>
            </a:pPr>
            <a:endParaRPr lang="en-IE" sz="2000" dirty="0"/>
          </a:p>
          <a:p>
            <a:pPr>
              <a:spcBef>
                <a:spcPts val="0"/>
              </a:spcBef>
            </a:pPr>
            <a:r>
              <a:rPr lang="en-IE" sz="2000" dirty="0"/>
              <a:t>Gender differences in the workforce are also taking place, with female labour force participation having grown steadily in recent decades</a:t>
            </a:r>
          </a:p>
          <a:p>
            <a:pPr>
              <a:spcBef>
                <a:spcPts val="0"/>
              </a:spcBef>
            </a:pPr>
            <a:endParaRPr lang="en-IE" sz="2000" dirty="0"/>
          </a:p>
          <a:p>
            <a:pPr>
              <a:spcBef>
                <a:spcPts val="0"/>
              </a:spcBef>
            </a:pPr>
            <a:r>
              <a:rPr lang="en-IE" sz="2000" dirty="0"/>
              <a:t>Globalisations has resulted in multinational organisations engaging with customers </a:t>
            </a:r>
            <a:r>
              <a:rPr lang="en-IE" sz="2000" dirty="0" smtClean="0"/>
              <a:t>worldwide </a:t>
            </a:r>
            <a:r>
              <a:rPr lang="en-IE" sz="2000" dirty="0"/>
              <a:t>and employ several thousand workers outside their home countries, thus requiring competent management of culturally diverse individuals</a:t>
            </a:r>
            <a:endParaRPr lang="en-IE" sz="14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2121484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fade">
                                      <p:cBhvr>
                                        <p:cTn id="2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dirty="0">
                <a:solidFill>
                  <a:schemeClr val="bg1"/>
                </a:solidFill>
              </a:rPr>
              <a:t>Managing Diversity in Organisations</a:t>
            </a:r>
          </a:p>
        </p:txBody>
      </p:sp>
      <p:sp>
        <p:nvSpPr>
          <p:cNvPr id="3" name="Content Placeholder 2"/>
          <p:cNvSpPr>
            <a:spLocks noGrp="1"/>
          </p:cNvSpPr>
          <p:nvPr>
            <p:ph idx="4294967295"/>
          </p:nvPr>
        </p:nvSpPr>
        <p:spPr>
          <a:xfrm>
            <a:off x="179512" y="1600200"/>
            <a:ext cx="8784976" cy="4525963"/>
          </a:xfrm>
        </p:spPr>
        <p:txBody>
          <a:bodyPr>
            <a:noAutofit/>
          </a:bodyPr>
          <a:lstStyle/>
          <a:p>
            <a:pPr>
              <a:lnSpc>
                <a:spcPct val="120000"/>
              </a:lnSpc>
              <a:spcBef>
                <a:spcPts val="0"/>
              </a:spcBef>
            </a:pPr>
            <a:r>
              <a:rPr lang="en-IE" sz="2400" dirty="0"/>
              <a:t>Managing diversity requires the ability to harness the attributes of a diverse workforce to foster a productive environment which celebrates and nurtures differences</a:t>
            </a:r>
          </a:p>
          <a:p>
            <a:pPr>
              <a:lnSpc>
                <a:spcPct val="120000"/>
              </a:lnSpc>
              <a:spcBef>
                <a:spcPts val="0"/>
              </a:spcBef>
            </a:pPr>
            <a:endParaRPr lang="en-IE" sz="1600" dirty="0"/>
          </a:p>
          <a:p>
            <a:pPr>
              <a:lnSpc>
                <a:spcPct val="120000"/>
              </a:lnSpc>
              <a:spcBef>
                <a:spcPts val="0"/>
              </a:spcBef>
            </a:pPr>
            <a:r>
              <a:rPr lang="en-IE" sz="2400" dirty="0"/>
              <a:t>Workplace diversity is about recognising differences, acknowledging the benefit of having a range of perspectives in decision-making, and the workforce being representative of the organisation’s customers</a:t>
            </a:r>
          </a:p>
          <a:p>
            <a:pPr>
              <a:lnSpc>
                <a:spcPct val="120000"/>
              </a:lnSpc>
              <a:spcBef>
                <a:spcPts val="0"/>
              </a:spcBef>
            </a:pPr>
            <a:endParaRPr lang="en-IE" sz="1400" dirty="0"/>
          </a:p>
          <a:p>
            <a:pPr>
              <a:lnSpc>
                <a:spcPct val="120000"/>
              </a:lnSpc>
              <a:spcBef>
                <a:spcPts val="0"/>
              </a:spcBef>
            </a:pPr>
            <a:r>
              <a:rPr lang="en-IE" sz="2400" dirty="0"/>
              <a:t>In order for workforce diversity to contribute to the organisation’s strategic goals, it must be effectively managed</a:t>
            </a:r>
            <a:endParaRPr lang="en-IE" sz="1800" dirty="0"/>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152411237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dirty="0">
                <a:solidFill>
                  <a:schemeClr val="bg1"/>
                </a:solidFill>
              </a:rPr>
              <a:t>Equal Employment Opportunities (EEO)</a:t>
            </a:r>
          </a:p>
        </p:txBody>
      </p:sp>
      <p:sp>
        <p:nvSpPr>
          <p:cNvPr id="3" name="Content Placeholder 2"/>
          <p:cNvSpPr>
            <a:spLocks noGrp="1"/>
          </p:cNvSpPr>
          <p:nvPr>
            <p:ph idx="4294967295"/>
          </p:nvPr>
        </p:nvSpPr>
        <p:spPr>
          <a:xfrm>
            <a:off x="323528" y="1600200"/>
            <a:ext cx="8568952" cy="4525963"/>
          </a:xfrm>
        </p:spPr>
        <p:txBody>
          <a:bodyPr>
            <a:noAutofit/>
          </a:bodyPr>
          <a:lstStyle/>
          <a:p>
            <a:pPr>
              <a:spcBef>
                <a:spcPts val="0"/>
              </a:spcBef>
            </a:pPr>
            <a:r>
              <a:rPr lang="en-IE" sz="2000" b="1" i="1" dirty="0"/>
              <a:t>Equal employment opportunities approach (EEO)</a:t>
            </a:r>
            <a:r>
              <a:rPr lang="en-IE" sz="2000" i="1" dirty="0"/>
              <a:t> </a:t>
            </a:r>
            <a:r>
              <a:rPr lang="en-IE" sz="2000" dirty="0"/>
              <a:t>is an approach that promotes, through the development and implementation of policies and procedures, the fair and equitable treatment of individuals in the workplace irrespective of gender, age, race, ethnicity and other attributes</a:t>
            </a:r>
          </a:p>
          <a:p>
            <a:pPr lvl="1">
              <a:spcBef>
                <a:spcPts val="0"/>
              </a:spcBef>
            </a:pPr>
            <a:r>
              <a:rPr lang="en-IE" sz="2000" dirty="0"/>
              <a:t>EEO promotes tolerance and is focused on increasing the proportion of minority groupings in firms and fostering equality of opportunity</a:t>
            </a:r>
          </a:p>
          <a:p>
            <a:pPr lvl="1">
              <a:spcBef>
                <a:spcPts val="0"/>
              </a:spcBef>
            </a:pPr>
            <a:endParaRPr lang="en-IE" sz="2000" b="1" dirty="0"/>
          </a:p>
          <a:p>
            <a:pPr>
              <a:spcBef>
                <a:spcPts val="0"/>
              </a:spcBef>
            </a:pPr>
            <a:r>
              <a:rPr lang="en-IE" sz="2000" dirty="0"/>
              <a:t>In many organisations, EEO is implemented through </a:t>
            </a:r>
            <a:r>
              <a:rPr lang="en-IE" sz="2000" b="1" i="1" dirty="0"/>
              <a:t>Affirmative Action Programmes (AAPs)</a:t>
            </a:r>
            <a:r>
              <a:rPr lang="en-IE" sz="2000" dirty="0"/>
              <a:t> to ensure that equality of opportunity is translated into equality of outcome</a:t>
            </a:r>
          </a:p>
          <a:p>
            <a:pPr lvl="1">
              <a:spcBef>
                <a:spcPts val="0"/>
              </a:spcBef>
            </a:pPr>
            <a:r>
              <a:rPr lang="en-IE" sz="2000" dirty="0"/>
              <a:t>Key features of AAPs include an analysis of the proportion of women and minorities recruited and their position in the organisation, specific goals and timelines for reversing discriminatory practices, and detailed actions to recruit, retain and develop disadvantaged groups in organisations</a:t>
            </a:r>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21972453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dirty="0">
                <a:solidFill>
                  <a:schemeClr val="bg1"/>
                </a:solidFill>
              </a:rPr>
              <a:t>Diversity Management Programmes</a:t>
            </a:r>
          </a:p>
        </p:txBody>
      </p:sp>
      <p:sp>
        <p:nvSpPr>
          <p:cNvPr id="3" name="Content Placeholder 2"/>
          <p:cNvSpPr>
            <a:spLocks noGrp="1"/>
          </p:cNvSpPr>
          <p:nvPr>
            <p:ph idx="4294967295"/>
          </p:nvPr>
        </p:nvSpPr>
        <p:spPr>
          <a:xfrm>
            <a:off x="457200" y="1600200"/>
            <a:ext cx="8229600" cy="4525963"/>
          </a:xfrm>
        </p:spPr>
        <p:txBody>
          <a:bodyPr>
            <a:noAutofit/>
          </a:bodyPr>
          <a:lstStyle/>
          <a:p>
            <a:pPr>
              <a:spcBef>
                <a:spcPts val="0"/>
              </a:spcBef>
            </a:pPr>
            <a:r>
              <a:rPr lang="en-IE" sz="2400" b="1" i="1" dirty="0"/>
              <a:t>Diversity management programmes</a:t>
            </a:r>
            <a:r>
              <a:rPr lang="en-IE" sz="2400" i="1" dirty="0"/>
              <a:t> </a:t>
            </a:r>
            <a:r>
              <a:rPr lang="en-IE" sz="2400" dirty="0"/>
              <a:t>are programmes targeting organisational productivity and profitability through a culture that fosters diverse cultural backgrounds and values</a:t>
            </a:r>
            <a:endParaRPr lang="en-IE" sz="2400" b="1" dirty="0"/>
          </a:p>
          <a:p>
            <a:pPr lvl="1">
              <a:spcBef>
                <a:spcPts val="0"/>
              </a:spcBef>
            </a:pPr>
            <a:r>
              <a:rPr lang="en-IE" sz="2400" dirty="0"/>
              <a:t>They aim to improve organisational performance by changing the culture of the organisation to become more inclusive so as to enable all employees to achieve their potential</a:t>
            </a:r>
          </a:p>
          <a:p>
            <a:pPr lvl="1">
              <a:spcBef>
                <a:spcPts val="0"/>
              </a:spcBef>
            </a:pPr>
            <a:endParaRPr lang="en-IE" sz="2400" dirty="0"/>
          </a:p>
          <a:p>
            <a:pPr>
              <a:spcBef>
                <a:spcPts val="0"/>
              </a:spcBef>
            </a:pPr>
            <a:r>
              <a:rPr lang="en-IE" sz="2400" dirty="0"/>
              <a:t>Managing diversity requires organisational buy-in to recruit, retain, develop and appropriately compensate workers from diverse backgrounds and requires a cultural shift so that differences are celebrated</a:t>
            </a:r>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399186456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fade">
                                      <p:cBhvr>
                                        <p:cTn id="15"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Autofit/>
          </a:bodyPr>
          <a:lstStyle/>
          <a:p>
            <a:r>
              <a:rPr lang="en-IE" sz="3600" dirty="0">
                <a:solidFill>
                  <a:schemeClr val="bg1"/>
                </a:solidFill>
              </a:rPr>
              <a:t>Benefits of Managing a Diverse Workforce</a:t>
            </a:r>
          </a:p>
        </p:txBody>
      </p:sp>
      <p:sp>
        <p:nvSpPr>
          <p:cNvPr id="3" name="Content Placeholder 2"/>
          <p:cNvSpPr>
            <a:spLocks noGrp="1"/>
          </p:cNvSpPr>
          <p:nvPr>
            <p:ph idx="4294967295"/>
          </p:nvPr>
        </p:nvSpPr>
        <p:spPr>
          <a:xfrm>
            <a:off x="457200" y="1600200"/>
            <a:ext cx="8229600" cy="4525963"/>
          </a:xfrm>
        </p:spPr>
        <p:txBody>
          <a:bodyPr>
            <a:noAutofit/>
          </a:bodyPr>
          <a:lstStyle/>
          <a:p>
            <a:pPr>
              <a:spcBef>
                <a:spcPts val="0"/>
              </a:spcBef>
            </a:pPr>
            <a:r>
              <a:rPr lang="en-GB" sz="2200" dirty="0"/>
              <a:t>As well as being the right thing to do morally, encouraging diversity in organisations can lead to:</a:t>
            </a:r>
          </a:p>
          <a:p>
            <a:pPr lvl="1">
              <a:spcBef>
                <a:spcPts val="0"/>
              </a:spcBef>
            </a:pPr>
            <a:r>
              <a:rPr lang="en-GB" sz="2200" dirty="0"/>
              <a:t>Improved organisational performance </a:t>
            </a:r>
          </a:p>
          <a:p>
            <a:pPr lvl="1">
              <a:spcBef>
                <a:spcPts val="0"/>
              </a:spcBef>
            </a:pPr>
            <a:r>
              <a:rPr lang="en-GB" sz="2200" dirty="0"/>
              <a:t>Greater innovation and creativity </a:t>
            </a:r>
          </a:p>
          <a:p>
            <a:pPr lvl="1">
              <a:spcBef>
                <a:spcPts val="0"/>
              </a:spcBef>
            </a:pPr>
            <a:r>
              <a:rPr lang="en-GB" sz="2200" dirty="0"/>
              <a:t>Improved corporate image </a:t>
            </a:r>
          </a:p>
          <a:p>
            <a:pPr lvl="1">
              <a:spcBef>
                <a:spcPts val="0"/>
              </a:spcBef>
            </a:pPr>
            <a:r>
              <a:rPr lang="en-GB" sz="2200" dirty="0"/>
              <a:t>The ability to recruit and retain key talent </a:t>
            </a:r>
          </a:p>
          <a:p>
            <a:pPr lvl="1">
              <a:spcBef>
                <a:spcPts val="0"/>
              </a:spcBef>
            </a:pPr>
            <a:r>
              <a:rPr lang="en-GB" sz="2200" dirty="0"/>
              <a:t>Better group performance</a:t>
            </a:r>
          </a:p>
          <a:p>
            <a:pPr lvl="1">
              <a:spcBef>
                <a:spcPts val="0"/>
              </a:spcBef>
            </a:pPr>
            <a:endParaRPr lang="en-GB" sz="2200" dirty="0"/>
          </a:p>
          <a:p>
            <a:pPr>
              <a:spcBef>
                <a:spcPts val="0"/>
              </a:spcBef>
            </a:pPr>
            <a:r>
              <a:rPr lang="en-IE" sz="2200" dirty="0"/>
              <a:t>Other studies have found negative consequences arising from greater organisational diversity, such as a decline in profits, increased training and development costs, the inability to retain employees, claims of reverse discrimination, inter-personal conflict and lack of cohesion among staff </a:t>
            </a:r>
          </a:p>
        </p:txBody>
      </p:sp>
      <p:sp>
        <p:nvSpPr>
          <p:cNvPr id="4" name="Title 1"/>
          <p:cNvSpPr txBox="1">
            <a:spLocks/>
          </p:cNvSpPr>
          <p:nvPr/>
        </p:nvSpPr>
        <p:spPr>
          <a:xfrm>
            <a:off x="467544" y="260648"/>
            <a:ext cx="82296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dirty="0"/>
          </a:p>
        </p:txBody>
      </p:sp>
    </p:spTree>
    <p:extLst>
      <p:ext uri="{BB962C8B-B14F-4D97-AF65-F5344CB8AC3E}">
        <p14:creationId xmlns:p14="http://schemas.microsoft.com/office/powerpoint/2010/main" val="323800413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500"/>
                                        <p:tgtEl>
                                          <p:spTgt spid="3">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500"/>
                                        <p:tgtEl>
                                          <p:spTgt spid="3">
                                            <p:txEl>
                                              <p:pRg st="3" end="3"/>
                                            </p:txEl>
                                          </p:spTgt>
                                        </p:tgtEl>
                                      </p:cBhvr>
                                    </p:animEffect>
                                  </p:childTnLst>
                                </p:cTn>
                              </p:par>
                              <p:par>
                                <p:cTn id="17" presetID="10" presetClass="entr" presetSubtype="0" fill="hold" grpId="0"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fade">
                                      <p:cBhvr>
                                        <p:cTn id="19" dur="500"/>
                                        <p:tgtEl>
                                          <p:spTgt spid="3">
                                            <p:txEl>
                                              <p:pRg st="4" end="4"/>
                                            </p:txEl>
                                          </p:spTgt>
                                        </p:tgtEl>
                                      </p:cBhvr>
                                    </p:animEffect>
                                  </p:childTnLst>
                                </p:cTn>
                              </p:par>
                              <p:par>
                                <p:cTn id="20" presetID="10" presetClass="entr" presetSubtype="0" fill="hold" grpId="0" nodeType="with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fade">
                                      <p:cBhvr>
                                        <p:cTn id="22" dur="500"/>
                                        <p:tgtEl>
                                          <p:spTgt spid="3">
                                            <p:txEl>
                                              <p:pRg st="5" end="5"/>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3">
                                            <p:txEl>
                                              <p:pRg st="7" end="7"/>
                                            </p:txEl>
                                          </p:spTgt>
                                        </p:tgtEl>
                                        <p:attrNameLst>
                                          <p:attrName>style.visibility</p:attrName>
                                        </p:attrNameLst>
                                      </p:cBhvr>
                                      <p:to>
                                        <p:strVal val="visible"/>
                                      </p:to>
                                    </p:set>
                                    <p:animEffect transition="in" filter="fade">
                                      <p:cBhvr>
                                        <p:cTn id="27"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9144000" cy="1143000"/>
          </a:xfrm>
          <a:solidFill>
            <a:srgbClr val="3BBCD6"/>
          </a:solidFill>
        </p:spPr>
        <p:txBody>
          <a:bodyPr>
            <a:normAutofit/>
          </a:bodyPr>
          <a:lstStyle/>
          <a:p>
            <a:r>
              <a:rPr lang="en-IE" sz="4000" dirty="0">
                <a:solidFill>
                  <a:schemeClr val="bg1"/>
                </a:solidFill>
              </a:rPr>
              <a:t>Individual-level Outcomes</a:t>
            </a:r>
          </a:p>
        </p:txBody>
      </p:sp>
      <p:sp>
        <p:nvSpPr>
          <p:cNvPr id="3" name="Content Placeholder 2"/>
          <p:cNvSpPr>
            <a:spLocks noGrp="1"/>
          </p:cNvSpPr>
          <p:nvPr>
            <p:ph idx="4294967295"/>
          </p:nvPr>
        </p:nvSpPr>
        <p:spPr>
          <a:xfrm>
            <a:off x="179512" y="1600200"/>
            <a:ext cx="8856984" cy="4525963"/>
          </a:xfrm>
        </p:spPr>
        <p:txBody>
          <a:bodyPr>
            <a:noAutofit/>
          </a:bodyPr>
          <a:lstStyle/>
          <a:p>
            <a:pPr>
              <a:spcBef>
                <a:spcPts val="0"/>
              </a:spcBef>
            </a:pPr>
            <a:r>
              <a:rPr lang="en-IE" sz="2000" dirty="0">
                <a:effectLst/>
                <a:ea typeface="Calibri" panose="020F0502020204030204" pitchFamily="34" charset="0"/>
              </a:rPr>
              <a:t>From the individual’s perspective, having a more diverse workforce can lead to heightened organisational commitment and job satisfaction </a:t>
            </a:r>
          </a:p>
          <a:p>
            <a:pPr>
              <a:spcBef>
                <a:spcPts val="0"/>
              </a:spcBef>
            </a:pPr>
            <a:endParaRPr lang="en-IE" sz="2000" dirty="0"/>
          </a:p>
          <a:p>
            <a:pPr>
              <a:spcBef>
                <a:spcPts val="0"/>
              </a:spcBef>
            </a:pPr>
            <a:r>
              <a:rPr lang="en-IE" sz="2000" dirty="0">
                <a:effectLst/>
                <a:ea typeface="Calibri" panose="020F0502020204030204" pitchFamily="34" charset="0"/>
                <a:cs typeface="Times New Roman" panose="02020603050405020304" pitchFamily="18" charset="0"/>
              </a:rPr>
              <a:t>Colquitt </a:t>
            </a:r>
            <a:r>
              <a:rPr lang="en-IE" sz="2000" i="1" dirty="0">
                <a:effectLst/>
                <a:ea typeface="Calibri" panose="020F0502020204030204" pitchFamily="34" charset="0"/>
                <a:cs typeface="Times New Roman" panose="02020603050405020304" pitchFamily="18" charset="0"/>
              </a:rPr>
              <a:t>et al.</a:t>
            </a:r>
            <a:r>
              <a:rPr lang="en-IE" sz="2000" dirty="0">
                <a:effectLst/>
                <a:ea typeface="Calibri" panose="020F0502020204030204" pitchFamily="34" charset="0"/>
                <a:cs typeface="Times New Roman" panose="02020603050405020304" pitchFamily="18" charset="0"/>
              </a:rPr>
              <a:t> (2001) found that employees who feel they have been unfairly treated or discriminated against can under-perform and seek retribution in work or through litigation</a:t>
            </a:r>
          </a:p>
          <a:p>
            <a:pPr>
              <a:spcBef>
                <a:spcPts val="0"/>
              </a:spcBef>
            </a:pPr>
            <a:endParaRPr lang="en-IE" sz="2000" dirty="0"/>
          </a:p>
          <a:p>
            <a:pPr>
              <a:spcBef>
                <a:spcPts val="0"/>
              </a:spcBef>
            </a:pPr>
            <a:r>
              <a:rPr lang="en-IE" sz="2000" dirty="0">
                <a:effectLst/>
                <a:ea typeface="Calibri" panose="020F0502020204030204" pitchFamily="34" charset="0"/>
              </a:rPr>
              <a:t>Take, for example, age diversity in the health sector. Nurses of different ages can bring greater perspectives and connect better with patients of different ages. Despite this, newly-qualified nurses will likely have been trained differently, have varying degrees of technical competency and use different communication methods compared with those with many years’ work experience. These differences in a highly pressurised environment can lead to increased stress-levels, have negative consequences for well-being and reduce overall performance</a:t>
            </a:r>
            <a:endParaRPr lang="en-IE" sz="2000" dirty="0"/>
          </a:p>
        </p:txBody>
      </p:sp>
    </p:spTree>
    <p:extLst>
      <p:ext uri="{BB962C8B-B14F-4D97-AF65-F5344CB8AC3E}">
        <p14:creationId xmlns:p14="http://schemas.microsoft.com/office/powerpoint/2010/main" val="64864269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TM03457444[[fn=Basis]]</Template>
  <TotalTime>899</TotalTime>
  <Words>2120</Words>
  <Application>Microsoft Office PowerPoint</Application>
  <PresentationFormat>On-screen Show (4:3)</PresentationFormat>
  <Paragraphs>158</Paragraphs>
  <Slides>24</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24</vt:i4>
      </vt:variant>
    </vt:vector>
  </HeadingPairs>
  <TitlesOfParts>
    <vt:vector size="29" baseType="lpstr">
      <vt:lpstr>Arial</vt:lpstr>
      <vt:lpstr>Calibri</vt:lpstr>
      <vt:lpstr>Symbol</vt:lpstr>
      <vt:lpstr>Times New Roman</vt:lpstr>
      <vt:lpstr>Office Theme</vt:lpstr>
      <vt:lpstr>PowerPoint Presentation</vt:lpstr>
      <vt:lpstr>Learning Outcomes</vt:lpstr>
      <vt:lpstr>What is Diversity?</vt:lpstr>
      <vt:lpstr>Drivers of Diversity in the Workplace</vt:lpstr>
      <vt:lpstr>Managing Diversity in Organisations</vt:lpstr>
      <vt:lpstr>Equal Employment Opportunities (EEO)</vt:lpstr>
      <vt:lpstr>Diversity Management Programmes</vt:lpstr>
      <vt:lpstr>Benefits of Managing a Diverse Workforce</vt:lpstr>
      <vt:lpstr>Individual-level Outcomes</vt:lpstr>
      <vt:lpstr>Barriers to Inclusive Workplace Management</vt:lpstr>
      <vt:lpstr>Barriers to Inclusive Workplace Management</vt:lpstr>
      <vt:lpstr>Examples of Discrimination at Work</vt:lpstr>
      <vt:lpstr>Other Structural Barriers  to Diversity at Work</vt:lpstr>
      <vt:lpstr>Power Struggles</vt:lpstr>
      <vt:lpstr>Lack of Structural Integration</vt:lpstr>
      <vt:lpstr>Communication Issues</vt:lpstr>
      <vt:lpstr>Specific Measures to  Manage Diversity in Organisations</vt:lpstr>
      <vt:lpstr>Equality Legislation in Employment</vt:lpstr>
      <vt:lpstr>Equality Legislation in Employment</vt:lpstr>
      <vt:lpstr>Equality Legislation in Employment</vt:lpstr>
      <vt:lpstr>Equality Legislation in Employment</vt:lpstr>
      <vt:lpstr>Managerial Takeaways</vt:lpstr>
      <vt:lpstr>Questions</vt:lpstr>
      <vt:lpstr>Questions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Claire.Harnett</dc:creator>
  <cp:lastModifiedBy>Lauren Zimmerman</cp:lastModifiedBy>
  <cp:revision>59</cp:revision>
  <dcterms:created xsi:type="dcterms:W3CDTF">2016-01-04T09:34:48Z</dcterms:created>
  <dcterms:modified xsi:type="dcterms:W3CDTF">2021-10-13T13:10:53Z</dcterms:modified>
</cp:coreProperties>
</file>

<file path=docProps/thumbnail.jpeg>
</file>