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9" r:id="rId5"/>
    <p:sldId id="280" r:id="rId6"/>
    <p:sldId id="281" r:id="rId7"/>
    <p:sldId id="282" r:id="rId8"/>
    <p:sldId id="283" r:id="rId9"/>
    <p:sldId id="284" r:id="rId10"/>
    <p:sldId id="285"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7" r:id="rId26"/>
    <p:sldId id="27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B40DC8-E9F8-48AC-B8E9-6CFD9081D26C}" v="948" dt="2021-08-31T07:59:52.0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A4B40DC8-E9F8-48AC-B8E9-6CFD9081D26C}"/>
    <pc:docChg chg="undo custSel addSld delSld modSld sldOrd">
      <pc:chgData name="Claire.Harnett" userId="edddb424-bfc6-4d85-8905-6f548f644e18" providerId="ADAL" clId="{A4B40DC8-E9F8-48AC-B8E9-6CFD9081D26C}" dt="2021-08-30T21:18:37.315" v="2334" actId="27636"/>
      <pc:docMkLst>
        <pc:docMk/>
      </pc:docMkLst>
      <pc:sldChg chg="modSp mod">
        <pc:chgData name="Claire.Harnett" userId="edddb424-bfc6-4d85-8905-6f548f644e18" providerId="ADAL" clId="{A4B40DC8-E9F8-48AC-B8E9-6CFD9081D26C}" dt="2021-08-30T20:17:04.672" v="34" actId="20577"/>
        <pc:sldMkLst>
          <pc:docMk/>
          <pc:sldMk cId="614916627" sldId="256"/>
        </pc:sldMkLst>
        <pc:spChg chg="mod">
          <ac:chgData name="Claire.Harnett" userId="edddb424-bfc6-4d85-8905-6f548f644e18" providerId="ADAL" clId="{A4B40DC8-E9F8-48AC-B8E9-6CFD9081D26C}" dt="2021-08-30T20:16:55.183" v="0" actId="20577"/>
          <ac:spMkLst>
            <pc:docMk/>
            <pc:sldMk cId="614916627" sldId="256"/>
            <ac:spMk id="2" creationId="{00000000-0000-0000-0000-000000000000}"/>
          </ac:spMkLst>
        </pc:spChg>
        <pc:spChg chg="mod">
          <ac:chgData name="Claire.Harnett" userId="edddb424-bfc6-4d85-8905-6f548f644e18" providerId="ADAL" clId="{A4B40DC8-E9F8-48AC-B8E9-6CFD9081D26C}" dt="2021-08-30T20:17:04.672" v="34" actId="20577"/>
          <ac:spMkLst>
            <pc:docMk/>
            <pc:sldMk cId="614916627" sldId="256"/>
            <ac:spMk id="4" creationId="{00000000-0000-0000-0000-000000000000}"/>
          </ac:spMkLst>
        </pc:spChg>
      </pc:sldChg>
      <pc:sldChg chg="modSp mod">
        <pc:chgData name="Claire.Harnett" userId="edddb424-bfc6-4d85-8905-6f548f644e18" providerId="ADAL" clId="{A4B40DC8-E9F8-48AC-B8E9-6CFD9081D26C}" dt="2021-08-30T20:28:59.505" v="66" actId="20577"/>
        <pc:sldMkLst>
          <pc:docMk/>
          <pc:sldMk cId="1839598555" sldId="257"/>
        </pc:sldMkLst>
        <pc:spChg chg="mod">
          <ac:chgData name="Claire.Harnett" userId="edddb424-bfc6-4d85-8905-6f548f644e18" providerId="ADAL" clId="{A4B40DC8-E9F8-48AC-B8E9-6CFD9081D26C}" dt="2021-08-30T20:28:59.505" v="66" actId="20577"/>
          <ac:spMkLst>
            <pc:docMk/>
            <pc:sldMk cId="1839598555" sldId="257"/>
            <ac:spMk id="3" creationId="{00000000-0000-0000-0000-000000000000}"/>
          </ac:spMkLst>
        </pc:spChg>
      </pc:sldChg>
      <pc:sldChg chg="del">
        <pc:chgData name="Claire.Harnett" userId="edddb424-bfc6-4d85-8905-6f548f644e18" providerId="ADAL" clId="{A4B40DC8-E9F8-48AC-B8E9-6CFD9081D26C}" dt="2021-08-30T20:29:05.951" v="67" actId="2696"/>
        <pc:sldMkLst>
          <pc:docMk/>
          <pc:sldMk cId="1157952092" sldId="258"/>
        </pc:sldMkLst>
      </pc:sldChg>
      <pc:sldChg chg="modSp mod modAnim">
        <pc:chgData name="Claire.Harnett" userId="edddb424-bfc6-4d85-8905-6f548f644e18" providerId="ADAL" clId="{A4B40DC8-E9F8-48AC-B8E9-6CFD9081D26C}" dt="2021-08-30T20:31:29.667" v="171" actId="14100"/>
        <pc:sldMkLst>
          <pc:docMk/>
          <pc:sldMk cId="1854542032" sldId="259"/>
        </pc:sldMkLst>
        <pc:spChg chg="mod">
          <ac:chgData name="Claire.Harnett" userId="edddb424-bfc6-4d85-8905-6f548f644e18" providerId="ADAL" clId="{A4B40DC8-E9F8-48AC-B8E9-6CFD9081D26C}" dt="2021-08-30T20:29:33.177" v="136" actId="20577"/>
          <ac:spMkLst>
            <pc:docMk/>
            <pc:sldMk cId="1854542032" sldId="259"/>
            <ac:spMk id="2" creationId="{00000000-0000-0000-0000-000000000000}"/>
          </ac:spMkLst>
        </pc:spChg>
        <pc:spChg chg="mod">
          <ac:chgData name="Claire.Harnett" userId="edddb424-bfc6-4d85-8905-6f548f644e18" providerId="ADAL" clId="{A4B40DC8-E9F8-48AC-B8E9-6CFD9081D26C}" dt="2021-08-30T20:31:29.667" v="171" actId="14100"/>
          <ac:spMkLst>
            <pc:docMk/>
            <pc:sldMk cId="1854542032" sldId="259"/>
            <ac:spMk id="3" creationId="{00000000-0000-0000-0000-000000000000}"/>
          </ac:spMkLst>
        </pc:spChg>
      </pc:sldChg>
      <pc:sldChg chg="del">
        <pc:chgData name="Claire.Harnett" userId="edddb424-bfc6-4d85-8905-6f548f644e18" providerId="ADAL" clId="{A4B40DC8-E9F8-48AC-B8E9-6CFD9081D26C}" dt="2021-08-30T20:17:08.492" v="35" actId="47"/>
        <pc:sldMkLst>
          <pc:docMk/>
          <pc:sldMk cId="1424510480" sldId="260"/>
        </pc:sldMkLst>
      </pc:sldChg>
      <pc:sldChg chg="modSp mod modAnim">
        <pc:chgData name="Claire.Harnett" userId="edddb424-bfc6-4d85-8905-6f548f644e18" providerId="ADAL" clId="{A4B40DC8-E9F8-48AC-B8E9-6CFD9081D26C}" dt="2021-08-30T20:47:22.886" v="720" actId="404"/>
        <pc:sldMkLst>
          <pc:docMk/>
          <pc:sldMk cId="212148482" sldId="261"/>
        </pc:sldMkLst>
        <pc:spChg chg="mod">
          <ac:chgData name="Claire.Harnett" userId="edddb424-bfc6-4d85-8905-6f548f644e18" providerId="ADAL" clId="{A4B40DC8-E9F8-48AC-B8E9-6CFD9081D26C}" dt="2021-08-30T20:45:25.431" v="685" actId="20577"/>
          <ac:spMkLst>
            <pc:docMk/>
            <pc:sldMk cId="212148482" sldId="261"/>
            <ac:spMk id="2" creationId="{00000000-0000-0000-0000-000000000000}"/>
          </ac:spMkLst>
        </pc:spChg>
        <pc:spChg chg="mod">
          <ac:chgData name="Claire.Harnett" userId="edddb424-bfc6-4d85-8905-6f548f644e18" providerId="ADAL" clId="{A4B40DC8-E9F8-48AC-B8E9-6CFD9081D26C}" dt="2021-08-30T20:47:22.886" v="720" actId="404"/>
          <ac:spMkLst>
            <pc:docMk/>
            <pc:sldMk cId="212148482" sldId="261"/>
            <ac:spMk id="3" creationId="{00000000-0000-0000-0000-000000000000}"/>
          </ac:spMkLst>
        </pc:spChg>
      </pc:sldChg>
      <pc:sldChg chg="modSp mod">
        <pc:chgData name="Claire.Harnett" userId="edddb424-bfc6-4d85-8905-6f548f644e18" providerId="ADAL" clId="{A4B40DC8-E9F8-48AC-B8E9-6CFD9081D26C}" dt="2021-08-30T20:49:30.395" v="764" actId="20577"/>
        <pc:sldMkLst>
          <pc:docMk/>
          <pc:sldMk cId="648642699" sldId="262"/>
        </pc:sldMkLst>
        <pc:spChg chg="mod">
          <ac:chgData name="Claire.Harnett" userId="edddb424-bfc6-4d85-8905-6f548f644e18" providerId="ADAL" clId="{A4B40DC8-E9F8-48AC-B8E9-6CFD9081D26C}" dt="2021-08-30T20:47:41.188" v="740" actId="20577"/>
          <ac:spMkLst>
            <pc:docMk/>
            <pc:sldMk cId="648642699" sldId="262"/>
            <ac:spMk id="2" creationId="{00000000-0000-0000-0000-000000000000}"/>
          </ac:spMkLst>
        </pc:spChg>
        <pc:spChg chg="mod">
          <ac:chgData name="Claire.Harnett" userId="edddb424-bfc6-4d85-8905-6f548f644e18" providerId="ADAL" clId="{A4B40DC8-E9F8-48AC-B8E9-6CFD9081D26C}" dt="2021-08-30T20:49:30.395" v="764" actId="20577"/>
          <ac:spMkLst>
            <pc:docMk/>
            <pc:sldMk cId="648642699" sldId="262"/>
            <ac:spMk id="3" creationId="{00000000-0000-0000-0000-000000000000}"/>
          </ac:spMkLst>
        </pc:spChg>
      </pc:sldChg>
      <pc:sldChg chg="addSp delSp modSp mod">
        <pc:chgData name="Claire.Harnett" userId="edddb424-bfc6-4d85-8905-6f548f644e18" providerId="ADAL" clId="{A4B40DC8-E9F8-48AC-B8E9-6CFD9081D26C}" dt="2021-08-30T20:50:56.703" v="844" actId="14100"/>
        <pc:sldMkLst>
          <pc:docMk/>
          <pc:sldMk cId="3816329126" sldId="263"/>
        </pc:sldMkLst>
        <pc:spChg chg="mod">
          <ac:chgData name="Claire.Harnett" userId="edddb424-bfc6-4d85-8905-6f548f644e18" providerId="ADAL" clId="{A4B40DC8-E9F8-48AC-B8E9-6CFD9081D26C}" dt="2021-08-30T20:50:08.940" v="836" actId="404"/>
          <ac:spMkLst>
            <pc:docMk/>
            <pc:sldMk cId="3816329126" sldId="263"/>
            <ac:spMk id="2" creationId="{00000000-0000-0000-0000-000000000000}"/>
          </ac:spMkLst>
        </pc:spChg>
        <pc:spChg chg="del">
          <ac:chgData name="Claire.Harnett" userId="edddb424-bfc6-4d85-8905-6f548f644e18" providerId="ADAL" clId="{A4B40DC8-E9F8-48AC-B8E9-6CFD9081D26C}" dt="2021-08-30T20:50:37.698" v="837" actId="22"/>
          <ac:spMkLst>
            <pc:docMk/>
            <pc:sldMk cId="3816329126" sldId="263"/>
            <ac:spMk id="3" creationId="{00000000-0000-0000-0000-000000000000}"/>
          </ac:spMkLst>
        </pc:spChg>
        <pc:picChg chg="add mod ord modCrop">
          <ac:chgData name="Claire.Harnett" userId="edddb424-bfc6-4d85-8905-6f548f644e18" providerId="ADAL" clId="{A4B40DC8-E9F8-48AC-B8E9-6CFD9081D26C}" dt="2021-08-30T20:50:56.703" v="844" actId="14100"/>
          <ac:picMkLst>
            <pc:docMk/>
            <pc:sldMk cId="3816329126" sldId="263"/>
            <ac:picMk id="5" creationId="{7CB9BF68-5A40-41CA-B3D0-1506784E9FED}"/>
          </ac:picMkLst>
        </pc:picChg>
      </pc:sldChg>
      <pc:sldChg chg="modSp mod modAnim">
        <pc:chgData name="Claire.Harnett" userId="edddb424-bfc6-4d85-8905-6f548f644e18" providerId="ADAL" clId="{A4B40DC8-E9F8-48AC-B8E9-6CFD9081D26C}" dt="2021-08-30T20:53:41.187" v="897" actId="20577"/>
        <pc:sldMkLst>
          <pc:docMk/>
          <pc:sldMk cId="4198937762" sldId="264"/>
        </pc:sldMkLst>
        <pc:spChg chg="mod">
          <ac:chgData name="Claire.Harnett" userId="edddb424-bfc6-4d85-8905-6f548f644e18" providerId="ADAL" clId="{A4B40DC8-E9F8-48AC-B8E9-6CFD9081D26C}" dt="2021-08-30T20:51:10.258" v="866" actId="20577"/>
          <ac:spMkLst>
            <pc:docMk/>
            <pc:sldMk cId="4198937762" sldId="264"/>
            <ac:spMk id="2" creationId="{00000000-0000-0000-0000-000000000000}"/>
          </ac:spMkLst>
        </pc:spChg>
        <pc:spChg chg="mod">
          <ac:chgData name="Claire.Harnett" userId="edddb424-bfc6-4d85-8905-6f548f644e18" providerId="ADAL" clId="{A4B40DC8-E9F8-48AC-B8E9-6CFD9081D26C}" dt="2021-08-30T20:53:41.187" v="897" actId="20577"/>
          <ac:spMkLst>
            <pc:docMk/>
            <pc:sldMk cId="4198937762" sldId="264"/>
            <ac:spMk id="3" creationId="{00000000-0000-0000-0000-000000000000}"/>
          </ac:spMkLst>
        </pc:spChg>
      </pc:sldChg>
      <pc:sldChg chg="modSp mod">
        <pc:chgData name="Claire.Harnett" userId="edddb424-bfc6-4d85-8905-6f548f644e18" providerId="ADAL" clId="{A4B40DC8-E9F8-48AC-B8E9-6CFD9081D26C}" dt="2021-08-30T20:56:26.116" v="964" actId="255"/>
        <pc:sldMkLst>
          <pc:docMk/>
          <pc:sldMk cId="2711849803" sldId="265"/>
        </pc:sldMkLst>
        <pc:spChg chg="mod">
          <ac:chgData name="Claire.Harnett" userId="edddb424-bfc6-4d85-8905-6f548f644e18" providerId="ADAL" clId="{A4B40DC8-E9F8-48AC-B8E9-6CFD9081D26C}" dt="2021-08-30T20:53:57.986" v="918" actId="404"/>
          <ac:spMkLst>
            <pc:docMk/>
            <pc:sldMk cId="2711849803" sldId="265"/>
            <ac:spMk id="2" creationId="{00000000-0000-0000-0000-000000000000}"/>
          </ac:spMkLst>
        </pc:spChg>
        <pc:spChg chg="mod">
          <ac:chgData name="Claire.Harnett" userId="edddb424-bfc6-4d85-8905-6f548f644e18" providerId="ADAL" clId="{A4B40DC8-E9F8-48AC-B8E9-6CFD9081D26C}" dt="2021-08-30T20:56:26.116" v="964" actId="255"/>
          <ac:spMkLst>
            <pc:docMk/>
            <pc:sldMk cId="2711849803" sldId="265"/>
            <ac:spMk id="3" creationId="{00000000-0000-0000-0000-000000000000}"/>
          </ac:spMkLst>
        </pc:spChg>
      </pc:sldChg>
      <pc:sldChg chg="modSp mod">
        <pc:chgData name="Claire.Harnett" userId="edddb424-bfc6-4d85-8905-6f548f644e18" providerId="ADAL" clId="{A4B40DC8-E9F8-48AC-B8E9-6CFD9081D26C}" dt="2021-08-30T20:58:20.183" v="1022" actId="255"/>
        <pc:sldMkLst>
          <pc:docMk/>
          <pc:sldMk cId="4030203378" sldId="266"/>
        </pc:sldMkLst>
        <pc:spChg chg="mod">
          <ac:chgData name="Claire.Harnett" userId="edddb424-bfc6-4d85-8905-6f548f644e18" providerId="ADAL" clId="{A4B40DC8-E9F8-48AC-B8E9-6CFD9081D26C}" dt="2021-08-30T20:56:42.185" v="989" actId="20577"/>
          <ac:spMkLst>
            <pc:docMk/>
            <pc:sldMk cId="4030203378" sldId="266"/>
            <ac:spMk id="2" creationId="{00000000-0000-0000-0000-000000000000}"/>
          </ac:spMkLst>
        </pc:spChg>
        <pc:spChg chg="mod">
          <ac:chgData name="Claire.Harnett" userId="edddb424-bfc6-4d85-8905-6f548f644e18" providerId="ADAL" clId="{A4B40DC8-E9F8-48AC-B8E9-6CFD9081D26C}" dt="2021-08-30T20:58:20.183" v="1022" actId="255"/>
          <ac:spMkLst>
            <pc:docMk/>
            <pc:sldMk cId="4030203378" sldId="266"/>
            <ac:spMk id="3" creationId="{00000000-0000-0000-0000-000000000000}"/>
          </ac:spMkLst>
        </pc:spChg>
      </pc:sldChg>
      <pc:sldChg chg="modSp mod modAnim">
        <pc:chgData name="Claire.Harnett" userId="edddb424-bfc6-4d85-8905-6f548f644e18" providerId="ADAL" clId="{A4B40DC8-E9F8-48AC-B8E9-6CFD9081D26C}" dt="2021-08-30T21:02:07.933" v="1522" actId="27636"/>
        <pc:sldMkLst>
          <pc:docMk/>
          <pc:sldMk cId="316990722" sldId="267"/>
        </pc:sldMkLst>
        <pc:spChg chg="mod">
          <ac:chgData name="Claire.Harnett" userId="edddb424-bfc6-4d85-8905-6f548f644e18" providerId="ADAL" clId="{A4B40DC8-E9F8-48AC-B8E9-6CFD9081D26C}" dt="2021-08-30T20:59:10.462" v="1082" actId="20577"/>
          <ac:spMkLst>
            <pc:docMk/>
            <pc:sldMk cId="316990722" sldId="267"/>
            <ac:spMk id="2" creationId="{00000000-0000-0000-0000-000000000000}"/>
          </ac:spMkLst>
        </pc:spChg>
        <pc:spChg chg="mod">
          <ac:chgData name="Claire.Harnett" userId="edddb424-bfc6-4d85-8905-6f548f644e18" providerId="ADAL" clId="{A4B40DC8-E9F8-48AC-B8E9-6CFD9081D26C}" dt="2021-08-30T21:02:07.933" v="1522" actId="27636"/>
          <ac:spMkLst>
            <pc:docMk/>
            <pc:sldMk cId="316990722" sldId="267"/>
            <ac:spMk id="3" creationId="{00000000-0000-0000-0000-000000000000}"/>
          </ac:spMkLst>
        </pc:spChg>
      </pc:sldChg>
      <pc:sldChg chg="modSp mod modAnim">
        <pc:chgData name="Claire.Harnett" userId="edddb424-bfc6-4d85-8905-6f548f644e18" providerId="ADAL" clId="{A4B40DC8-E9F8-48AC-B8E9-6CFD9081D26C}" dt="2021-08-30T21:04:00.095" v="1694" actId="404"/>
        <pc:sldMkLst>
          <pc:docMk/>
          <pc:sldMk cId="2409944437" sldId="268"/>
        </pc:sldMkLst>
        <pc:spChg chg="mod">
          <ac:chgData name="Claire.Harnett" userId="edddb424-bfc6-4d85-8905-6f548f644e18" providerId="ADAL" clId="{A4B40DC8-E9F8-48AC-B8E9-6CFD9081D26C}" dt="2021-08-30T21:02:27.017" v="1576" actId="20577"/>
          <ac:spMkLst>
            <pc:docMk/>
            <pc:sldMk cId="2409944437" sldId="268"/>
            <ac:spMk id="2" creationId="{00000000-0000-0000-0000-000000000000}"/>
          </ac:spMkLst>
        </pc:spChg>
        <pc:spChg chg="mod">
          <ac:chgData name="Claire.Harnett" userId="edddb424-bfc6-4d85-8905-6f548f644e18" providerId="ADAL" clId="{A4B40DC8-E9F8-48AC-B8E9-6CFD9081D26C}" dt="2021-08-30T21:04:00.095" v="1694" actId="404"/>
          <ac:spMkLst>
            <pc:docMk/>
            <pc:sldMk cId="2409944437" sldId="268"/>
            <ac:spMk id="3" creationId="{00000000-0000-0000-0000-000000000000}"/>
          </ac:spMkLst>
        </pc:spChg>
      </pc:sldChg>
      <pc:sldChg chg="modSp mod modAnim">
        <pc:chgData name="Claire.Harnett" userId="edddb424-bfc6-4d85-8905-6f548f644e18" providerId="ADAL" clId="{A4B40DC8-E9F8-48AC-B8E9-6CFD9081D26C}" dt="2021-08-30T21:05:15.835" v="1744" actId="20577"/>
        <pc:sldMkLst>
          <pc:docMk/>
          <pc:sldMk cId="3957838804" sldId="269"/>
        </pc:sldMkLst>
        <pc:spChg chg="mod">
          <ac:chgData name="Claire.Harnett" userId="edddb424-bfc6-4d85-8905-6f548f644e18" providerId="ADAL" clId="{A4B40DC8-E9F8-48AC-B8E9-6CFD9081D26C}" dt="2021-08-30T21:04:16.218" v="1736" actId="20577"/>
          <ac:spMkLst>
            <pc:docMk/>
            <pc:sldMk cId="3957838804" sldId="269"/>
            <ac:spMk id="2" creationId="{00000000-0000-0000-0000-000000000000}"/>
          </ac:spMkLst>
        </pc:spChg>
        <pc:spChg chg="mod">
          <ac:chgData name="Claire.Harnett" userId="edddb424-bfc6-4d85-8905-6f548f644e18" providerId="ADAL" clId="{A4B40DC8-E9F8-48AC-B8E9-6CFD9081D26C}" dt="2021-08-30T21:05:15.835" v="1744" actId="20577"/>
          <ac:spMkLst>
            <pc:docMk/>
            <pc:sldMk cId="3957838804" sldId="269"/>
            <ac:spMk id="3" creationId="{00000000-0000-0000-0000-000000000000}"/>
          </ac:spMkLst>
        </pc:spChg>
      </pc:sldChg>
      <pc:sldChg chg="modSp mod modAnim">
        <pc:chgData name="Claire.Harnett" userId="edddb424-bfc6-4d85-8905-6f548f644e18" providerId="ADAL" clId="{A4B40DC8-E9F8-48AC-B8E9-6CFD9081D26C}" dt="2021-08-30T21:08:19.462" v="1837" actId="20577"/>
        <pc:sldMkLst>
          <pc:docMk/>
          <pc:sldMk cId="3114622241" sldId="270"/>
        </pc:sldMkLst>
        <pc:spChg chg="mod">
          <ac:chgData name="Claire.Harnett" userId="edddb424-bfc6-4d85-8905-6f548f644e18" providerId="ADAL" clId="{A4B40DC8-E9F8-48AC-B8E9-6CFD9081D26C}" dt="2021-08-30T21:05:42.972" v="1798" actId="20577"/>
          <ac:spMkLst>
            <pc:docMk/>
            <pc:sldMk cId="3114622241" sldId="270"/>
            <ac:spMk id="2" creationId="{00000000-0000-0000-0000-000000000000}"/>
          </ac:spMkLst>
        </pc:spChg>
        <pc:spChg chg="mod">
          <ac:chgData name="Claire.Harnett" userId="edddb424-bfc6-4d85-8905-6f548f644e18" providerId="ADAL" clId="{A4B40DC8-E9F8-48AC-B8E9-6CFD9081D26C}" dt="2021-08-30T21:08:19.462" v="1837" actId="20577"/>
          <ac:spMkLst>
            <pc:docMk/>
            <pc:sldMk cId="3114622241" sldId="270"/>
            <ac:spMk id="3" creationId="{00000000-0000-0000-0000-000000000000}"/>
          </ac:spMkLst>
        </pc:spChg>
      </pc:sldChg>
      <pc:sldChg chg="modSp mod">
        <pc:chgData name="Claire.Harnett" userId="edddb424-bfc6-4d85-8905-6f548f644e18" providerId="ADAL" clId="{A4B40DC8-E9F8-48AC-B8E9-6CFD9081D26C}" dt="2021-08-30T21:12:05.435" v="2119" actId="255"/>
        <pc:sldMkLst>
          <pc:docMk/>
          <pc:sldMk cId="3648198078" sldId="271"/>
        </pc:sldMkLst>
        <pc:spChg chg="mod">
          <ac:chgData name="Claire.Harnett" userId="edddb424-bfc6-4d85-8905-6f548f644e18" providerId="ADAL" clId="{A4B40DC8-E9F8-48AC-B8E9-6CFD9081D26C}" dt="2021-08-30T21:09:28.232" v="1980" actId="404"/>
          <ac:spMkLst>
            <pc:docMk/>
            <pc:sldMk cId="3648198078" sldId="271"/>
            <ac:spMk id="2" creationId="{00000000-0000-0000-0000-000000000000}"/>
          </ac:spMkLst>
        </pc:spChg>
        <pc:spChg chg="mod">
          <ac:chgData name="Claire.Harnett" userId="edddb424-bfc6-4d85-8905-6f548f644e18" providerId="ADAL" clId="{A4B40DC8-E9F8-48AC-B8E9-6CFD9081D26C}" dt="2021-08-30T21:12:05.435" v="2119" actId="255"/>
          <ac:spMkLst>
            <pc:docMk/>
            <pc:sldMk cId="3648198078" sldId="271"/>
            <ac:spMk id="3" creationId="{00000000-0000-0000-0000-000000000000}"/>
          </ac:spMkLst>
        </pc:spChg>
      </pc:sldChg>
      <pc:sldChg chg="modSp mod modAnim">
        <pc:chgData name="Claire.Harnett" userId="edddb424-bfc6-4d85-8905-6f548f644e18" providerId="ADAL" clId="{A4B40DC8-E9F8-48AC-B8E9-6CFD9081D26C}" dt="2021-08-30T21:13:49.906" v="2175" actId="255"/>
        <pc:sldMkLst>
          <pc:docMk/>
          <pc:sldMk cId="2608419898" sldId="272"/>
        </pc:sldMkLst>
        <pc:spChg chg="mod">
          <ac:chgData name="Claire.Harnett" userId="edddb424-bfc6-4d85-8905-6f548f644e18" providerId="ADAL" clId="{A4B40DC8-E9F8-48AC-B8E9-6CFD9081D26C}" dt="2021-08-30T21:12:23.406" v="2163" actId="20577"/>
          <ac:spMkLst>
            <pc:docMk/>
            <pc:sldMk cId="2608419898" sldId="272"/>
            <ac:spMk id="2" creationId="{00000000-0000-0000-0000-000000000000}"/>
          </ac:spMkLst>
        </pc:spChg>
        <pc:spChg chg="mod">
          <ac:chgData name="Claire.Harnett" userId="edddb424-bfc6-4d85-8905-6f548f644e18" providerId="ADAL" clId="{A4B40DC8-E9F8-48AC-B8E9-6CFD9081D26C}" dt="2021-08-30T21:13:49.906" v="2175" actId="255"/>
          <ac:spMkLst>
            <pc:docMk/>
            <pc:sldMk cId="2608419898" sldId="272"/>
            <ac:spMk id="3" creationId="{00000000-0000-0000-0000-000000000000}"/>
          </ac:spMkLst>
        </pc:spChg>
      </pc:sldChg>
      <pc:sldChg chg="modSp mod modAnim">
        <pc:chgData name="Claire.Harnett" userId="edddb424-bfc6-4d85-8905-6f548f644e18" providerId="ADAL" clId="{A4B40DC8-E9F8-48AC-B8E9-6CFD9081D26C}" dt="2021-08-30T21:15:55.593" v="2247" actId="6549"/>
        <pc:sldMkLst>
          <pc:docMk/>
          <pc:sldMk cId="2678792797" sldId="273"/>
        </pc:sldMkLst>
        <pc:spChg chg="mod">
          <ac:chgData name="Claire.Harnett" userId="edddb424-bfc6-4d85-8905-6f548f644e18" providerId="ADAL" clId="{A4B40DC8-E9F8-48AC-B8E9-6CFD9081D26C}" dt="2021-08-30T21:14:04.480" v="2221" actId="20577"/>
          <ac:spMkLst>
            <pc:docMk/>
            <pc:sldMk cId="2678792797" sldId="273"/>
            <ac:spMk id="2" creationId="{00000000-0000-0000-0000-000000000000}"/>
          </ac:spMkLst>
        </pc:spChg>
        <pc:spChg chg="mod">
          <ac:chgData name="Claire.Harnett" userId="edddb424-bfc6-4d85-8905-6f548f644e18" providerId="ADAL" clId="{A4B40DC8-E9F8-48AC-B8E9-6CFD9081D26C}" dt="2021-08-30T21:15:55.593" v="2247" actId="6549"/>
          <ac:spMkLst>
            <pc:docMk/>
            <pc:sldMk cId="2678792797" sldId="273"/>
            <ac:spMk id="3" creationId="{00000000-0000-0000-0000-000000000000}"/>
          </ac:spMkLst>
        </pc:spChg>
      </pc:sldChg>
      <pc:sldChg chg="modSp mod">
        <pc:chgData name="Claire.Harnett" userId="edddb424-bfc6-4d85-8905-6f548f644e18" providerId="ADAL" clId="{A4B40DC8-E9F8-48AC-B8E9-6CFD9081D26C}" dt="2021-08-30T21:17:44.088" v="2307" actId="6549"/>
        <pc:sldMkLst>
          <pc:docMk/>
          <pc:sldMk cId="2164621789" sldId="274"/>
        </pc:sldMkLst>
        <pc:spChg chg="mod">
          <ac:chgData name="Claire.Harnett" userId="edddb424-bfc6-4d85-8905-6f548f644e18" providerId="ADAL" clId="{A4B40DC8-E9F8-48AC-B8E9-6CFD9081D26C}" dt="2021-08-30T21:16:14" v="2277" actId="20577"/>
          <ac:spMkLst>
            <pc:docMk/>
            <pc:sldMk cId="2164621789" sldId="274"/>
            <ac:spMk id="2" creationId="{00000000-0000-0000-0000-000000000000}"/>
          </ac:spMkLst>
        </pc:spChg>
        <pc:spChg chg="mod">
          <ac:chgData name="Claire.Harnett" userId="edddb424-bfc6-4d85-8905-6f548f644e18" providerId="ADAL" clId="{A4B40DC8-E9F8-48AC-B8E9-6CFD9081D26C}" dt="2021-08-30T21:17:44.088" v="2307" actId="6549"/>
          <ac:spMkLst>
            <pc:docMk/>
            <pc:sldMk cId="2164621789" sldId="274"/>
            <ac:spMk id="3" creationId="{00000000-0000-0000-0000-000000000000}"/>
          </ac:spMkLst>
        </pc:spChg>
      </pc:sldChg>
      <pc:sldChg chg="del">
        <pc:chgData name="Claire.Harnett" userId="edddb424-bfc6-4d85-8905-6f548f644e18" providerId="ADAL" clId="{A4B40DC8-E9F8-48AC-B8E9-6CFD9081D26C}" dt="2021-08-30T21:17:48.818" v="2308" actId="47"/>
        <pc:sldMkLst>
          <pc:docMk/>
          <pc:sldMk cId="3031318739" sldId="275"/>
        </pc:sldMkLst>
      </pc:sldChg>
      <pc:sldChg chg="del">
        <pc:chgData name="Claire.Harnett" userId="edddb424-bfc6-4d85-8905-6f548f644e18" providerId="ADAL" clId="{A4B40DC8-E9F8-48AC-B8E9-6CFD9081D26C}" dt="2021-08-30T21:17:49.260" v="2309" actId="47"/>
        <pc:sldMkLst>
          <pc:docMk/>
          <pc:sldMk cId="1561729520" sldId="276"/>
        </pc:sldMkLst>
      </pc:sldChg>
      <pc:sldChg chg="modSp mod modAnim">
        <pc:chgData name="Claire.Harnett" userId="edddb424-bfc6-4d85-8905-6f548f644e18" providerId="ADAL" clId="{A4B40DC8-E9F8-48AC-B8E9-6CFD9081D26C}" dt="2021-08-30T21:18:25.155" v="2324" actId="14100"/>
        <pc:sldMkLst>
          <pc:docMk/>
          <pc:sldMk cId="3343741985" sldId="277"/>
        </pc:sldMkLst>
        <pc:spChg chg="mod">
          <ac:chgData name="Claire.Harnett" userId="edddb424-bfc6-4d85-8905-6f548f644e18" providerId="ADAL" clId="{A4B40DC8-E9F8-48AC-B8E9-6CFD9081D26C}" dt="2021-08-30T21:18:25.155" v="2324" actId="14100"/>
          <ac:spMkLst>
            <pc:docMk/>
            <pc:sldMk cId="3343741985" sldId="277"/>
            <ac:spMk id="3" creationId="{00000000-0000-0000-0000-000000000000}"/>
          </ac:spMkLst>
        </pc:spChg>
      </pc:sldChg>
      <pc:sldChg chg="modSp mod modAnim">
        <pc:chgData name="Claire.Harnett" userId="edddb424-bfc6-4d85-8905-6f548f644e18" providerId="ADAL" clId="{A4B40DC8-E9F8-48AC-B8E9-6CFD9081D26C}" dt="2021-08-30T21:18:37.315" v="2334" actId="27636"/>
        <pc:sldMkLst>
          <pc:docMk/>
          <pc:sldMk cId="3371825925" sldId="278"/>
        </pc:sldMkLst>
        <pc:spChg chg="mod">
          <ac:chgData name="Claire.Harnett" userId="edddb424-bfc6-4d85-8905-6f548f644e18" providerId="ADAL" clId="{A4B40DC8-E9F8-48AC-B8E9-6CFD9081D26C}" dt="2021-08-30T21:18:37.315" v="2334" actId="27636"/>
          <ac:spMkLst>
            <pc:docMk/>
            <pc:sldMk cId="3371825925" sldId="278"/>
            <ac:spMk id="3" creationId="{00000000-0000-0000-0000-000000000000}"/>
          </ac:spMkLst>
        </pc:spChg>
      </pc:sldChg>
      <pc:sldChg chg="addSp delSp modSp add mod delAnim">
        <pc:chgData name="Claire.Harnett" userId="edddb424-bfc6-4d85-8905-6f548f644e18" providerId="ADAL" clId="{A4B40DC8-E9F8-48AC-B8E9-6CFD9081D26C}" dt="2021-08-30T20:33:16.960" v="243" actId="1076"/>
        <pc:sldMkLst>
          <pc:docMk/>
          <pc:sldMk cId="784685371" sldId="279"/>
        </pc:sldMkLst>
        <pc:spChg chg="mod">
          <ac:chgData name="Claire.Harnett" userId="edddb424-bfc6-4d85-8905-6f548f644e18" providerId="ADAL" clId="{A4B40DC8-E9F8-48AC-B8E9-6CFD9081D26C}" dt="2021-08-30T20:31:47.940" v="225" actId="20577"/>
          <ac:spMkLst>
            <pc:docMk/>
            <pc:sldMk cId="784685371" sldId="279"/>
            <ac:spMk id="2" creationId="{00000000-0000-0000-0000-000000000000}"/>
          </ac:spMkLst>
        </pc:spChg>
        <pc:spChg chg="del">
          <ac:chgData name="Claire.Harnett" userId="edddb424-bfc6-4d85-8905-6f548f644e18" providerId="ADAL" clId="{A4B40DC8-E9F8-48AC-B8E9-6CFD9081D26C}" dt="2021-08-30T20:32:31.382" v="226" actId="22"/>
          <ac:spMkLst>
            <pc:docMk/>
            <pc:sldMk cId="784685371" sldId="279"/>
            <ac:spMk id="3" creationId="{00000000-0000-0000-0000-000000000000}"/>
          </ac:spMkLst>
        </pc:spChg>
        <pc:spChg chg="add mod">
          <ac:chgData name="Claire.Harnett" userId="edddb424-bfc6-4d85-8905-6f548f644e18" providerId="ADAL" clId="{A4B40DC8-E9F8-48AC-B8E9-6CFD9081D26C}" dt="2021-08-30T20:33:09.427" v="241" actId="2711"/>
          <ac:spMkLst>
            <pc:docMk/>
            <pc:sldMk cId="784685371" sldId="279"/>
            <ac:spMk id="7" creationId="{AD5D47ED-E15C-4B7A-ACD3-B34C1887A080}"/>
          </ac:spMkLst>
        </pc:spChg>
        <pc:picChg chg="add mod ord modCrop">
          <ac:chgData name="Claire.Harnett" userId="edddb424-bfc6-4d85-8905-6f548f644e18" providerId="ADAL" clId="{A4B40DC8-E9F8-48AC-B8E9-6CFD9081D26C}" dt="2021-08-30T20:33:16.960" v="243" actId="1076"/>
          <ac:picMkLst>
            <pc:docMk/>
            <pc:sldMk cId="784685371" sldId="279"/>
            <ac:picMk id="5" creationId="{1C5F2D61-F392-44BE-9438-17AB7C438066}"/>
          </ac:picMkLst>
        </pc:picChg>
      </pc:sldChg>
      <pc:sldChg chg="modSp add mod modAnim">
        <pc:chgData name="Claire.Harnett" userId="edddb424-bfc6-4d85-8905-6f548f644e18" providerId="ADAL" clId="{A4B40DC8-E9F8-48AC-B8E9-6CFD9081D26C}" dt="2021-08-30T20:36:02.644" v="354" actId="404"/>
        <pc:sldMkLst>
          <pc:docMk/>
          <pc:sldMk cId="3556237865" sldId="280"/>
        </pc:sldMkLst>
        <pc:spChg chg="mod">
          <ac:chgData name="Claire.Harnett" userId="edddb424-bfc6-4d85-8905-6f548f644e18" providerId="ADAL" clId="{A4B40DC8-E9F8-48AC-B8E9-6CFD9081D26C}" dt="2021-08-30T20:33:34.328" v="274" actId="20577"/>
          <ac:spMkLst>
            <pc:docMk/>
            <pc:sldMk cId="3556237865" sldId="280"/>
            <ac:spMk id="2" creationId="{00000000-0000-0000-0000-000000000000}"/>
          </ac:spMkLst>
        </pc:spChg>
        <pc:spChg chg="mod">
          <ac:chgData name="Claire.Harnett" userId="edddb424-bfc6-4d85-8905-6f548f644e18" providerId="ADAL" clId="{A4B40DC8-E9F8-48AC-B8E9-6CFD9081D26C}" dt="2021-08-30T20:36:02.644" v="354" actId="404"/>
          <ac:spMkLst>
            <pc:docMk/>
            <pc:sldMk cId="3556237865" sldId="280"/>
            <ac:spMk id="3" creationId="{00000000-0000-0000-0000-000000000000}"/>
          </ac:spMkLst>
        </pc:spChg>
      </pc:sldChg>
      <pc:sldChg chg="modSp add mod modAnim">
        <pc:chgData name="Claire.Harnett" userId="edddb424-bfc6-4d85-8905-6f548f644e18" providerId="ADAL" clId="{A4B40DC8-E9F8-48AC-B8E9-6CFD9081D26C}" dt="2021-08-30T20:37:56.557" v="434" actId="27636"/>
        <pc:sldMkLst>
          <pc:docMk/>
          <pc:sldMk cId="2389588234" sldId="281"/>
        </pc:sldMkLst>
        <pc:spChg chg="mod">
          <ac:chgData name="Claire.Harnett" userId="edddb424-bfc6-4d85-8905-6f548f644e18" providerId="ADAL" clId="{A4B40DC8-E9F8-48AC-B8E9-6CFD9081D26C}" dt="2021-08-30T20:36:35.956" v="411" actId="20577"/>
          <ac:spMkLst>
            <pc:docMk/>
            <pc:sldMk cId="2389588234" sldId="281"/>
            <ac:spMk id="2" creationId="{00000000-0000-0000-0000-000000000000}"/>
          </ac:spMkLst>
        </pc:spChg>
        <pc:spChg chg="mod">
          <ac:chgData name="Claire.Harnett" userId="edddb424-bfc6-4d85-8905-6f548f644e18" providerId="ADAL" clId="{A4B40DC8-E9F8-48AC-B8E9-6CFD9081D26C}" dt="2021-08-30T20:37:56.557" v="434" actId="27636"/>
          <ac:spMkLst>
            <pc:docMk/>
            <pc:sldMk cId="2389588234" sldId="281"/>
            <ac:spMk id="3" creationId="{00000000-0000-0000-0000-000000000000}"/>
          </ac:spMkLst>
        </pc:spChg>
      </pc:sldChg>
      <pc:sldChg chg="modSp add mod modAnim">
        <pc:chgData name="Claire.Harnett" userId="edddb424-bfc6-4d85-8905-6f548f644e18" providerId="ADAL" clId="{A4B40DC8-E9F8-48AC-B8E9-6CFD9081D26C}" dt="2021-08-30T20:39:17.078" v="455" actId="255"/>
        <pc:sldMkLst>
          <pc:docMk/>
          <pc:sldMk cId="1030101711" sldId="282"/>
        </pc:sldMkLst>
        <pc:spChg chg="mod">
          <ac:chgData name="Claire.Harnett" userId="edddb424-bfc6-4d85-8905-6f548f644e18" providerId="ADAL" clId="{A4B40DC8-E9F8-48AC-B8E9-6CFD9081D26C}" dt="2021-08-30T20:38:06.235" v="436" actId="27636"/>
          <ac:spMkLst>
            <pc:docMk/>
            <pc:sldMk cId="1030101711" sldId="282"/>
            <ac:spMk id="2" creationId="{00000000-0000-0000-0000-000000000000}"/>
          </ac:spMkLst>
        </pc:spChg>
        <pc:spChg chg="mod">
          <ac:chgData name="Claire.Harnett" userId="edddb424-bfc6-4d85-8905-6f548f644e18" providerId="ADAL" clId="{A4B40DC8-E9F8-48AC-B8E9-6CFD9081D26C}" dt="2021-08-30T20:39:17.078" v="455" actId="255"/>
          <ac:spMkLst>
            <pc:docMk/>
            <pc:sldMk cId="1030101711" sldId="282"/>
            <ac:spMk id="3" creationId="{00000000-0000-0000-0000-000000000000}"/>
          </ac:spMkLst>
        </pc:spChg>
      </pc:sldChg>
      <pc:sldChg chg="modSp add mod modAnim">
        <pc:chgData name="Claire.Harnett" userId="edddb424-bfc6-4d85-8905-6f548f644e18" providerId="ADAL" clId="{A4B40DC8-E9F8-48AC-B8E9-6CFD9081D26C}" dt="2021-08-30T20:41:42.611" v="523" actId="27636"/>
        <pc:sldMkLst>
          <pc:docMk/>
          <pc:sldMk cId="2089654131" sldId="283"/>
        </pc:sldMkLst>
        <pc:spChg chg="mod">
          <ac:chgData name="Claire.Harnett" userId="edddb424-bfc6-4d85-8905-6f548f644e18" providerId="ADAL" clId="{A4B40DC8-E9F8-48AC-B8E9-6CFD9081D26C}" dt="2021-08-30T20:39:43.187" v="504" actId="20577"/>
          <ac:spMkLst>
            <pc:docMk/>
            <pc:sldMk cId="2089654131" sldId="283"/>
            <ac:spMk id="2" creationId="{00000000-0000-0000-0000-000000000000}"/>
          </ac:spMkLst>
        </pc:spChg>
        <pc:spChg chg="mod">
          <ac:chgData name="Claire.Harnett" userId="edddb424-bfc6-4d85-8905-6f548f644e18" providerId="ADAL" clId="{A4B40DC8-E9F8-48AC-B8E9-6CFD9081D26C}" dt="2021-08-30T20:41:42.611" v="523" actId="27636"/>
          <ac:spMkLst>
            <pc:docMk/>
            <pc:sldMk cId="2089654131" sldId="283"/>
            <ac:spMk id="3" creationId="{00000000-0000-0000-0000-000000000000}"/>
          </ac:spMkLst>
        </pc:spChg>
      </pc:sldChg>
      <pc:sldChg chg="modSp add mod modAnim">
        <pc:chgData name="Claire.Harnett" userId="edddb424-bfc6-4d85-8905-6f548f644e18" providerId="ADAL" clId="{A4B40DC8-E9F8-48AC-B8E9-6CFD9081D26C}" dt="2021-08-30T20:43:10.262" v="602" actId="403"/>
        <pc:sldMkLst>
          <pc:docMk/>
          <pc:sldMk cId="1274823592" sldId="284"/>
        </pc:sldMkLst>
        <pc:spChg chg="mod">
          <ac:chgData name="Claire.Harnett" userId="edddb424-bfc6-4d85-8905-6f548f644e18" providerId="ADAL" clId="{A4B40DC8-E9F8-48AC-B8E9-6CFD9081D26C}" dt="2021-08-30T20:41:56.307" v="545" actId="20577"/>
          <ac:spMkLst>
            <pc:docMk/>
            <pc:sldMk cId="1274823592" sldId="284"/>
            <ac:spMk id="2" creationId="{00000000-0000-0000-0000-000000000000}"/>
          </ac:spMkLst>
        </pc:spChg>
        <pc:spChg chg="mod">
          <ac:chgData name="Claire.Harnett" userId="edddb424-bfc6-4d85-8905-6f548f644e18" providerId="ADAL" clId="{A4B40DC8-E9F8-48AC-B8E9-6CFD9081D26C}" dt="2021-08-30T20:43:10.262" v="602" actId="403"/>
          <ac:spMkLst>
            <pc:docMk/>
            <pc:sldMk cId="1274823592" sldId="284"/>
            <ac:spMk id="3" creationId="{00000000-0000-0000-0000-000000000000}"/>
          </ac:spMkLst>
        </pc:spChg>
      </pc:sldChg>
      <pc:sldChg chg="modSp add mod ord modAnim">
        <pc:chgData name="Claire.Harnett" userId="edddb424-bfc6-4d85-8905-6f548f644e18" providerId="ADAL" clId="{A4B40DC8-E9F8-48AC-B8E9-6CFD9081D26C}" dt="2021-08-30T20:45:12.454" v="645"/>
        <pc:sldMkLst>
          <pc:docMk/>
          <pc:sldMk cId="3974011879" sldId="285"/>
        </pc:sldMkLst>
        <pc:spChg chg="mod">
          <ac:chgData name="Claire.Harnett" userId="edddb424-bfc6-4d85-8905-6f548f644e18" providerId="ADAL" clId="{A4B40DC8-E9F8-48AC-B8E9-6CFD9081D26C}" dt="2021-08-30T20:45:07.373" v="641" actId="255"/>
          <ac:spMkLst>
            <pc:docMk/>
            <pc:sldMk cId="3974011879" sldId="285"/>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14</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Communication in the Workplace</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Communication Channels</a:t>
            </a:r>
          </a:p>
        </p:txBody>
      </p:sp>
      <p:sp>
        <p:nvSpPr>
          <p:cNvPr id="3" name="Content Placeholder 2"/>
          <p:cNvSpPr>
            <a:spLocks noGrp="1"/>
          </p:cNvSpPr>
          <p:nvPr>
            <p:ph idx="4294967295"/>
          </p:nvPr>
        </p:nvSpPr>
        <p:spPr>
          <a:xfrm>
            <a:off x="457200" y="1600200"/>
            <a:ext cx="8229600" cy="4525963"/>
          </a:xfrm>
        </p:spPr>
        <p:txBody>
          <a:bodyPr>
            <a:normAutofit fontScale="92500" lnSpcReduction="20000"/>
          </a:bodyPr>
          <a:lstStyle/>
          <a:p>
            <a:pPr marL="0" indent="0" algn="ctr">
              <a:buNone/>
            </a:pPr>
            <a:r>
              <a:rPr lang="en-IE" sz="3300" b="1" dirty="0"/>
              <a:t>Informal Communication Channels</a:t>
            </a:r>
          </a:p>
          <a:p>
            <a:pPr marL="0" indent="0" algn="ctr">
              <a:buNone/>
            </a:pPr>
            <a:endParaRPr lang="en-IE" sz="2800" b="1" dirty="0"/>
          </a:p>
          <a:p>
            <a:pPr>
              <a:spcBef>
                <a:spcPts val="0"/>
              </a:spcBef>
            </a:pPr>
            <a:r>
              <a:rPr lang="en-IE" sz="2600" dirty="0"/>
              <a:t>Informal channels do not follow the chain of command. They are represented by interpersonal networks</a:t>
            </a:r>
          </a:p>
          <a:p>
            <a:pPr>
              <a:spcBef>
                <a:spcPts val="0"/>
              </a:spcBef>
            </a:pPr>
            <a:endParaRPr lang="en-IE" sz="2600" dirty="0"/>
          </a:p>
          <a:p>
            <a:pPr>
              <a:spcBef>
                <a:spcPts val="0"/>
              </a:spcBef>
            </a:pPr>
            <a:r>
              <a:rPr lang="en-IE" sz="2600" dirty="0"/>
              <a:t>Some managers use these informal networks to facilitate formal communication channels or to gather information</a:t>
            </a:r>
          </a:p>
          <a:p>
            <a:pPr>
              <a:spcBef>
                <a:spcPts val="0"/>
              </a:spcBef>
            </a:pPr>
            <a:endParaRPr lang="en-IE" sz="2600" dirty="0"/>
          </a:p>
          <a:p>
            <a:pPr>
              <a:spcBef>
                <a:spcPts val="0"/>
              </a:spcBef>
            </a:pPr>
            <a:r>
              <a:rPr lang="en-IE" sz="2600" dirty="0"/>
              <a:t>Managers who spend time walking around can reduce the ‘distance’ that might be perceived between themselves and their employees and enable them to engage in more meaningful communication. It can result in better information and communication exchange</a:t>
            </a:r>
            <a:endParaRPr lang="en-IE" sz="2600" b="1" dirty="0"/>
          </a:p>
        </p:txBody>
      </p:sp>
    </p:spTree>
    <p:extLst>
      <p:ext uri="{BB962C8B-B14F-4D97-AF65-F5344CB8AC3E}">
        <p14:creationId xmlns:p14="http://schemas.microsoft.com/office/powerpoint/2010/main" val="397401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What is the Grapevine?</a:t>
            </a:r>
          </a:p>
        </p:txBody>
      </p:sp>
      <p:sp>
        <p:nvSpPr>
          <p:cNvPr id="3" name="Content Placeholder 2"/>
          <p:cNvSpPr>
            <a:spLocks noGrp="1"/>
          </p:cNvSpPr>
          <p:nvPr>
            <p:ph idx="4294967295"/>
          </p:nvPr>
        </p:nvSpPr>
        <p:spPr>
          <a:xfrm>
            <a:off x="107504" y="1431628"/>
            <a:ext cx="8856984" cy="4694535"/>
          </a:xfrm>
        </p:spPr>
        <p:txBody>
          <a:bodyPr>
            <a:noAutofit/>
          </a:bodyPr>
          <a:lstStyle/>
          <a:p>
            <a:pPr>
              <a:spcBef>
                <a:spcPts val="0"/>
              </a:spcBef>
            </a:pPr>
            <a:r>
              <a:rPr lang="en-IE" sz="2200" dirty="0"/>
              <a:t>The</a:t>
            </a:r>
            <a:r>
              <a:rPr lang="en-IE" sz="2200" b="1" dirty="0"/>
              <a:t> </a:t>
            </a:r>
            <a:r>
              <a:rPr lang="en-IE" sz="2200" b="1" i="1" dirty="0"/>
              <a:t>Grapevine</a:t>
            </a:r>
            <a:r>
              <a:rPr lang="en-IE" sz="2200" b="1" dirty="0"/>
              <a:t> </a:t>
            </a:r>
            <a:r>
              <a:rPr lang="en-IE" sz="2200" dirty="0"/>
              <a:t>is a metaphor used to describe the informal communication and gossip that occurs in an organisation. The metaphor was originally used to refer to the telegraph lines used in the American Civil War</a:t>
            </a:r>
          </a:p>
          <a:p>
            <a:pPr>
              <a:spcBef>
                <a:spcPts val="0"/>
              </a:spcBef>
            </a:pPr>
            <a:endParaRPr lang="en-IE" sz="2000" dirty="0"/>
          </a:p>
          <a:p>
            <a:pPr>
              <a:spcBef>
                <a:spcPts val="0"/>
              </a:spcBef>
            </a:pPr>
            <a:r>
              <a:rPr lang="en-IE" sz="2200" dirty="0"/>
              <a:t>It arises from social interactions, therefore it is as dynamic and varied as the people involved</a:t>
            </a:r>
          </a:p>
          <a:p>
            <a:pPr>
              <a:spcBef>
                <a:spcPts val="0"/>
              </a:spcBef>
            </a:pPr>
            <a:endParaRPr lang="en-IE" sz="2000" dirty="0"/>
          </a:p>
          <a:p>
            <a:pPr>
              <a:spcBef>
                <a:spcPts val="0"/>
              </a:spcBef>
            </a:pPr>
            <a:r>
              <a:rPr lang="en-IE" sz="2200" dirty="0"/>
              <a:t>Information can become distorted along its pathways or channels and it can be used to spread rumour and negativity</a:t>
            </a:r>
          </a:p>
          <a:p>
            <a:pPr>
              <a:spcBef>
                <a:spcPts val="0"/>
              </a:spcBef>
            </a:pPr>
            <a:endParaRPr lang="en-IE" sz="2000" dirty="0"/>
          </a:p>
          <a:p>
            <a:pPr>
              <a:spcBef>
                <a:spcPts val="0"/>
              </a:spcBef>
            </a:pPr>
            <a:r>
              <a:rPr lang="en-IE" sz="2200" dirty="0"/>
              <a:t>Management sometimes uses the grapevine deliberately to transmit information that it may not wish to transmit formally, or even to ‘sound out’ employees in respect of an initiative that may prove unpopular</a:t>
            </a:r>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Quasiformal Channels</a:t>
            </a:r>
          </a:p>
        </p:txBody>
      </p:sp>
      <p:sp>
        <p:nvSpPr>
          <p:cNvPr id="3" name="Content Placeholder 2"/>
          <p:cNvSpPr>
            <a:spLocks noGrp="1"/>
          </p:cNvSpPr>
          <p:nvPr>
            <p:ph idx="4294967295"/>
          </p:nvPr>
        </p:nvSpPr>
        <p:spPr>
          <a:xfrm>
            <a:off x="251520" y="1600200"/>
            <a:ext cx="8712968" cy="4525963"/>
          </a:xfrm>
        </p:spPr>
        <p:txBody>
          <a:bodyPr>
            <a:noAutofit/>
          </a:bodyPr>
          <a:lstStyle/>
          <a:p>
            <a:pPr>
              <a:spcBef>
                <a:spcPts val="0"/>
              </a:spcBef>
            </a:pPr>
            <a:r>
              <a:rPr lang="en-IE" sz="2400" dirty="0">
                <a:effectLst/>
                <a:ea typeface="Calibri" panose="020F0502020204030204" pitchFamily="34" charset="0"/>
              </a:rPr>
              <a:t>Quasiformal channels</a:t>
            </a:r>
            <a:r>
              <a:rPr lang="en-IE" sz="2400" b="1" dirty="0">
                <a:effectLst/>
                <a:ea typeface="Calibri" panose="020F0502020204030204" pitchFamily="34" charset="0"/>
              </a:rPr>
              <a:t> </a:t>
            </a:r>
            <a:r>
              <a:rPr lang="en-IE" sz="2400" dirty="0">
                <a:effectLst/>
                <a:ea typeface="Calibri" panose="020F0502020204030204" pitchFamily="34" charset="0"/>
              </a:rPr>
              <a:t>are planned communication connections between holders of various positions within the organisation</a:t>
            </a:r>
            <a:endParaRPr lang="en-IE" sz="2400" dirty="0"/>
          </a:p>
          <a:p>
            <a:pPr lvl="1">
              <a:spcBef>
                <a:spcPts val="0"/>
              </a:spcBef>
            </a:pPr>
            <a:r>
              <a:rPr lang="en-IE" sz="2000" dirty="0">
                <a:effectLst/>
                <a:ea typeface="Calibri" panose="020F0502020204030204" pitchFamily="34" charset="0"/>
              </a:rPr>
              <a:t>They are defined as being almost, or partly formal, and add additional channels between the formal and informal channels</a:t>
            </a:r>
          </a:p>
          <a:p>
            <a:pPr>
              <a:spcBef>
                <a:spcPts val="0"/>
              </a:spcBef>
            </a:pPr>
            <a:endParaRPr lang="en-IE" sz="2400" dirty="0"/>
          </a:p>
          <a:p>
            <a:pPr>
              <a:spcBef>
                <a:spcPts val="0"/>
              </a:spcBef>
            </a:pPr>
            <a:endParaRPr lang="en-IE" sz="2400" dirty="0"/>
          </a:p>
          <a:p>
            <a:pPr>
              <a:spcBef>
                <a:spcPts val="0"/>
              </a:spcBef>
            </a:pPr>
            <a:r>
              <a:rPr lang="en-IE" sz="2400" dirty="0">
                <a:effectLst/>
                <a:ea typeface="Calibri" panose="020F0502020204030204" pitchFamily="34" charset="0"/>
              </a:rPr>
              <a:t>Managers can have access to information on an authorised basis and these channels can form a useful part of the company’s overall management system</a:t>
            </a:r>
          </a:p>
          <a:p>
            <a:pPr lvl="1">
              <a:spcBef>
                <a:spcPts val="0"/>
              </a:spcBef>
            </a:pPr>
            <a:r>
              <a:rPr lang="en-IE" sz="2000" dirty="0">
                <a:effectLst/>
                <a:ea typeface="Calibri" panose="020F0502020204030204" pitchFamily="34" charset="0"/>
              </a:rPr>
              <a:t>These systems using structures such as project teams or product committees are often used to help encourage innovation rather than through formal structures and formal communication processes</a:t>
            </a:r>
            <a:endParaRPr lang="en-IE" sz="2000" dirty="0"/>
          </a:p>
        </p:txBody>
      </p:sp>
    </p:spTree>
    <p:extLst>
      <p:ext uri="{BB962C8B-B14F-4D97-AF65-F5344CB8AC3E}">
        <p14:creationId xmlns:p14="http://schemas.microsoft.com/office/powerpoint/2010/main" val="648642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Autofit/>
          </a:bodyPr>
          <a:lstStyle/>
          <a:p>
            <a:r>
              <a:rPr lang="en-IE" sz="2800" dirty="0">
                <a:solidFill>
                  <a:schemeClr val="bg1"/>
                </a:solidFill>
              </a:rPr>
              <a:t>How Does Organisational Structure and Design </a:t>
            </a:r>
            <a:r>
              <a:rPr lang="en-IE" sz="2800" dirty="0" smtClean="0">
                <a:solidFill>
                  <a:schemeClr val="bg1"/>
                </a:solidFill>
              </a:rPr>
              <a:t/>
            </a:r>
            <a:br>
              <a:rPr lang="en-IE" sz="2800" dirty="0" smtClean="0">
                <a:solidFill>
                  <a:schemeClr val="bg1"/>
                </a:solidFill>
              </a:rPr>
            </a:br>
            <a:r>
              <a:rPr lang="en-IE" sz="2800" dirty="0" smtClean="0">
                <a:solidFill>
                  <a:schemeClr val="bg1"/>
                </a:solidFill>
              </a:rPr>
              <a:t>Impact </a:t>
            </a:r>
            <a:r>
              <a:rPr lang="en-IE" sz="2800" dirty="0">
                <a:solidFill>
                  <a:schemeClr val="bg1"/>
                </a:solidFill>
              </a:rPr>
              <a:t>on Communication?</a:t>
            </a:r>
          </a:p>
        </p:txBody>
      </p:sp>
      <p:pic>
        <p:nvPicPr>
          <p:cNvPr id="5" name="Content Placeholder 4">
            <a:extLst>
              <a:ext uri="{FF2B5EF4-FFF2-40B4-BE49-F238E27FC236}">
                <a16:creationId xmlns:a16="http://schemas.microsoft.com/office/drawing/2014/main" id="{7CB9BF68-5A40-41CA-B3D0-1506784E9FED}"/>
              </a:ext>
            </a:extLst>
          </p:cNvPr>
          <p:cNvPicPr>
            <a:picLocks noGrp="1" noChangeAspect="1"/>
          </p:cNvPicPr>
          <p:nvPr>
            <p:ph idx="4294967295"/>
          </p:nvPr>
        </p:nvPicPr>
        <p:blipFill rotWithShape="1">
          <a:blip r:embed="rId2"/>
          <a:srcRect l="22875" t="19974" r="15000" b="12497"/>
          <a:stretch/>
        </p:blipFill>
        <p:spPr>
          <a:xfrm>
            <a:off x="1329883" y="1556792"/>
            <a:ext cx="6983020" cy="4032448"/>
          </a:xfrm>
        </p:spPr>
      </p:pic>
    </p:spTree>
    <p:extLst>
      <p:ext uri="{BB962C8B-B14F-4D97-AF65-F5344CB8AC3E}">
        <p14:creationId xmlns:p14="http://schemas.microsoft.com/office/powerpoint/2010/main" val="3816329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Downward Communication</a:t>
            </a:r>
          </a:p>
        </p:txBody>
      </p:sp>
      <p:sp>
        <p:nvSpPr>
          <p:cNvPr id="3" name="Content Placeholder 2"/>
          <p:cNvSpPr>
            <a:spLocks noGrp="1"/>
          </p:cNvSpPr>
          <p:nvPr>
            <p:ph idx="4294967295"/>
          </p:nvPr>
        </p:nvSpPr>
        <p:spPr>
          <a:xfrm>
            <a:off x="179512" y="1600200"/>
            <a:ext cx="8784976" cy="4525963"/>
          </a:xfrm>
        </p:spPr>
        <p:txBody>
          <a:bodyPr>
            <a:noAutofit/>
          </a:bodyPr>
          <a:lstStyle/>
          <a:p>
            <a:pPr>
              <a:spcBef>
                <a:spcPts val="0"/>
              </a:spcBef>
            </a:pPr>
            <a:r>
              <a:rPr lang="en-IE" sz="2000" b="1" i="1" dirty="0"/>
              <a:t>Downward communication </a:t>
            </a:r>
            <a:r>
              <a:rPr lang="en-IE" sz="2000" dirty="0"/>
              <a:t>flows from one level of an organisation to a lower level</a:t>
            </a:r>
            <a:endParaRPr lang="en-IE" sz="2000" b="1" dirty="0"/>
          </a:p>
          <a:p>
            <a:pPr lvl="1">
              <a:spcBef>
                <a:spcPts val="0"/>
              </a:spcBef>
            </a:pPr>
            <a:r>
              <a:rPr lang="en-IE" sz="2000" dirty="0"/>
              <a:t>It is used to implement plans and goals, explain policies and procedures, offer feedback on performance and give directions or instructions regarding job specifications and duties</a:t>
            </a:r>
          </a:p>
          <a:p>
            <a:pPr lvl="1">
              <a:spcBef>
                <a:spcPts val="0"/>
              </a:spcBef>
            </a:pPr>
            <a:endParaRPr lang="en-IE" sz="2000" dirty="0"/>
          </a:p>
          <a:p>
            <a:pPr>
              <a:spcBef>
                <a:spcPts val="0"/>
              </a:spcBef>
            </a:pPr>
            <a:r>
              <a:rPr lang="en-IE" sz="2000" dirty="0"/>
              <a:t>It is important to gain employee commitment</a:t>
            </a:r>
          </a:p>
          <a:p>
            <a:pPr>
              <a:spcBef>
                <a:spcPts val="0"/>
              </a:spcBef>
            </a:pPr>
            <a:endParaRPr lang="en-IE" sz="2000" dirty="0"/>
          </a:p>
          <a:p>
            <a:pPr>
              <a:spcBef>
                <a:spcPts val="0"/>
              </a:spcBef>
            </a:pPr>
            <a:r>
              <a:rPr lang="en-IE" sz="2000" dirty="0"/>
              <a:t>Another key issue in respect of effective communications is that of trust in management</a:t>
            </a:r>
          </a:p>
          <a:p>
            <a:pPr>
              <a:spcBef>
                <a:spcPts val="0"/>
              </a:spcBef>
            </a:pPr>
            <a:endParaRPr lang="en-IE" sz="2000" dirty="0"/>
          </a:p>
          <a:p>
            <a:pPr>
              <a:spcBef>
                <a:spcPts val="0"/>
              </a:spcBef>
            </a:pPr>
            <a:r>
              <a:rPr lang="en-IE" sz="2000" dirty="0"/>
              <a:t>Blocks to downward communication can include managerial style, the organisational culture, which may be closed/secretive, or that the organisation has a tall or overly bureaucratic structure</a:t>
            </a:r>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IE" sz="4000" dirty="0">
                <a:solidFill>
                  <a:schemeClr val="bg1"/>
                </a:solidFill>
              </a:rPr>
              <a:t>Upward Communication</a:t>
            </a:r>
          </a:p>
        </p:txBody>
      </p:sp>
      <p:sp>
        <p:nvSpPr>
          <p:cNvPr id="3" name="Content Placeholder 2"/>
          <p:cNvSpPr>
            <a:spLocks noGrp="1"/>
          </p:cNvSpPr>
          <p:nvPr>
            <p:ph idx="4294967295"/>
          </p:nvPr>
        </p:nvSpPr>
        <p:spPr>
          <a:xfrm>
            <a:off x="179512" y="1600200"/>
            <a:ext cx="8784976" cy="4925144"/>
          </a:xfrm>
        </p:spPr>
        <p:txBody>
          <a:bodyPr>
            <a:noAutofit/>
          </a:bodyPr>
          <a:lstStyle/>
          <a:p>
            <a:pPr>
              <a:spcBef>
                <a:spcPts val="0"/>
              </a:spcBef>
            </a:pPr>
            <a:r>
              <a:rPr lang="en-IE" sz="2200" b="1" i="1" dirty="0">
                <a:ea typeface="Times New Roman" panose="02020603050405020304" pitchFamily="18" charset="0"/>
              </a:rPr>
              <a:t>U</a:t>
            </a:r>
            <a:r>
              <a:rPr lang="en-IE" sz="2200" b="1" i="1" dirty="0">
                <a:effectLst/>
                <a:ea typeface="Times New Roman" panose="02020603050405020304" pitchFamily="18" charset="0"/>
              </a:rPr>
              <a:t>pward communication</a:t>
            </a:r>
            <a:r>
              <a:rPr lang="en-IE" sz="2200" i="1" dirty="0">
                <a:effectLst/>
                <a:ea typeface="Times New Roman" panose="02020603050405020304" pitchFamily="18" charset="0"/>
              </a:rPr>
              <a:t> </a:t>
            </a:r>
            <a:r>
              <a:rPr lang="en-IE" sz="2200" dirty="0">
                <a:effectLst/>
                <a:ea typeface="Times New Roman" panose="02020603050405020304" pitchFamily="18" charset="0"/>
              </a:rPr>
              <a:t>flows from a lower level of an organisation to a higher level</a:t>
            </a:r>
          </a:p>
          <a:p>
            <a:pPr lvl="1">
              <a:spcBef>
                <a:spcPts val="0"/>
              </a:spcBef>
            </a:pPr>
            <a:r>
              <a:rPr lang="en-IE" sz="2000" dirty="0">
                <a:ea typeface="Times New Roman" panose="02020603050405020304" pitchFamily="18" charset="0"/>
              </a:rPr>
              <a:t>It</a:t>
            </a:r>
            <a:r>
              <a:rPr lang="en-IE" sz="2000" dirty="0">
                <a:effectLst/>
                <a:ea typeface="Times New Roman" panose="02020603050405020304" pitchFamily="18" charset="0"/>
              </a:rPr>
              <a:t> is used to provide information to management about what is happening at an operational level</a:t>
            </a:r>
          </a:p>
          <a:p>
            <a:pPr lvl="1">
              <a:spcBef>
                <a:spcPts val="0"/>
              </a:spcBef>
            </a:pPr>
            <a:r>
              <a:rPr lang="en-IE" sz="2000" dirty="0">
                <a:effectLst/>
                <a:ea typeface="Times New Roman" panose="02020603050405020304" pitchFamily="18" charset="0"/>
              </a:rPr>
              <a:t>It facilitates feedback regarding performance and progress of plans and goals</a:t>
            </a:r>
          </a:p>
          <a:p>
            <a:pPr lvl="1">
              <a:spcBef>
                <a:spcPts val="0"/>
              </a:spcBef>
            </a:pPr>
            <a:r>
              <a:rPr lang="en-IE" sz="2000" dirty="0">
                <a:ea typeface="Times New Roman" panose="02020603050405020304" pitchFamily="18" charset="0"/>
              </a:rPr>
              <a:t>I</a:t>
            </a:r>
            <a:r>
              <a:rPr lang="en-IE" sz="2000" dirty="0">
                <a:effectLst/>
                <a:ea typeface="Times New Roman" panose="02020603050405020304" pitchFamily="18" charset="0"/>
              </a:rPr>
              <a:t>t notifies management of problems or potential problems and it passes on complaints</a:t>
            </a:r>
          </a:p>
          <a:p>
            <a:pPr lvl="1">
              <a:spcBef>
                <a:spcPts val="0"/>
              </a:spcBef>
            </a:pPr>
            <a:r>
              <a:rPr lang="en-IE" sz="2000" dirty="0">
                <a:effectLst/>
                <a:ea typeface="Times New Roman" panose="02020603050405020304" pitchFamily="18" charset="0"/>
              </a:rPr>
              <a:t>It is also important in providing a channel to facilitate ideas or suggestions</a:t>
            </a:r>
          </a:p>
          <a:p>
            <a:pPr>
              <a:spcBef>
                <a:spcPts val="0"/>
              </a:spcBef>
            </a:pPr>
            <a:endParaRPr lang="en-IE" sz="2200" dirty="0"/>
          </a:p>
          <a:p>
            <a:pPr>
              <a:spcBef>
                <a:spcPts val="0"/>
              </a:spcBef>
            </a:pPr>
            <a:r>
              <a:rPr lang="en-IE" sz="2200" dirty="0">
                <a:effectLst/>
                <a:ea typeface="Times New Roman" panose="02020603050405020304" pitchFamily="18" charset="0"/>
              </a:rPr>
              <a:t>Management can facilitate effective upward communications with an ‘open door’ policy and by enabling and acting on encounters for the receipt of feedback and information</a:t>
            </a:r>
            <a:endParaRPr lang="en-IE" sz="2200" dirty="0"/>
          </a:p>
        </p:txBody>
      </p:sp>
    </p:spTree>
    <p:extLst>
      <p:ext uri="{BB962C8B-B14F-4D97-AF65-F5344CB8AC3E}">
        <p14:creationId xmlns:p14="http://schemas.microsoft.com/office/powerpoint/2010/main" val="2711849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a:solidFill>
                  <a:schemeClr val="bg1"/>
                </a:solidFill>
              </a:rPr>
              <a:t>Lateral Communication</a:t>
            </a:r>
          </a:p>
        </p:txBody>
      </p:sp>
      <p:sp>
        <p:nvSpPr>
          <p:cNvPr id="3" name="Content Placeholder 2"/>
          <p:cNvSpPr>
            <a:spLocks noGrp="1"/>
          </p:cNvSpPr>
          <p:nvPr>
            <p:ph idx="4294967295"/>
          </p:nvPr>
        </p:nvSpPr>
        <p:spPr>
          <a:xfrm>
            <a:off x="251520" y="1600200"/>
            <a:ext cx="8712968" cy="4525963"/>
          </a:xfrm>
        </p:spPr>
        <p:txBody>
          <a:bodyPr>
            <a:noAutofit/>
          </a:bodyPr>
          <a:lstStyle/>
          <a:p>
            <a:pPr>
              <a:spcBef>
                <a:spcPts val="0"/>
              </a:spcBef>
            </a:pPr>
            <a:r>
              <a:rPr lang="en-IE" sz="2200" b="1" i="1" dirty="0">
                <a:ea typeface="Times New Roman" panose="02020603050405020304" pitchFamily="18" charset="0"/>
              </a:rPr>
              <a:t>L</a:t>
            </a:r>
            <a:r>
              <a:rPr lang="en-IE" sz="2200" b="1" i="1" dirty="0">
                <a:effectLst/>
                <a:ea typeface="Times New Roman" panose="02020603050405020304" pitchFamily="18" charset="0"/>
              </a:rPr>
              <a:t>ateral communication</a:t>
            </a:r>
            <a:r>
              <a:rPr lang="en-IE" sz="2200" i="1" dirty="0">
                <a:effectLst/>
                <a:ea typeface="Times New Roman" panose="02020603050405020304" pitchFamily="18" charset="0"/>
              </a:rPr>
              <a:t> </a:t>
            </a:r>
            <a:r>
              <a:rPr lang="en-IE" sz="2200" dirty="0">
                <a:effectLst/>
                <a:ea typeface="Times New Roman" panose="02020603050405020304" pitchFamily="18" charset="0"/>
              </a:rPr>
              <a:t>flows between members or employees in the same work group or department, or managers at the same level </a:t>
            </a:r>
          </a:p>
          <a:p>
            <a:pPr>
              <a:spcBef>
                <a:spcPts val="0"/>
              </a:spcBef>
            </a:pPr>
            <a:endParaRPr lang="en-IE" sz="2200" dirty="0"/>
          </a:p>
          <a:p>
            <a:pPr>
              <a:spcBef>
                <a:spcPts val="0"/>
              </a:spcBef>
            </a:pPr>
            <a:r>
              <a:rPr lang="en-IE" sz="2200" dirty="0">
                <a:effectLst/>
                <a:ea typeface="Times New Roman" panose="02020603050405020304" pitchFamily="18" charset="0"/>
              </a:rPr>
              <a:t>Lateral communications allow sharing of information and ideas, as well as expertise and best practice</a:t>
            </a:r>
          </a:p>
          <a:p>
            <a:pPr>
              <a:spcBef>
                <a:spcPts val="0"/>
              </a:spcBef>
            </a:pPr>
            <a:endParaRPr lang="en-IE" sz="2200" dirty="0">
              <a:ea typeface="Times New Roman" panose="02020603050405020304" pitchFamily="18" charset="0"/>
            </a:endParaRPr>
          </a:p>
          <a:p>
            <a:pPr>
              <a:spcBef>
                <a:spcPts val="0"/>
              </a:spcBef>
            </a:pPr>
            <a:r>
              <a:rPr lang="en-IE" sz="2200" dirty="0">
                <a:effectLst/>
                <a:ea typeface="Times New Roman" panose="02020603050405020304" pitchFamily="18" charset="0"/>
              </a:rPr>
              <a:t>Lateral communication flows are seen in flatter organisational structures</a:t>
            </a:r>
          </a:p>
          <a:p>
            <a:pPr>
              <a:spcBef>
                <a:spcPts val="0"/>
              </a:spcBef>
            </a:pPr>
            <a:endParaRPr lang="en-IE" sz="2200" dirty="0">
              <a:ea typeface="Times New Roman" panose="02020603050405020304" pitchFamily="18" charset="0"/>
            </a:endParaRPr>
          </a:p>
          <a:p>
            <a:pPr>
              <a:spcBef>
                <a:spcPts val="0"/>
              </a:spcBef>
            </a:pPr>
            <a:r>
              <a:rPr lang="en-IE" sz="2200" dirty="0">
                <a:effectLst/>
                <a:ea typeface="Times New Roman" panose="02020603050405020304" pitchFamily="18" charset="0"/>
              </a:rPr>
              <a:t>Barriers to lateral communication can be the protective self-interest of groups or departments, as well as increased specialisation, and thus, problems with language used such as different ‘jargon’ that is not widely and easily understandable</a:t>
            </a:r>
            <a:endParaRPr lang="en-IE" sz="2200" dirty="0"/>
          </a:p>
        </p:txBody>
      </p:sp>
    </p:spTree>
    <p:extLst>
      <p:ext uri="{BB962C8B-B14F-4D97-AF65-F5344CB8AC3E}">
        <p14:creationId xmlns:p14="http://schemas.microsoft.com/office/powerpoint/2010/main" val="4030203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Are There Different Types of Communication?</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i="1" dirty="0"/>
              <a:t>Oral Communication </a:t>
            </a:r>
            <a:r>
              <a:rPr lang="en-IE" sz="2400" dirty="0"/>
              <a:t>– communicate with one another through speaking (e.g. conversations, group discussions and presentations, the grapevine)</a:t>
            </a:r>
          </a:p>
          <a:p>
            <a:endParaRPr lang="en-IE" sz="2400" dirty="0"/>
          </a:p>
          <a:p>
            <a:r>
              <a:rPr lang="en-IE" sz="2400" i="1" dirty="0"/>
              <a:t>Written Communication </a:t>
            </a:r>
            <a:r>
              <a:rPr lang="en-IE" sz="2400" dirty="0"/>
              <a:t>– including letters, e-mails, instant messaging, magazines or e-zines and notices</a:t>
            </a:r>
          </a:p>
          <a:p>
            <a:endParaRPr lang="en-IE" sz="2400" dirty="0"/>
          </a:p>
          <a:p>
            <a:r>
              <a:rPr lang="en-IE" sz="2400" i="1" dirty="0"/>
              <a:t>Non-Verbal Communication </a:t>
            </a:r>
            <a:r>
              <a:rPr lang="en-IE" sz="2400" dirty="0"/>
              <a:t>– communication achieved by not using words. Coding or conveying meaning through behaviours such as facial expressions, gestures and body posture</a:t>
            </a:r>
            <a:endParaRPr lang="en-IE" sz="2400" i="1" dirty="0"/>
          </a:p>
        </p:txBody>
      </p:sp>
    </p:spTree>
    <p:extLst>
      <p:ext uri="{BB962C8B-B14F-4D97-AF65-F5344CB8AC3E}">
        <p14:creationId xmlns:p14="http://schemas.microsoft.com/office/powerpoint/2010/main" val="31699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What are the Barriers to Effective Communication?</a:t>
            </a:r>
          </a:p>
        </p:txBody>
      </p:sp>
      <p:sp>
        <p:nvSpPr>
          <p:cNvPr id="3" name="Content Placeholder 2"/>
          <p:cNvSpPr>
            <a:spLocks noGrp="1"/>
          </p:cNvSpPr>
          <p:nvPr>
            <p:ph idx="4294967295"/>
          </p:nvPr>
        </p:nvSpPr>
        <p:spPr>
          <a:xfrm>
            <a:off x="457200" y="1600200"/>
            <a:ext cx="8229600" cy="4525963"/>
          </a:xfrm>
        </p:spPr>
        <p:txBody>
          <a:bodyPr>
            <a:noAutofit/>
          </a:bodyPr>
          <a:lstStyle/>
          <a:p>
            <a:r>
              <a:rPr lang="en-IE" sz="2400" dirty="0"/>
              <a:t>Noise </a:t>
            </a:r>
          </a:p>
          <a:p>
            <a:endParaRPr lang="en-IE" sz="2400" dirty="0"/>
          </a:p>
          <a:p>
            <a:r>
              <a:rPr lang="en-IE" sz="2400" dirty="0"/>
              <a:t>Perceptual filters</a:t>
            </a:r>
          </a:p>
          <a:p>
            <a:endParaRPr lang="en-IE" sz="2400" dirty="0"/>
          </a:p>
          <a:p>
            <a:r>
              <a:rPr lang="en-IE" sz="2400" dirty="0"/>
              <a:t>Information overload</a:t>
            </a:r>
          </a:p>
          <a:p>
            <a:endParaRPr lang="en-IE" sz="2400" dirty="0"/>
          </a:p>
          <a:p>
            <a:r>
              <a:rPr lang="en-IE" sz="2400" dirty="0"/>
              <a:t>Language</a:t>
            </a:r>
          </a:p>
          <a:p>
            <a:endParaRPr lang="en-IE" sz="2400" dirty="0"/>
          </a:p>
          <a:p>
            <a:r>
              <a:rPr lang="en-IE" sz="2400" dirty="0"/>
              <a:t>Sender’s willingness to communicate</a:t>
            </a:r>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Strategies for Effective Communication</a:t>
            </a:r>
          </a:p>
        </p:txBody>
      </p:sp>
      <p:sp>
        <p:nvSpPr>
          <p:cNvPr id="3" name="Content Placeholder 2"/>
          <p:cNvSpPr>
            <a:spLocks noGrp="1"/>
          </p:cNvSpPr>
          <p:nvPr>
            <p:ph idx="4294967295"/>
          </p:nvPr>
        </p:nvSpPr>
        <p:spPr>
          <a:xfrm>
            <a:off x="457200" y="1600200"/>
            <a:ext cx="8229600" cy="4525963"/>
          </a:xfrm>
        </p:spPr>
        <p:txBody>
          <a:bodyPr>
            <a:noAutofit/>
          </a:bodyPr>
          <a:lstStyle/>
          <a:p>
            <a:r>
              <a:rPr lang="en-IE" sz="2400" dirty="0"/>
              <a:t>Barriers to communication can be overcome through face-to-face communication, by checking decoding, by paying attention to context and by taking the other person’s perspective through listening</a:t>
            </a:r>
          </a:p>
          <a:p>
            <a:endParaRPr lang="en-IE" sz="2400" dirty="0"/>
          </a:p>
          <a:p>
            <a:r>
              <a:rPr lang="en-IE" sz="2400" dirty="0"/>
              <a:t>Questioning techniques enable us to get the information we are looking for through the use of closed, open ended, reflective and probing questions</a:t>
            </a:r>
          </a:p>
          <a:p>
            <a:endParaRPr lang="en-IE" sz="2400" dirty="0"/>
          </a:p>
          <a:p>
            <a:r>
              <a:rPr lang="en-IE" sz="2400" dirty="0"/>
              <a:t>Effective communication through effective listening is important and something many of us do not utilise</a:t>
            </a:r>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fontScale="92500" lnSpcReduction="20000"/>
          </a:bodyPr>
          <a:lstStyle/>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Understand the importance of communication in the workplace</a:t>
            </a:r>
          </a:p>
          <a:p>
            <a:pPr marL="342900" lvl="0" indent="-342900" algn="just">
              <a:spcBef>
                <a:spcPts val="0"/>
              </a:spcBef>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Describe the process of communication, both verbal and non-verbal</a:t>
            </a:r>
          </a:p>
          <a:p>
            <a:pPr marL="342900" lvl="0" indent="-342900" algn="just">
              <a:spcBef>
                <a:spcPts val="0"/>
              </a:spcBef>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Identify the different communication channels and barriers to effective communication</a:t>
            </a:r>
          </a:p>
          <a:p>
            <a:pPr marL="342900" lvl="0" indent="-342900" algn="just">
              <a:spcBef>
                <a:spcPts val="0"/>
              </a:spcBef>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Outline elements of effective organisational communication</a:t>
            </a:r>
          </a:p>
          <a:p>
            <a:pPr marL="342900" lvl="0" indent="-342900" algn="just">
              <a:spcBef>
                <a:spcPts val="0"/>
              </a:spcBef>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Demonstrate how changes in technology have affected communication within and between organisations and their employees</a:t>
            </a:r>
          </a:p>
          <a:p>
            <a:pPr marL="342900" lvl="0" indent="-342900" algn="just">
              <a:spcBef>
                <a:spcPts val="0"/>
              </a:spcBef>
              <a:buFont typeface="Symbol" panose="05050102010706020507" pitchFamily="18" charset="2"/>
              <a:buChar char=""/>
            </a:pPr>
            <a:endParaRPr lang="en-IE" sz="2400" dirty="0">
              <a:effectLst/>
              <a:ea typeface="Calibri" panose="020F0502020204030204" pitchFamily="34" charset="0"/>
              <a:cs typeface="Times New Roman" panose="02020603050405020304" pitchFamily="18" charset="0"/>
            </a:endParaRPr>
          </a:p>
          <a:p>
            <a:pPr marL="342900" lvl="0" indent="-342900" algn="just">
              <a:spcBef>
                <a:spcPts val="0"/>
              </a:spcBef>
              <a:buFont typeface="Symbol" panose="05050102010706020507" pitchFamily="18" charset="2"/>
              <a:buChar char=""/>
            </a:pPr>
            <a:r>
              <a:rPr lang="en-IE" sz="2400" dirty="0">
                <a:effectLst/>
                <a:ea typeface="Calibri" panose="020F0502020204030204" pitchFamily="34" charset="0"/>
                <a:cs typeface="Times New Roman" panose="02020603050405020304" pitchFamily="18" charset="0"/>
              </a:rPr>
              <a:t>Explain how to overcome potential problems in inter-cultural communication</a:t>
            </a: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fontScale="90000"/>
          </a:bodyPr>
          <a:lstStyle/>
          <a:p>
            <a:r>
              <a:rPr lang="en-IE" dirty="0">
                <a:solidFill>
                  <a:schemeClr val="bg1"/>
                </a:solidFill>
              </a:rPr>
              <a:t>Do We All Hear </a:t>
            </a:r>
            <a:r>
              <a:rPr lang="en-IE" dirty="0" smtClean="0">
                <a:solidFill>
                  <a:schemeClr val="bg1"/>
                </a:solidFill>
              </a:rPr>
              <a:t/>
            </a:r>
            <a:br>
              <a:rPr lang="en-IE" dirty="0" smtClean="0">
                <a:solidFill>
                  <a:schemeClr val="bg1"/>
                </a:solidFill>
              </a:rPr>
            </a:br>
            <a:r>
              <a:rPr lang="en-IE" dirty="0" smtClean="0">
                <a:solidFill>
                  <a:schemeClr val="bg1"/>
                </a:solidFill>
              </a:rPr>
              <a:t>the </a:t>
            </a:r>
            <a:r>
              <a:rPr lang="en-IE" dirty="0">
                <a:solidFill>
                  <a:schemeClr val="bg1"/>
                </a:solidFill>
              </a:rPr>
              <a:t>Same Thing </a:t>
            </a:r>
            <a:r>
              <a:rPr lang="en-IE" dirty="0" smtClean="0">
                <a:solidFill>
                  <a:schemeClr val="bg1"/>
                </a:solidFill>
              </a:rPr>
              <a:t>in </a:t>
            </a:r>
            <a:r>
              <a:rPr lang="en-IE" dirty="0">
                <a:solidFill>
                  <a:schemeClr val="bg1"/>
                </a:solidFill>
              </a:rPr>
              <a:t>a Message?</a:t>
            </a:r>
          </a:p>
        </p:txBody>
      </p:sp>
      <p:sp>
        <p:nvSpPr>
          <p:cNvPr id="3" name="Content Placeholder 2"/>
          <p:cNvSpPr>
            <a:spLocks noGrp="1"/>
          </p:cNvSpPr>
          <p:nvPr>
            <p:ph idx="4294967295"/>
          </p:nvPr>
        </p:nvSpPr>
        <p:spPr>
          <a:xfrm>
            <a:off x="457200" y="1600200"/>
            <a:ext cx="8229600" cy="4525963"/>
          </a:xfrm>
        </p:spPr>
        <p:txBody>
          <a:bodyPr>
            <a:normAutofit fontScale="92500" lnSpcReduction="20000"/>
          </a:bodyPr>
          <a:lstStyle/>
          <a:p>
            <a:pPr marL="457200" indent="-457200"/>
            <a:r>
              <a:rPr lang="en-IE" sz="2400" dirty="0"/>
              <a:t>Inter-cultural communication leads to possible communication barriers that need to be anticipated</a:t>
            </a:r>
          </a:p>
          <a:p>
            <a:endParaRPr lang="en-IE" sz="2400" dirty="0"/>
          </a:p>
          <a:p>
            <a:r>
              <a:rPr lang="en-IE" sz="2400" dirty="0"/>
              <a:t>McShane (2006) found that language barriers made it difficult for managers to give non-English speaking employees effective feedback;</a:t>
            </a:r>
          </a:p>
          <a:p>
            <a:pPr lvl="1"/>
            <a:r>
              <a:rPr lang="en-IE" sz="2400" dirty="0"/>
              <a:t>Semantics – differences in meanings of words to different people</a:t>
            </a:r>
          </a:p>
          <a:p>
            <a:pPr lvl="1"/>
            <a:r>
              <a:rPr lang="en-IE" sz="2400" dirty="0"/>
              <a:t>Differences in non-verbal symbols and signals</a:t>
            </a:r>
          </a:p>
          <a:p>
            <a:pPr lvl="1"/>
            <a:r>
              <a:rPr lang="en-IE" sz="2400" dirty="0"/>
              <a:t>Word Connotations – words imply different things in different languages</a:t>
            </a:r>
          </a:p>
          <a:p>
            <a:pPr lvl="1"/>
            <a:r>
              <a:rPr lang="en-IE" sz="2400" dirty="0"/>
              <a:t>Tone Differences – in some cultures tone changes, depending on context</a:t>
            </a:r>
          </a:p>
          <a:p>
            <a:pPr lvl="1"/>
            <a:r>
              <a:rPr lang="en-IE" sz="2400" dirty="0"/>
              <a:t>Differences in Perception</a:t>
            </a:r>
            <a:r>
              <a:rPr lang="en-IE" sz="2400" b="1" dirty="0"/>
              <a:t> </a:t>
            </a:r>
            <a:r>
              <a:rPr lang="en-IE" sz="2400" dirty="0"/>
              <a:t>– different world views</a:t>
            </a:r>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2800" dirty="0">
                <a:solidFill>
                  <a:schemeClr val="bg1"/>
                </a:solidFill>
              </a:rPr>
              <a:t>How Have Changes in Technology Affected Communication within and between Organisations and their Employees?</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IE" sz="2200" dirty="0">
                <a:effectLst/>
                <a:ea typeface="Calibri" panose="020F0502020204030204" pitchFamily="34" charset="0"/>
              </a:rPr>
              <a:t>The ever-expanding development of communications technology has enabled new forms of working patterns to evolve that include working from home and other locations</a:t>
            </a:r>
          </a:p>
          <a:p>
            <a:pPr lvl="1">
              <a:spcBef>
                <a:spcPts val="0"/>
              </a:spcBef>
            </a:pPr>
            <a:r>
              <a:rPr lang="en-IE" sz="2200" dirty="0">
                <a:effectLst/>
                <a:ea typeface="Calibri" panose="020F0502020204030204" pitchFamily="34" charset="0"/>
              </a:rPr>
              <a:t>Bohlander and Snell (2009) cite significant cost savings for both company and employees as one of the main advantages of the practice, as well as increased levels of performance</a:t>
            </a:r>
            <a:endParaRPr lang="en-IE" sz="2200" dirty="0">
              <a:ea typeface="Calibri" panose="020F0502020204030204" pitchFamily="34" charset="0"/>
            </a:endParaRPr>
          </a:p>
          <a:p>
            <a:pPr lvl="1">
              <a:spcBef>
                <a:spcPts val="0"/>
              </a:spcBef>
            </a:pPr>
            <a:endParaRPr lang="en-IE" sz="2200" dirty="0"/>
          </a:p>
          <a:p>
            <a:pPr>
              <a:spcBef>
                <a:spcPts val="0"/>
              </a:spcBef>
            </a:pPr>
            <a:r>
              <a:rPr lang="en-IE" sz="2200" dirty="0">
                <a:effectLst/>
                <a:ea typeface="Calibri" panose="020F0502020204030204" pitchFamily="34" charset="0"/>
              </a:rPr>
              <a:t>Outsourcing many jobs overseas is made possible by technologies suc</a:t>
            </a:r>
            <a:r>
              <a:rPr lang="en-IE" sz="2200" dirty="0">
                <a:ea typeface="Calibri" panose="020F0502020204030204" pitchFamily="34" charset="0"/>
              </a:rPr>
              <a:t>h as video-conferencing and e-mails</a:t>
            </a:r>
          </a:p>
          <a:p>
            <a:pPr>
              <a:spcBef>
                <a:spcPts val="0"/>
              </a:spcBef>
            </a:pPr>
            <a:endParaRPr lang="en-IE" sz="2200" dirty="0">
              <a:ea typeface="Calibri" panose="020F0502020204030204" pitchFamily="34" charset="0"/>
            </a:endParaRPr>
          </a:p>
          <a:p>
            <a:pPr>
              <a:spcBef>
                <a:spcPts val="0"/>
              </a:spcBef>
            </a:pPr>
            <a:r>
              <a:rPr lang="en-IE" sz="2200" dirty="0">
                <a:effectLst/>
                <a:ea typeface="Calibri" panose="020F0502020204030204" pitchFamily="34" charset="0"/>
              </a:rPr>
              <a:t>Instant messaging is seen as a key communication tool in the business world and will replace e-mails more and more over time as it is faster and allows for an instant response</a:t>
            </a:r>
            <a:endParaRPr lang="en-IE" sz="2200" dirty="0"/>
          </a:p>
        </p:txBody>
      </p:sp>
    </p:spTree>
    <p:extLst>
      <p:ext uri="{BB962C8B-B14F-4D97-AF65-F5344CB8AC3E}">
        <p14:creationId xmlns:p14="http://schemas.microsoft.com/office/powerpoint/2010/main" val="3648198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sz="4000" dirty="0">
                <a:solidFill>
                  <a:schemeClr val="bg1"/>
                </a:solidFill>
              </a:rPr>
              <a:t>The Impact of Social Media on Communication</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dirty="0"/>
              <a:t>Using social media tools by ‘friending’, ‘liking’, linking and following gives organisations direct access to their customers</a:t>
            </a:r>
          </a:p>
          <a:p>
            <a:endParaRPr lang="en-IE" sz="2400" dirty="0"/>
          </a:p>
          <a:p>
            <a:r>
              <a:rPr lang="en-IE" sz="2400" dirty="0"/>
              <a:t>Marks and Spencer use Twitter to send messages to its followers and the messages are used to market products, services and offers</a:t>
            </a:r>
          </a:p>
          <a:p>
            <a:endParaRPr lang="en-IE" sz="2400" dirty="0"/>
          </a:p>
          <a:p>
            <a:r>
              <a:rPr lang="en-IE" sz="2400" dirty="0"/>
              <a:t>Facebook and Twitter accounts amongst others, and can utilise your preferences to monitor your buying, leisure and lifestyle habits to target you with specific ads online</a:t>
            </a:r>
          </a:p>
        </p:txBody>
      </p:sp>
    </p:spTree>
    <p:extLst>
      <p:ext uri="{BB962C8B-B14F-4D97-AF65-F5344CB8AC3E}">
        <p14:creationId xmlns:p14="http://schemas.microsoft.com/office/powerpoint/2010/main" val="260841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GB" dirty="0">
                <a:solidFill>
                  <a:schemeClr val="bg1"/>
                </a:solidFill>
              </a:rPr>
              <a:t>Mediated Communication and </a:t>
            </a:r>
            <a:r>
              <a:rPr lang="en-GB" dirty="0" smtClean="0">
                <a:solidFill>
                  <a:schemeClr val="bg1"/>
                </a:solidFill>
              </a:rPr>
              <a:t/>
            </a:r>
            <a:br>
              <a:rPr lang="en-GB" dirty="0" smtClean="0">
                <a:solidFill>
                  <a:schemeClr val="bg1"/>
                </a:solidFill>
              </a:rPr>
            </a:br>
            <a:r>
              <a:rPr lang="en-GB" dirty="0" smtClean="0">
                <a:solidFill>
                  <a:schemeClr val="bg1"/>
                </a:solidFill>
              </a:rPr>
              <a:t>Relational </a:t>
            </a:r>
            <a:r>
              <a:rPr lang="en-GB" dirty="0">
                <a:solidFill>
                  <a:schemeClr val="bg1"/>
                </a:solidFill>
              </a:rPr>
              <a:t>Quality</a:t>
            </a: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r>
              <a:rPr lang="en-IE" dirty="0"/>
              <a:t>Research shows that although using phrases such as ‘online community’, many social media users feel lonely and feel that their social media use discourages community</a:t>
            </a:r>
          </a:p>
          <a:p>
            <a:endParaRPr lang="en-IE" sz="2400" dirty="0"/>
          </a:p>
          <a:p>
            <a:r>
              <a:rPr lang="en-IE" dirty="0"/>
              <a:t>In order to mitigate the downside of social media use, Adler </a:t>
            </a:r>
            <a:r>
              <a:rPr lang="en-IE" i="1" dirty="0"/>
              <a:t>et al.</a:t>
            </a:r>
            <a:r>
              <a:rPr lang="en-IE" dirty="0"/>
              <a:t> (2012) suggest a number of strategies to employ in order to communicate competently</a:t>
            </a:r>
          </a:p>
          <a:p>
            <a:pPr lvl="1"/>
            <a:r>
              <a:rPr lang="en-IE" dirty="0"/>
              <a:t>Always be careful of what you post and be considerate of others in your online community</a:t>
            </a:r>
          </a:p>
          <a:p>
            <a:pPr lvl="1"/>
            <a:r>
              <a:rPr lang="en-IE" dirty="0"/>
              <a:t>They warn to keep your tone civil and watch for disinhibition</a:t>
            </a:r>
          </a:p>
          <a:p>
            <a:pPr lvl="1"/>
            <a:r>
              <a:rPr lang="en-IE" dirty="0"/>
              <a:t> There is also a need to balance socially mediated communication with face-to-face time</a:t>
            </a:r>
            <a:endParaRPr lang="en-IE" sz="2000" dirty="0"/>
          </a:p>
        </p:txBody>
      </p:sp>
    </p:spTree>
    <p:extLst>
      <p:ext uri="{BB962C8B-B14F-4D97-AF65-F5344CB8AC3E}">
        <p14:creationId xmlns:p14="http://schemas.microsoft.com/office/powerpoint/2010/main" val="267879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Managerial Takeaways</a:t>
            </a:r>
          </a:p>
        </p:txBody>
      </p:sp>
      <p:sp>
        <p:nvSpPr>
          <p:cNvPr id="3" name="Content Placeholder 2"/>
          <p:cNvSpPr>
            <a:spLocks noGrp="1"/>
          </p:cNvSpPr>
          <p:nvPr>
            <p:ph idx="4294967295"/>
          </p:nvPr>
        </p:nvSpPr>
        <p:spPr>
          <a:xfrm>
            <a:off x="251520" y="1484784"/>
            <a:ext cx="8784976" cy="4641379"/>
          </a:xfrm>
        </p:spPr>
        <p:txBody>
          <a:bodyPr>
            <a:noAutofit/>
          </a:bodyPr>
          <a:lstStyle/>
          <a:p>
            <a:pPr>
              <a:spcBef>
                <a:spcPts val="0"/>
              </a:spcBef>
            </a:pPr>
            <a:r>
              <a:rPr lang="en-IE" sz="2000" dirty="0">
                <a:effectLst/>
                <a:ea typeface="Calibri" panose="020F0502020204030204" pitchFamily="34" charset="0"/>
              </a:rPr>
              <a:t>An increasingly global and disparate workforce places pressure upon organisations to favour indirect communication channels over face-to-face contact</a:t>
            </a:r>
          </a:p>
          <a:p>
            <a:pPr>
              <a:spcBef>
                <a:spcPts val="0"/>
              </a:spcBef>
            </a:pPr>
            <a:endParaRPr lang="en-IE" sz="2000" dirty="0"/>
          </a:p>
          <a:p>
            <a:pPr>
              <a:spcBef>
                <a:spcPts val="0"/>
              </a:spcBef>
            </a:pPr>
            <a:r>
              <a:rPr lang="en-IE" sz="2000" dirty="0">
                <a:effectLst/>
                <a:ea typeface="Calibri" panose="020F0502020204030204" pitchFamily="34" charset="0"/>
              </a:rPr>
              <a:t>As a manager you need to protect against false impressions and enhance communication within and across organisations</a:t>
            </a:r>
          </a:p>
          <a:p>
            <a:pPr>
              <a:spcBef>
                <a:spcPts val="0"/>
              </a:spcBef>
            </a:pPr>
            <a:endParaRPr lang="en-IE" sz="2000" dirty="0"/>
          </a:p>
          <a:p>
            <a:pPr>
              <a:spcBef>
                <a:spcPts val="0"/>
              </a:spcBef>
            </a:pPr>
            <a:r>
              <a:rPr lang="en-IE" sz="2000" dirty="0">
                <a:effectLst/>
                <a:ea typeface="Calibri" panose="020F0502020204030204" pitchFamily="34" charset="0"/>
              </a:rPr>
              <a:t>B</a:t>
            </a:r>
            <a:r>
              <a:rPr lang="en-IE" sz="2000" dirty="0">
                <a:effectLst/>
                <a:ea typeface="Times New Roman" panose="02020603050405020304" pitchFamily="18" charset="0"/>
              </a:rPr>
              <a:t>arriers to communication can arise </a:t>
            </a:r>
            <a:r>
              <a:rPr lang="en-IE" sz="2000" dirty="0">
                <a:effectLst/>
                <a:ea typeface="Calibri" panose="020F0502020204030204" pitchFamily="34" charset="0"/>
              </a:rPr>
              <a:t>in the communication process, these </a:t>
            </a:r>
            <a:r>
              <a:rPr lang="en-IE" sz="2000" dirty="0">
                <a:effectLst/>
                <a:ea typeface="Times New Roman" panose="02020603050405020304" pitchFamily="18" charset="0"/>
              </a:rPr>
              <a:t>can be overcome by checking decoding of the message, paying attention to context and taking the other person’s perspective through listening</a:t>
            </a:r>
          </a:p>
          <a:p>
            <a:pPr>
              <a:spcBef>
                <a:spcPts val="0"/>
              </a:spcBef>
            </a:pPr>
            <a:endParaRPr lang="en-IE" sz="2000" dirty="0"/>
          </a:p>
          <a:p>
            <a:pPr>
              <a:spcBef>
                <a:spcPts val="0"/>
              </a:spcBef>
            </a:pPr>
            <a:r>
              <a:rPr lang="en-IE" sz="2000" dirty="0">
                <a:effectLst/>
                <a:ea typeface="Calibri" panose="020F0502020204030204" pitchFamily="34" charset="0"/>
              </a:rPr>
              <a:t>Communication is a central feature of organisations and people management. To be successful in our jobs we need to make the most of our communications skills</a:t>
            </a:r>
            <a:endParaRPr lang="en-IE" sz="2000" dirty="0"/>
          </a:p>
        </p:txBody>
      </p:sp>
    </p:spTree>
    <p:extLst>
      <p:ext uri="{BB962C8B-B14F-4D97-AF65-F5344CB8AC3E}">
        <p14:creationId xmlns:p14="http://schemas.microsoft.com/office/powerpoint/2010/main" val="2164621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323528" y="1600200"/>
            <a:ext cx="8640960" cy="4525963"/>
          </a:xfrm>
        </p:spPr>
        <p:txBody>
          <a:bodyPr>
            <a:noAutofit/>
          </a:bodyPr>
          <a:lstStyle/>
          <a:p>
            <a:pPr lvl="0">
              <a:spcBef>
                <a:spcPts val="0"/>
              </a:spcBef>
            </a:pPr>
            <a:r>
              <a:rPr lang="en-IE" sz="2400" dirty="0"/>
              <a:t>If communication is central to organisations, why do managers often fail to communicate effectively to their employees?</a:t>
            </a:r>
          </a:p>
          <a:p>
            <a:pPr lvl="0">
              <a:spcBef>
                <a:spcPts val="0"/>
              </a:spcBef>
            </a:pPr>
            <a:endParaRPr lang="en-IE" sz="2400" dirty="0"/>
          </a:p>
          <a:p>
            <a:pPr lvl="0">
              <a:spcBef>
                <a:spcPts val="0"/>
              </a:spcBef>
            </a:pPr>
            <a:r>
              <a:rPr lang="en-IE" sz="2400" dirty="0"/>
              <a:t>What are the key advantages of face-to-face communication in modern organisations? Explain where this strategy would be best used</a:t>
            </a:r>
          </a:p>
          <a:p>
            <a:pPr lvl="0">
              <a:spcBef>
                <a:spcPts val="0"/>
              </a:spcBef>
            </a:pPr>
            <a:endParaRPr lang="en-IE" sz="2400" dirty="0"/>
          </a:p>
          <a:p>
            <a:pPr lvl="0">
              <a:spcBef>
                <a:spcPts val="0"/>
              </a:spcBef>
            </a:pPr>
            <a:r>
              <a:rPr lang="en-IE" sz="2400" dirty="0"/>
              <a:t>What contribution can a competent communications strategy make to an organisation’s sustained competitive advantage? </a:t>
            </a:r>
          </a:p>
          <a:p>
            <a:pPr lvl="0">
              <a:spcBef>
                <a:spcPts val="0"/>
              </a:spcBef>
            </a:pPr>
            <a:endParaRPr lang="en-IE" sz="2400" dirty="0"/>
          </a:p>
          <a:p>
            <a:pPr lvl="0">
              <a:spcBef>
                <a:spcPts val="0"/>
              </a:spcBef>
            </a:pPr>
            <a:r>
              <a:rPr lang="en-IE" sz="2400" dirty="0"/>
              <a:t>Identify and describe common barriers to effective communication</a:t>
            </a:r>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r>
              <a:rPr lang="en-IE" dirty="0"/>
              <a:t>Outline the key elements to supporting effective communication</a:t>
            </a:r>
          </a:p>
          <a:p>
            <a:pPr lvl="0"/>
            <a:endParaRPr lang="en-IE" dirty="0"/>
          </a:p>
          <a:p>
            <a:pPr lvl="0"/>
            <a:r>
              <a:rPr lang="en-IE" dirty="0"/>
              <a:t>Do technological advances in communication make it easier for members of an organisation to communicate with each other and with people outside the organisation?</a:t>
            </a:r>
          </a:p>
          <a:p>
            <a:pPr lvl="0"/>
            <a:endParaRPr lang="en-IE" dirty="0"/>
          </a:p>
          <a:p>
            <a:pPr lvl="0"/>
            <a:r>
              <a:rPr lang="en-IE" dirty="0"/>
              <a:t>Outline and describe the causes of potential problems in cross-cultural communication</a:t>
            </a:r>
          </a:p>
          <a:p>
            <a:pPr lvl="0"/>
            <a:endParaRPr lang="en-IE" dirty="0"/>
          </a:p>
          <a:p>
            <a:r>
              <a:rPr lang="en-IE" dirty="0"/>
              <a:t>How can non-verbal communications techniques be used to enhance the delivery of important messages?</a:t>
            </a:r>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What Purpose Does Communication </a:t>
            </a:r>
            <a:r>
              <a:rPr lang="en-IE" sz="4000" dirty="0" smtClean="0">
                <a:solidFill>
                  <a:schemeClr val="bg1"/>
                </a:solidFill>
              </a:rPr>
              <a:t/>
            </a:r>
            <a:br>
              <a:rPr lang="en-IE" sz="4000" dirty="0" smtClean="0">
                <a:solidFill>
                  <a:schemeClr val="bg1"/>
                </a:solidFill>
              </a:rPr>
            </a:br>
            <a:r>
              <a:rPr lang="en-IE" sz="4000" dirty="0" smtClean="0">
                <a:solidFill>
                  <a:schemeClr val="bg1"/>
                </a:solidFill>
              </a:rPr>
              <a:t>Have </a:t>
            </a:r>
            <a:r>
              <a:rPr lang="en-IE" sz="4000" dirty="0">
                <a:solidFill>
                  <a:schemeClr val="bg1"/>
                </a:solidFill>
              </a:rPr>
              <a:t>in an Organisation?</a:t>
            </a:r>
          </a:p>
        </p:txBody>
      </p:sp>
      <p:sp>
        <p:nvSpPr>
          <p:cNvPr id="3" name="Content Placeholder 2"/>
          <p:cNvSpPr>
            <a:spLocks noGrp="1"/>
          </p:cNvSpPr>
          <p:nvPr>
            <p:ph idx="4294967295"/>
          </p:nvPr>
        </p:nvSpPr>
        <p:spPr>
          <a:xfrm>
            <a:off x="457200" y="1600200"/>
            <a:ext cx="8507288" cy="4525963"/>
          </a:xfrm>
        </p:spPr>
        <p:txBody>
          <a:bodyPr>
            <a:noAutofit/>
          </a:bodyPr>
          <a:lstStyle/>
          <a:p>
            <a:pPr>
              <a:spcBef>
                <a:spcPts val="0"/>
              </a:spcBef>
            </a:pPr>
            <a:r>
              <a:rPr lang="en-IE" sz="2200" dirty="0"/>
              <a:t>Core to most organisational activity is an understanding of the process of communication and how the use of different communication channels can impact on the messages delivered and received</a:t>
            </a:r>
          </a:p>
          <a:p>
            <a:pPr>
              <a:spcBef>
                <a:spcPts val="0"/>
              </a:spcBef>
            </a:pPr>
            <a:endParaRPr lang="en-IE" sz="2200" dirty="0"/>
          </a:p>
          <a:p>
            <a:pPr>
              <a:spcBef>
                <a:spcPts val="0"/>
              </a:spcBef>
            </a:pPr>
            <a:r>
              <a:rPr lang="en-IE" sz="2200" dirty="0"/>
              <a:t>Mintzberg (1990) describes the purpose of communication with others in the workplace as being able to inform, instruct, motivate or seek information</a:t>
            </a:r>
          </a:p>
          <a:p>
            <a:pPr>
              <a:spcBef>
                <a:spcPts val="0"/>
              </a:spcBef>
            </a:pPr>
            <a:endParaRPr lang="en-IE" sz="2200" dirty="0"/>
          </a:p>
          <a:p>
            <a:pPr>
              <a:spcBef>
                <a:spcPts val="0"/>
              </a:spcBef>
            </a:pPr>
            <a:r>
              <a:rPr lang="en-IE" sz="2200" dirty="0"/>
              <a:t>From a top management perspective, the purpose of organisational communication is to achieve coordinated action</a:t>
            </a:r>
          </a:p>
          <a:p>
            <a:pPr>
              <a:spcBef>
                <a:spcPts val="0"/>
              </a:spcBef>
            </a:pPr>
            <a:endParaRPr lang="en-IE" sz="2200" dirty="0"/>
          </a:p>
          <a:p>
            <a:pPr>
              <a:spcBef>
                <a:spcPts val="0"/>
              </a:spcBef>
            </a:pPr>
            <a:r>
              <a:rPr lang="en-IE" sz="2200" dirty="0"/>
              <a:t>Communication has been cited as a key issue that impacts on planning effectiveness, organisational change and implementation </a:t>
            </a:r>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What are Elements in </a:t>
            </a:r>
            <a:r>
              <a:rPr lang="en-IE" sz="4000" dirty="0" smtClean="0">
                <a:solidFill>
                  <a:schemeClr val="bg1"/>
                </a:solidFill>
              </a:rPr>
              <a:t/>
            </a:r>
            <a:br>
              <a:rPr lang="en-IE" sz="4000" dirty="0" smtClean="0">
                <a:solidFill>
                  <a:schemeClr val="bg1"/>
                </a:solidFill>
              </a:rPr>
            </a:br>
            <a:r>
              <a:rPr lang="en-IE" sz="4000" dirty="0" smtClean="0">
                <a:solidFill>
                  <a:schemeClr val="bg1"/>
                </a:solidFill>
              </a:rPr>
              <a:t>the </a:t>
            </a:r>
            <a:r>
              <a:rPr lang="en-IE" sz="4000" dirty="0">
                <a:solidFill>
                  <a:schemeClr val="bg1"/>
                </a:solidFill>
              </a:rPr>
              <a:t>Communication Process?</a:t>
            </a:r>
          </a:p>
        </p:txBody>
      </p:sp>
      <p:pic>
        <p:nvPicPr>
          <p:cNvPr id="5" name="Content Placeholder 4">
            <a:extLst>
              <a:ext uri="{FF2B5EF4-FFF2-40B4-BE49-F238E27FC236}">
                <a16:creationId xmlns:a16="http://schemas.microsoft.com/office/drawing/2014/main" id="{1C5F2D61-F392-44BE-9438-17AB7C438066}"/>
              </a:ext>
            </a:extLst>
          </p:cNvPr>
          <p:cNvPicPr>
            <a:picLocks noGrp="1" noChangeAspect="1"/>
          </p:cNvPicPr>
          <p:nvPr>
            <p:ph idx="4294967295"/>
          </p:nvPr>
        </p:nvPicPr>
        <p:blipFill rotWithShape="1">
          <a:blip r:embed="rId2"/>
          <a:srcRect l="23750" t="18658" r="22000" b="3932"/>
          <a:stretch/>
        </p:blipFill>
        <p:spPr>
          <a:xfrm>
            <a:off x="539552" y="1556792"/>
            <a:ext cx="5688632" cy="4312350"/>
          </a:xfrm>
        </p:spPr>
      </p:pic>
      <p:sp>
        <p:nvSpPr>
          <p:cNvPr id="7" name="TextBox 6">
            <a:extLst>
              <a:ext uri="{FF2B5EF4-FFF2-40B4-BE49-F238E27FC236}">
                <a16:creationId xmlns:a16="http://schemas.microsoft.com/office/drawing/2014/main" id="{AD5D47ED-E15C-4B7A-ACD3-B34C1887A080}"/>
              </a:ext>
            </a:extLst>
          </p:cNvPr>
          <p:cNvSpPr txBox="1"/>
          <p:nvPr/>
        </p:nvSpPr>
        <p:spPr>
          <a:xfrm>
            <a:off x="6382292" y="2564904"/>
            <a:ext cx="2222156" cy="2540888"/>
          </a:xfrm>
          <a:prstGeom prst="rect">
            <a:avLst/>
          </a:prstGeom>
          <a:noFill/>
        </p:spPr>
        <p:txBody>
          <a:bodyPr wrap="square">
            <a:spAutoFit/>
          </a:bodyPr>
          <a:lstStyle/>
          <a:p>
            <a:pPr algn="ctr">
              <a:lnSpc>
                <a:spcPct val="150000"/>
              </a:lnSpc>
              <a:spcAft>
                <a:spcPts val="1000"/>
              </a:spcAft>
            </a:pPr>
            <a:r>
              <a:rPr lang="en-IE" sz="1800" i="1" dirty="0">
                <a:effectLst/>
                <a:ea typeface="Calibri" panose="020F0502020204030204" pitchFamily="34" charset="0"/>
                <a:cs typeface="Times New Roman" panose="02020603050405020304" pitchFamily="18" charset="0"/>
              </a:rPr>
              <a:t>Source: Developed and adapted from Shannon (1948), and Buchanan and Huczynski (2020, p. 225)</a:t>
            </a:r>
            <a:endParaRPr lang="en-IE"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4685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How is Information Transmitted?</a:t>
            </a:r>
          </a:p>
        </p:txBody>
      </p:sp>
      <p:sp>
        <p:nvSpPr>
          <p:cNvPr id="3" name="Content Placeholder 2"/>
          <p:cNvSpPr>
            <a:spLocks noGrp="1"/>
          </p:cNvSpPr>
          <p:nvPr>
            <p:ph idx="4294967295"/>
          </p:nvPr>
        </p:nvSpPr>
        <p:spPr>
          <a:xfrm>
            <a:off x="179512" y="1556792"/>
            <a:ext cx="8712968" cy="4569371"/>
          </a:xfrm>
        </p:spPr>
        <p:txBody>
          <a:bodyPr>
            <a:noAutofit/>
          </a:bodyPr>
          <a:lstStyle/>
          <a:p>
            <a:pPr>
              <a:spcBef>
                <a:spcPts val="0"/>
              </a:spcBef>
            </a:pPr>
            <a:r>
              <a:rPr lang="en-IE" sz="2200" dirty="0"/>
              <a:t>The communication process commences with the </a:t>
            </a:r>
            <a:r>
              <a:rPr lang="en-IE" sz="2200" b="1" i="1" dirty="0"/>
              <a:t>encoding</a:t>
            </a:r>
            <a:r>
              <a:rPr lang="en-IE" sz="2200" dirty="0"/>
              <a:t> of the message to be transmitted or sent to the receiver</a:t>
            </a:r>
          </a:p>
          <a:p>
            <a:pPr lvl="1">
              <a:spcBef>
                <a:spcPts val="0"/>
              </a:spcBef>
            </a:pPr>
            <a:r>
              <a:rPr lang="en-IE" sz="2200" b="1" i="1" dirty="0"/>
              <a:t>encoding</a:t>
            </a:r>
            <a:r>
              <a:rPr lang="en-IE" sz="2200" dirty="0"/>
              <a:t> is the process of designing a message, represented as a set of symbols to be sent that makes sense to the receiver</a:t>
            </a:r>
          </a:p>
          <a:p>
            <a:pPr lvl="1">
              <a:spcBef>
                <a:spcPts val="0"/>
              </a:spcBef>
            </a:pPr>
            <a:endParaRPr lang="en-IE" sz="1800" dirty="0"/>
          </a:p>
          <a:p>
            <a:pPr>
              <a:spcBef>
                <a:spcPts val="0"/>
              </a:spcBef>
            </a:pPr>
            <a:r>
              <a:rPr lang="en-IE" sz="2200" dirty="0"/>
              <a:t>The next stage entails the selection of a channel for the transmission of this message</a:t>
            </a:r>
          </a:p>
          <a:p>
            <a:pPr lvl="1">
              <a:spcBef>
                <a:spcPts val="0"/>
              </a:spcBef>
            </a:pPr>
            <a:r>
              <a:rPr lang="en-IE" sz="2200" dirty="0"/>
              <a:t>A channel is a medium through which the message is delivered (e.g. verbal, written or electronic)</a:t>
            </a:r>
          </a:p>
          <a:p>
            <a:pPr lvl="1">
              <a:spcBef>
                <a:spcPts val="0"/>
              </a:spcBef>
            </a:pPr>
            <a:endParaRPr lang="en-IE" sz="1800" dirty="0"/>
          </a:p>
          <a:p>
            <a:pPr>
              <a:spcBef>
                <a:spcPts val="0"/>
              </a:spcBef>
            </a:pPr>
            <a:r>
              <a:rPr lang="en-IE" sz="2200" dirty="0"/>
              <a:t>Once the content has been transmitted, the receiver needs to pick up the message, which will require </a:t>
            </a:r>
            <a:r>
              <a:rPr lang="en-IE" sz="2200" b="1" i="1" dirty="0"/>
              <a:t>decoding</a:t>
            </a:r>
          </a:p>
          <a:p>
            <a:pPr lvl="1">
              <a:spcBef>
                <a:spcPts val="0"/>
              </a:spcBef>
            </a:pPr>
            <a:r>
              <a:rPr lang="en-IE" sz="2200" b="1" i="1" dirty="0"/>
              <a:t>decoding</a:t>
            </a:r>
            <a:r>
              <a:rPr lang="en-IE" sz="2200" dirty="0"/>
              <a:t> is the process of deciphering and interpreting a message received, to make sense of it</a:t>
            </a:r>
          </a:p>
        </p:txBody>
      </p:sp>
    </p:spTree>
    <p:extLst>
      <p:ext uri="{BB962C8B-B14F-4D97-AF65-F5344CB8AC3E}">
        <p14:creationId xmlns:p14="http://schemas.microsoft.com/office/powerpoint/2010/main" val="355623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What is Noise in the Communication System?</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b="1" i="1" dirty="0"/>
              <a:t>Noise</a:t>
            </a:r>
            <a:r>
              <a:rPr lang="en-IE" sz="2400" dirty="0"/>
              <a:t> is any factor, either external or internal, that interferes with transmission of the message, through creation of static or interference in the communication process</a:t>
            </a:r>
          </a:p>
          <a:p>
            <a:pPr lvl="1"/>
            <a:r>
              <a:rPr lang="en-IE" sz="2400" dirty="0"/>
              <a:t>If this is too strong the message may become garbled or fail to reach the receiver at all</a:t>
            </a:r>
          </a:p>
          <a:p>
            <a:pPr lvl="1"/>
            <a:endParaRPr lang="en-IE" sz="2400" dirty="0"/>
          </a:p>
          <a:p>
            <a:r>
              <a:rPr lang="en-IE" sz="2400" dirty="0"/>
              <a:t>The message can also be affected by </a:t>
            </a:r>
            <a:r>
              <a:rPr lang="en-IE" sz="2400" b="1" i="1" dirty="0"/>
              <a:t>perceptual filters</a:t>
            </a:r>
            <a:r>
              <a:rPr lang="en-IE" sz="2400" i="1" dirty="0"/>
              <a:t> </a:t>
            </a:r>
          </a:p>
          <a:p>
            <a:pPr lvl="1"/>
            <a:r>
              <a:rPr lang="en-IE" sz="2400" b="1" i="1" dirty="0"/>
              <a:t>perceptual filters</a:t>
            </a:r>
            <a:r>
              <a:rPr lang="en-IE" sz="2400" i="1" dirty="0"/>
              <a:t> </a:t>
            </a:r>
            <a:r>
              <a:rPr lang="en-IE" sz="2400" dirty="0"/>
              <a:t>are personal characteristics or perceptions that influence the way individuals take in and make sense of information, which can interfere with transmitting or receiving messages</a:t>
            </a:r>
          </a:p>
        </p:txBody>
      </p:sp>
    </p:spTree>
    <p:extLst>
      <p:ext uri="{BB962C8B-B14F-4D97-AF65-F5344CB8AC3E}">
        <p14:creationId xmlns:p14="http://schemas.microsoft.com/office/powerpoint/2010/main" val="238958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What is Noise in the Communication System?</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IE" sz="2200" dirty="0"/>
              <a:t>To recognise the errors that can occur in communication in the workplace we must consider six </a:t>
            </a:r>
            <a:r>
              <a:rPr lang="en-IE" sz="2200" dirty="0" smtClean="0"/>
              <a:t>factors:</a:t>
            </a:r>
            <a:endParaRPr lang="en-IE" sz="2200" dirty="0"/>
          </a:p>
          <a:p>
            <a:pPr lvl="1">
              <a:spcBef>
                <a:spcPts val="0"/>
              </a:spcBef>
            </a:pPr>
            <a:r>
              <a:rPr lang="en-IE" sz="2200" dirty="0"/>
              <a:t>Who is communicating to whom in terms of the roles they have in the organisation</a:t>
            </a:r>
          </a:p>
          <a:p>
            <a:pPr lvl="1">
              <a:spcBef>
                <a:spcPts val="0"/>
              </a:spcBef>
            </a:pPr>
            <a:r>
              <a:rPr lang="en-IE" sz="2200" dirty="0"/>
              <a:t>Are the language or symbols being used to communicate understood by both parties?</a:t>
            </a:r>
          </a:p>
          <a:p>
            <a:pPr lvl="1">
              <a:spcBef>
                <a:spcPts val="0"/>
              </a:spcBef>
            </a:pPr>
            <a:r>
              <a:rPr lang="en-IE" sz="2200" dirty="0"/>
              <a:t>What communication channel is being used?</a:t>
            </a:r>
          </a:p>
          <a:p>
            <a:pPr lvl="1">
              <a:spcBef>
                <a:spcPts val="0"/>
              </a:spcBef>
            </a:pPr>
            <a:r>
              <a:rPr lang="en-IE" sz="2200" dirty="0"/>
              <a:t>What is the content of the communication? </a:t>
            </a:r>
          </a:p>
          <a:p>
            <a:pPr lvl="1">
              <a:spcBef>
                <a:spcPts val="0"/>
              </a:spcBef>
            </a:pPr>
            <a:r>
              <a:rPr lang="en-IE" sz="2200" dirty="0"/>
              <a:t>What are the personal characteristics of the sender (and the relations between the sender and receiver?</a:t>
            </a:r>
          </a:p>
          <a:p>
            <a:pPr lvl="1">
              <a:spcBef>
                <a:spcPts val="0"/>
              </a:spcBef>
            </a:pPr>
            <a:r>
              <a:rPr lang="en-IE" sz="2200" dirty="0"/>
              <a:t>What is the context in which the message is being sent, such as the structure of the organisation, the physical space and social surroundings? </a:t>
            </a:r>
          </a:p>
        </p:txBody>
      </p:sp>
    </p:spTree>
    <p:extLst>
      <p:ext uri="{BB962C8B-B14F-4D97-AF65-F5344CB8AC3E}">
        <p14:creationId xmlns:p14="http://schemas.microsoft.com/office/powerpoint/2010/main" val="103010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IE" sz="4000" dirty="0">
                <a:solidFill>
                  <a:schemeClr val="bg1"/>
                </a:solidFill>
              </a:rPr>
              <a:t>Interpersonal Communication </a:t>
            </a:r>
            <a:r>
              <a:rPr lang="en-IE" sz="4000" dirty="0" smtClean="0">
                <a:solidFill>
                  <a:schemeClr val="bg1"/>
                </a:solidFill>
              </a:rPr>
              <a:t/>
            </a:r>
            <a:br>
              <a:rPr lang="en-IE" sz="4000" dirty="0" smtClean="0">
                <a:solidFill>
                  <a:schemeClr val="bg1"/>
                </a:solidFill>
              </a:rPr>
            </a:br>
            <a:r>
              <a:rPr lang="en-IE" sz="4000" dirty="0" smtClean="0">
                <a:solidFill>
                  <a:schemeClr val="bg1"/>
                </a:solidFill>
              </a:rPr>
              <a:t>and Active </a:t>
            </a:r>
            <a:r>
              <a:rPr lang="en-IE" sz="4000" dirty="0">
                <a:solidFill>
                  <a:schemeClr val="bg1"/>
                </a:solidFill>
              </a:rPr>
              <a:t>Listening</a:t>
            </a:r>
          </a:p>
        </p:txBody>
      </p:sp>
      <p:sp>
        <p:nvSpPr>
          <p:cNvPr id="3" name="Content Placeholder 2"/>
          <p:cNvSpPr>
            <a:spLocks noGrp="1"/>
          </p:cNvSpPr>
          <p:nvPr>
            <p:ph idx="4294967295"/>
          </p:nvPr>
        </p:nvSpPr>
        <p:spPr>
          <a:xfrm>
            <a:off x="457200" y="1600200"/>
            <a:ext cx="8229600" cy="4525963"/>
          </a:xfrm>
        </p:spPr>
        <p:txBody>
          <a:bodyPr>
            <a:normAutofit/>
          </a:bodyPr>
          <a:lstStyle/>
          <a:p>
            <a:r>
              <a:rPr lang="en-IE" sz="2400" dirty="0"/>
              <a:t>Listening is a large part of the communication process and its importance is often underestimated</a:t>
            </a:r>
          </a:p>
          <a:p>
            <a:pPr lvl="1"/>
            <a:r>
              <a:rPr lang="en-IE" sz="2400" dirty="0"/>
              <a:t>It is used not only to receive the message and obtain the information but to understand it and to learn from it</a:t>
            </a:r>
          </a:p>
          <a:p>
            <a:pPr lvl="1"/>
            <a:r>
              <a:rPr lang="en-IE" sz="2400" b="1" i="1" dirty="0"/>
              <a:t>Active listening </a:t>
            </a:r>
            <a:r>
              <a:rPr lang="en-IE" sz="2400" dirty="0"/>
              <a:t>is a process of making a conscious effort to sense, process and respond actively to a communicated message</a:t>
            </a:r>
          </a:p>
          <a:p>
            <a:pPr lvl="1"/>
            <a:r>
              <a:rPr lang="en-IE" sz="2400" dirty="0"/>
              <a:t>Active listening is not only consciously engaging in listening and being encouraging but it also requires deferring judgement, letting the sender complete their point before asking questions</a:t>
            </a:r>
          </a:p>
        </p:txBody>
      </p:sp>
    </p:spTree>
    <p:extLst>
      <p:ext uri="{BB962C8B-B14F-4D97-AF65-F5344CB8AC3E}">
        <p14:creationId xmlns:p14="http://schemas.microsoft.com/office/powerpoint/2010/main" val="2089654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Communication Channels</a:t>
            </a:r>
          </a:p>
        </p:txBody>
      </p:sp>
      <p:sp>
        <p:nvSpPr>
          <p:cNvPr id="3" name="Content Placeholder 2"/>
          <p:cNvSpPr>
            <a:spLocks noGrp="1"/>
          </p:cNvSpPr>
          <p:nvPr>
            <p:ph idx="4294967295"/>
          </p:nvPr>
        </p:nvSpPr>
        <p:spPr>
          <a:xfrm>
            <a:off x="457200" y="1600200"/>
            <a:ext cx="8229600" cy="4525963"/>
          </a:xfrm>
        </p:spPr>
        <p:txBody>
          <a:bodyPr>
            <a:normAutofit fontScale="92500" lnSpcReduction="20000"/>
          </a:bodyPr>
          <a:lstStyle/>
          <a:p>
            <a:pPr marL="0" indent="0" algn="ctr">
              <a:buNone/>
            </a:pPr>
            <a:r>
              <a:rPr lang="en-IE" sz="3000" b="1" dirty="0"/>
              <a:t>Formal Communication Channels</a:t>
            </a:r>
          </a:p>
          <a:p>
            <a:pPr marL="0" indent="0" algn="ctr">
              <a:buNone/>
            </a:pPr>
            <a:endParaRPr lang="en-IE" sz="2600" b="1" dirty="0"/>
          </a:p>
          <a:p>
            <a:r>
              <a:rPr lang="en-IE" sz="2800" dirty="0"/>
              <a:t>Formal channels are officially defined pathways that follow the chain of command or hierarchy in organisations</a:t>
            </a:r>
          </a:p>
          <a:p>
            <a:endParaRPr lang="en-IE" sz="2800" dirty="0"/>
          </a:p>
          <a:p>
            <a:r>
              <a:rPr lang="en-IE" sz="2800" dirty="0"/>
              <a:t>These channels, being official and holding authority, are used to send letters, e-mails, policy statements or announcements</a:t>
            </a:r>
          </a:p>
          <a:p>
            <a:endParaRPr lang="en-IE" sz="2800" dirty="0"/>
          </a:p>
          <a:p>
            <a:r>
              <a:rPr lang="en-IE" sz="2800" dirty="0"/>
              <a:t>They are an important part of organisational life but they are only one part of a manager’s communication skill set</a:t>
            </a:r>
          </a:p>
        </p:txBody>
      </p:sp>
    </p:spTree>
    <p:extLst>
      <p:ext uri="{BB962C8B-B14F-4D97-AF65-F5344CB8AC3E}">
        <p14:creationId xmlns:p14="http://schemas.microsoft.com/office/powerpoint/2010/main" val="127482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885</TotalTime>
  <Words>2007</Words>
  <Application>Microsoft Office PowerPoint</Application>
  <PresentationFormat>On-screen Show (4:3)</PresentationFormat>
  <Paragraphs>184</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Symbol</vt:lpstr>
      <vt:lpstr>Times New Roman</vt:lpstr>
      <vt:lpstr>Office Theme</vt:lpstr>
      <vt:lpstr>PowerPoint Presentation</vt:lpstr>
      <vt:lpstr>Learning Outcomes</vt:lpstr>
      <vt:lpstr>What Purpose Does Communication  Have in an Organisation?</vt:lpstr>
      <vt:lpstr>What are Elements in  the Communication Process?</vt:lpstr>
      <vt:lpstr>How is Information Transmitted?</vt:lpstr>
      <vt:lpstr>What is Noise in the Communication System?</vt:lpstr>
      <vt:lpstr>What is Noise in the Communication System?</vt:lpstr>
      <vt:lpstr>Interpersonal Communication  and Active Listening</vt:lpstr>
      <vt:lpstr>Communication Channels</vt:lpstr>
      <vt:lpstr>Communication Channels</vt:lpstr>
      <vt:lpstr>What is the Grapevine?</vt:lpstr>
      <vt:lpstr>Quasiformal Channels</vt:lpstr>
      <vt:lpstr>How Does Organisational Structure and Design  Impact on Communication?</vt:lpstr>
      <vt:lpstr>Downward Communication</vt:lpstr>
      <vt:lpstr>Upward Communication</vt:lpstr>
      <vt:lpstr>Lateral Communication</vt:lpstr>
      <vt:lpstr>Are There Different Types of Communication?</vt:lpstr>
      <vt:lpstr>What are the Barriers to Effective Communication?</vt:lpstr>
      <vt:lpstr>Strategies for Effective Communication</vt:lpstr>
      <vt:lpstr>Do We All Hear  the Same Thing in a Message?</vt:lpstr>
      <vt:lpstr>How Have Changes in Technology Affected Communication within and between Organisations and their Employees?</vt:lpstr>
      <vt:lpstr>The Impact of Social Media on Communication</vt:lpstr>
      <vt:lpstr>Mediated Communication and  Relational Quality</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2021-10-13T12:59:50Z</dcterms:modified>
</cp:coreProperties>
</file>