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Override PartName="/ppt/changesInfos/changesInfo1.xml" ContentType="application/vnd.ms-powerpoint.changesinfo+xml"/>
  <Override PartName="/ppt/revisionInfo.xml" ContentType="application/vnd.ms-powerpoint.revisioninfo+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bookmarkIdSeed="2">
  <p:sldMasterIdLst>
    <p:sldMasterId id="2147483648" r:id="rId1"/>
  </p:sldMasterIdLst>
  <p:sldIdLst>
    <p:sldId id="256" r:id="rId2"/>
    <p:sldId id="257" r:id="rId3"/>
    <p:sldId id="259" r:id="rId4"/>
    <p:sldId id="283" r:id="rId5"/>
    <p:sldId id="279" r:id="rId6"/>
    <p:sldId id="280" r:id="rId7"/>
    <p:sldId id="281" r:id="rId8"/>
    <p:sldId id="282" r:id="rId9"/>
    <p:sldId id="261" r:id="rId10"/>
    <p:sldId id="262" r:id="rId11"/>
    <p:sldId id="284" r:id="rId12"/>
    <p:sldId id="265" r:id="rId13"/>
    <p:sldId id="264" r:id="rId14"/>
    <p:sldId id="266" r:id="rId15"/>
    <p:sldId id="267" r:id="rId16"/>
    <p:sldId id="268" r:id="rId17"/>
    <p:sldId id="269" r:id="rId18"/>
    <p:sldId id="270" r:id="rId19"/>
    <p:sldId id="271" r:id="rId20"/>
    <p:sldId id="272" r:id="rId21"/>
    <p:sldId id="273" r:id="rId22"/>
    <p:sldId id="278" r:id="rId23"/>
    <p:sldId id="285" r:id="rId24"/>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25AEC9"/>
    <a:srgbClr val="3BBCD6"/>
    <a:srgbClr val="FEDD43"/>
    <a:srgbClr val="013743"/>
    <a:srgbClr val="D54358"/>
    <a:srgbClr val="00AFC2"/>
    <a:srgbClr val="B378B1"/>
    <a:srgbClr val="71B573"/>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C6B84851-256F-4FC5-A20C-8870B8485FCC}" v="608" dt="2021-08-31T07:46:31.432"/>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105" d="100"/>
          <a:sy n="105" d="100"/>
        </p:scale>
        <p:origin x="1716" y="114"/>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viewProps" Target="view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microsoft.com/office/2016/11/relationships/changesInfo" Target="changesInfos/changesInfo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theme" Target="theme/theme1.xml"/><Relationship Id="rId30" Type="http://schemas.microsoft.com/office/2015/10/relationships/revisionInfo" Target="revisionInfo.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Claire.Harnett" userId="edddb424-bfc6-4d85-8905-6f548f644e18" providerId="ADAL" clId="{C6B84851-256F-4FC5-A20C-8870B8485FCC}"/>
    <pc:docChg chg="custSel addSld delSld modSld sldOrd">
      <pc:chgData name="Claire.Harnett" userId="edddb424-bfc6-4d85-8905-6f548f644e18" providerId="ADAL" clId="{C6B84851-256F-4FC5-A20C-8870B8485FCC}" dt="2021-08-31T07:46:31.432" v="1746" actId="20577"/>
      <pc:docMkLst>
        <pc:docMk/>
      </pc:docMkLst>
      <pc:sldChg chg="modSp mod">
        <pc:chgData name="Claire.Harnett" userId="edddb424-bfc6-4d85-8905-6f548f644e18" providerId="ADAL" clId="{C6B84851-256F-4FC5-A20C-8870B8485FCC}" dt="2021-08-30T13:47:48.795" v="28" actId="20577"/>
        <pc:sldMkLst>
          <pc:docMk/>
          <pc:sldMk cId="614916627" sldId="256"/>
        </pc:sldMkLst>
        <pc:spChg chg="mod">
          <ac:chgData name="Claire.Harnett" userId="edddb424-bfc6-4d85-8905-6f548f644e18" providerId="ADAL" clId="{C6B84851-256F-4FC5-A20C-8870B8485FCC}" dt="2021-08-30T13:47:41.610" v="1" actId="20577"/>
          <ac:spMkLst>
            <pc:docMk/>
            <pc:sldMk cId="614916627" sldId="256"/>
            <ac:spMk id="2" creationId="{00000000-0000-0000-0000-000000000000}"/>
          </ac:spMkLst>
        </pc:spChg>
        <pc:spChg chg="mod">
          <ac:chgData name="Claire.Harnett" userId="edddb424-bfc6-4d85-8905-6f548f644e18" providerId="ADAL" clId="{C6B84851-256F-4FC5-A20C-8870B8485FCC}" dt="2021-08-30T13:47:48.795" v="28" actId="20577"/>
          <ac:spMkLst>
            <pc:docMk/>
            <pc:sldMk cId="614916627" sldId="256"/>
            <ac:spMk id="4" creationId="{00000000-0000-0000-0000-000000000000}"/>
          </ac:spMkLst>
        </pc:spChg>
      </pc:sldChg>
      <pc:sldChg chg="modSp mod">
        <pc:chgData name="Claire.Harnett" userId="edddb424-bfc6-4d85-8905-6f548f644e18" providerId="ADAL" clId="{C6B84851-256F-4FC5-A20C-8870B8485FCC}" dt="2021-08-30T13:48:35.609" v="52" actId="14100"/>
        <pc:sldMkLst>
          <pc:docMk/>
          <pc:sldMk cId="1839598555" sldId="257"/>
        </pc:sldMkLst>
        <pc:spChg chg="mod">
          <ac:chgData name="Claire.Harnett" userId="edddb424-bfc6-4d85-8905-6f548f644e18" providerId="ADAL" clId="{C6B84851-256F-4FC5-A20C-8870B8485FCC}" dt="2021-08-30T13:48:35.609" v="52" actId="14100"/>
          <ac:spMkLst>
            <pc:docMk/>
            <pc:sldMk cId="1839598555" sldId="257"/>
            <ac:spMk id="3" creationId="{00000000-0000-0000-0000-000000000000}"/>
          </ac:spMkLst>
        </pc:spChg>
      </pc:sldChg>
      <pc:sldChg chg="del">
        <pc:chgData name="Claire.Harnett" userId="edddb424-bfc6-4d85-8905-6f548f644e18" providerId="ADAL" clId="{C6B84851-256F-4FC5-A20C-8870B8485FCC}" dt="2021-08-30T13:48:45.053" v="53" actId="2696"/>
        <pc:sldMkLst>
          <pc:docMk/>
          <pc:sldMk cId="1157952092" sldId="258"/>
        </pc:sldMkLst>
      </pc:sldChg>
      <pc:sldChg chg="modSp mod modAnim">
        <pc:chgData name="Claire.Harnett" userId="edddb424-bfc6-4d85-8905-6f548f644e18" providerId="ADAL" clId="{C6B84851-256F-4FC5-A20C-8870B8485FCC}" dt="2021-08-30T13:51:05.891" v="106" actId="255"/>
        <pc:sldMkLst>
          <pc:docMk/>
          <pc:sldMk cId="1854542032" sldId="259"/>
        </pc:sldMkLst>
        <pc:spChg chg="mod">
          <ac:chgData name="Claire.Harnett" userId="edddb424-bfc6-4d85-8905-6f548f644e18" providerId="ADAL" clId="{C6B84851-256F-4FC5-A20C-8870B8485FCC}" dt="2021-08-30T13:49:00.199" v="85" actId="20577"/>
          <ac:spMkLst>
            <pc:docMk/>
            <pc:sldMk cId="1854542032" sldId="259"/>
            <ac:spMk id="2" creationId="{00000000-0000-0000-0000-000000000000}"/>
          </ac:spMkLst>
        </pc:spChg>
        <pc:spChg chg="mod">
          <ac:chgData name="Claire.Harnett" userId="edddb424-bfc6-4d85-8905-6f548f644e18" providerId="ADAL" clId="{C6B84851-256F-4FC5-A20C-8870B8485FCC}" dt="2021-08-30T13:51:05.891" v="106" actId="255"/>
          <ac:spMkLst>
            <pc:docMk/>
            <pc:sldMk cId="1854542032" sldId="259"/>
            <ac:spMk id="3" creationId="{00000000-0000-0000-0000-000000000000}"/>
          </ac:spMkLst>
        </pc:spChg>
      </pc:sldChg>
      <pc:sldChg chg="del">
        <pc:chgData name="Claire.Harnett" userId="edddb424-bfc6-4d85-8905-6f548f644e18" providerId="ADAL" clId="{C6B84851-256F-4FC5-A20C-8870B8485FCC}" dt="2021-08-30T13:48:48.214" v="54" actId="2696"/>
        <pc:sldMkLst>
          <pc:docMk/>
          <pc:sldMk cId="1424510480" sldId="260"/>
        </pc:sldMkLst>
      </pc:sldChg>
      <pc:sldChg chg="modSp mod modAnim">
        <pc:chgData name="Claire.Harnett" userId="edddb424-bfc6-4d85-8905-6f548f644e18" providerId="ADAL" clId="{C6B84851-256F-4FC5-A20C-8870B8485FCC}" dt="2021-08-30T14:25:20.991" v="674" actId="20577"/>
        <pc:sldMkLst>
          <pc:docMk/>
          <pc:sldMk cId="212148482" sldId="261"/>
        </pc:sldMkLst>
        <pc:spChg chg="mod">
          <ac:chgData name="Claire.Harnett" userId="edddb424-bfc6-4d85-8905-6f548f644e18" providerId="ADAL" clId="{C6B84851-256F-4FC5-A20C-8870B8485FCC}" dt="2021-08-30T14:24:06.484" v="664" actId="20577"/>
          <ac:spMkLst>
            <pc:docMk/>
            <pc:sldMk cId="212148482" sldId="261"/>
            <ac:spMk id="2" creationId="{00000000-0000-0000-0000-000000000000}"/>
          </ac:spMkLst>
        </pc:spChg>
        <pc:spChg chg="mod">
          <ac:chgData name="Claire.Harnett" userId="edddb424-bfc6-4d85-8905-6f548f644e18" providerId="ADAL" clId="{C6B84851-256F-4FC5-A20C-8870B8485FCC}" dt="2021-08-30T14:25:20.991" v="674" actId="20577"/>
          <ac:spMkLst>
            <pc:docMk/>
            <pc:sldMk cId="212148482" sldId="261"/>
            <ac:spMk id="3" creationId="{00000000-0000-0000-0000-000000000000}"/>
          </ac:spMkLst>
        </pc:spChg>
      </pc:sldChg>
      <pc:sldChg chg="modSp mod">
        <pc:chgData name="Claire.Harnett" userId="edddb424-bfc6-4d85-8905-6f548f644e18" providerId="ADAL" clId="{C6B84851-256F-4FC5-A20C-8870B8485FCC}" dt="2021-08-30T14:26:29.041" v="712" actId="113"/>
        <pc:sldMkLst>
          <pc:docMk/>
          <pc:sldMk cId="648642699" sldId="262"/>
        </pc:sldMkLst>
        <pc:spChg chg="mod">
          <ac:chgData name="Claire.Harnett" userId="edddb424-bfc6-4d85-8905-6f548f644e18" providerId="ADAL" clId="{C6B84851-256F-4FC5-A20C-8870B8485FCC}" dt="2021-08-30T14:25:33.674" v="694" actId="20577"/>
          <ac:spMkLst>
            <pc:docMk/>
            <pc:sldMk cId="648642699" sldId="262"/>
            <ac:spMk id="2" creationId="{00000000-0000-0000-0000-000000000000}"/>
          </ac:spMkLst>
        </pc:spChg>
        <pc:spChg chg="mod">
          <ac:chgData name="Claire.Harnett" userId="edddb424-bfc6-4d85-8905-6f548f644e18" providerId="ADAL" clId="{C6B84851-256F-4FC5-A20C-8870B8485FCC}" dt="2021-08-30T14:26:29.041" v="712" actId="113"/>
          <ac:spMkLst>
            <pc:docMk/>
            <pc:sldMk cId="648642699" sldId="262"/>
            <ac:spMk id="3" creationId="{00000000-0000-0000-0000-000000000000}"/>
          </ac:spMkLst>
        </pc:spChg>
      </pc:sldChg>
      <pc:sldChg chg="modSp del mod">
        <pc:chgData name="Claire.Harnett" userId="edddb424-bfc6-4d85-8905-6f548f644e18" providerId="ADAL" clId="{C6B84851-256F-4FC5-A20C-8870B8485FCC}" dt="2021-08-30T14:40:29.013" v="1025" actId="2696"/>
        <pc:sldMkLst>
          <pc:docMk/>
          <pc:sldMk cId="3816329126" sldId="263"/>
        </pc:sldMkLst>
        <pc:spChg chg="mod">
          <ac:chgData name="Claire.Harnett" userId="edddb424-bfc6-4d85-8905-6f548f644e18" providerId="ADAL" clId="{C6B84851-256F-4FC5-A20C-8870B8485FCC}" dt="2021-08-30T14:38:49.547" v="754" actId="114"/>
          <ac:spMkLst>
            <pc:docMk/>
            <pc:sldMk cId="3816329126" sldId="263"/>
            <ac:spMk id="2" creationId="{00000000-0000-0000-0000-000000000000}"/>
          </ac:spMkLst>
        </pc:spChg>
        <pc:spChg chg="mod">
          <ac:chgData name="Claire.Harnett" userId="edddb424-bfc6-4d85-8905-6f548f644e18" providerId="ADAL" clId="{C6B84851-256F-4FC5-A20C-8870B8485FCC}" dt="2021-08-30T14:40:21.145" v="1024" actId="20577"/>
          <ac:spMkLst>
            <pc:docMk/>
            <pc:sldMk cId="3816329126" sldId="263"/>
            <ac:spMk id="3" creationId="{00000000-0000-0000-0000-000000000000}"/>
          </ac:spMkLst>
        </pc:spChg>
      </pc:sldChg>
      <pc:sldChg chg="modSp mod ord modAnim">
        <pc:chgData name="Claire.Harnett" userId="edddb424-bfc6-4d85-8905-6f548f644e18" providerId="ADAL" clId="{C6B84851-256F-4FC5-A20C-8870B8485FCC}" dt="2021-08-30T14:45:29.499" v="1184" actId="20577"/>
        <pc:sldMkLst>
          <pc:docMk/>
          <pc:sldMk cId="4198937762" sldId="264"/>
        </pc:sldMkLst>
        <pc:spChg chg="mod">
          <ac:chgData name="Claire.Harnett" userId="edddb424-bfc6-4d85-8905-6f548f644e18" providerId="ADAL" clId="{C6B84851-256F-4FC5-A20C-8870B8485FCC}" dt="2021-08-30T14:43:40.189" v="1156" actId="20577"/>
          <ac:spMkLst>
            <pc:docMk/>
            <pc:sldMk cId="4198937762" sldId="264"/>
            <ac:spMk id="2" creationId="{00000000-0000-0000-0000-000000000000}"/>
          </ac:spMkLst>
        </pc:spChg>
        <pc:spChg chg="mod">
          <ac:chgData name="Claire.Harnett" userId="edddb424-bfc6-4d85-8905-6f548f644e18" providerId="ADAL" clId="{C6B84851-256F-4FC5-A20C-8870B8485FCC}" dt="2021-08-30T14:45:29.499" v="1184" actId="20577"/>
          <ac:spMkLst>
            <pc:docMk/>
            <pc:sldMk cId="4198937762" sldId="264"/>
            <ac:spMk id="3" creationId="{00000000-0000-0000-0000-000000000000}"/>
          </ac:spMkLst>
        </pc:spChg>
      </pc:sldChg>
      <pc:sldChg chg="modSp mod">
        <pc:chgData name="Claire.Harnett" userId="edddb424-bfc6-4d85-8905-6f548f644e18" providerId="ADAL" clId="{C6B84851-256F-4FC5-A20C-8870B8485FCC}" dt="2021-08-30T14:43:32.310" v="1142" actId="20577"/>
        <pc:sldMkLst>
          <pc:docMk/>
          <pc:sldMk cId="2711849803" sldId="265"/>
        </pc:sldMkLst>
        <pc:spChg chg="mod">
          <ac:chgData name="Claire.Harnett" userId="edddb424-bfc6-4d85-8905-6f548f644e18" providerId="ADAL" clId="{C6B84851-256F-4FC5-A20C-8870B8485FCC}" dt="2021-08-30T14:42:44.512" v="1132" actId="20577"/>
          <ac:spMkLst>
            <pc:docMk/>
            <pc:sldMk cId="2711849803" sldId="265"/>
            <ac:spMk id="2" creationId="{00000000-0000-0000-0000-000000000000}"/>
          </ac:spMkLst>
        </pc:spChg>
        <pc:spChg chg="mod">
          <ac:chgData name="Claire.Harnett" userId="edddb424-bfc6-4d85-8905-6f548f644e18" providerId="ADAL" clId="{C6B84851-256F-4FC5-A20C-8870B8485FCC}" dt="2021-08-30T14:43:32.310" v="1142" actId="20577"/>
          <ac:spMkLst>
            <pc:docMk/>
            <pc:sldMk cId="2711849803" sldId="265"/>
            <ac:spMk id="3" creationId="{00000000-0000-0000-0000-000000000000}"/>
          </ac:spMkLst>
        </pc:spChg>
      </pc:sldChg>
      <pc:sldChg chg="modSp mod">
        <pc:chgData name="Claire.Harnett" userId="edddb424-bfc6-4d85-8905-6f548f644e18" providerId="ADAL" clId="{C6B84851-256F-4FC5-A20C-8870B8485FCC}" dt="2021-08-30T14:47:24.271" v="1256" actId="14100"/>
        <pc:sldMkLst>
          <pc:docMk/>
          <pc:sldMk cId="4030203378" sldId="266"/>
        </pc:sldMkLst>
        <pc:spChg chg="mod">
          <ac:chgData name="Claire.Harnett" userId="edddb424-bfc6-4d85-8905-6f548f644e18" providerId="ADAL" clId="{C6B84851-256F-4FC5-A20C-8870B8485FCC}" dt="2021-08-30T14:45:53.568" v="1225" actId="20577"/>
          <ac:spMkLst>
            <pc:docMk/>
            <pc:sldMk cId="4030203378" sldId="266"/>
            <ac:spMk id="2" creationId="{00000000-0000-0000-0000-000000000000}"/>
          </ac:spMkLst>
        </pc:spChg>
        <pc:spChg chg="mod">
          <ac:chgData name="Claire.Harnett" userId="edddb424-bfc6-4d85-8905-6f548f644e18" providerId="ADAL" clId="{C6B84851-256F-4FC5-A20C-8870B8485FCC}" dt="2021-08-30T14:47:24.271" v="1256" actId="14100"/>
          <ac:spMkLst>
            <pc:docMk/>
            <pc:sldMk cId="4030203378" sldId="266"/>
            <ac:spMk id="3" creationId="{00000000-0000-0000-0000-000000000000}"/>
          </ac:spMkLst>
        </pc:spChg>
      </pc:sldChg>
      <pc:sldChg chg="modSp mod modAnim">
        <pc:chgData name="Claire.Harnett" userId="edddb424-bfc6-4d85-8905-6f548f644e18" providerId="ADAL" clId="{C6B84851-256F-4FC5-A20C-8870B8485FCC}" dt="2021-08-30T14:50:16.216" v="1344" actId="14100"/>
        <pc:sldMkLst>
          <pc:docMk/>
          <pc:sldMk cId="316990722" sldId="267"/>
        </pc:sldMkLst>
        <pc:spChg chg="mod">
          <ac:chgData name="Claire.Harnett" userId="edddb424-bfc6-4d85-8905-6f548f644e18" providerId="ADAL" clId="{C6B84851-256F-4FC5-A20C-8870B8485FCC}" dt="2021-08-30T14:47:49.408" v="1315" actId="20577"/>
          <ac:spMkLst>
            <pc:docMk/>
            <pc:sldMk cId="316990722" sldId="267"/>
            <ac:spMk id="2" creationId="{00000000-0000-0000-0000-000000000000}"/>
          </ac:spMkLst>
        </pc:spChg>
        <pc:spChg chg="mod">
          <ac:chgData name="Claire.Harnett" userId="edddb424-bfc6-4d85-8905-6f548f644e18" providerId="ADAL" clId="{C6B84851-256F-4FC5-A20C-8870B8485FCC}" dt="2021-08-30T14:50:16.216" v="1344" actId="14100"/>
          <ac:spMkLst>
            <pc:docMk/>
            <pc:sldMk cId="316990722" sldId="267"/>
            <ac:spMk id="3" creationId="{00000000-0000-0000-0000-000000000000}"/>
          </ac:spMkLst>
        </pc:spChg>
      </pc:sldChg>
      <pc:sldChg chg="modSp mod modAnim">
        <pc:chgData name="Claire.Harnett" userId="edddb424-bfc6-4d85-8905-6f548f644e18" providerId="ADAL" clId="{C6B84851-256F-4FC5-A20C-8870B8485FCC}" dt="2021-08-30T14:51:47.913" v="1441" actId="14100"/>
        <pc:sldMkLst>
          <pc:docMk/>
          <pc:sldMk cId="2409944437" sldId="268"/>
        </pc:sldMkLst>
        <pc:spChg chg="mod">
          <ac:chgData name="Claire.Harnett" userId="edddb424-bfc6-4d85-8905-6f548f644e18" providerId="ADAL" clId="{C6B84851-256F-4FC5-A20C-8870B8485FCC}" dt="2021-08-30T14:50:40.146" v="1405" actId="20577"/>
          <ac:spMkLst>
            <pc:docMk/>
            <pc:sldMk cId="2409944437" sldId="268"/>
            <ac:spMk id="2" creationId="{00000000-0000-0000-0000-000000000000}"/>
          </ac:spMkLst>
        </pc:spChg>
        <pc:spChg chg="mod">
          <ac:chgData name="Claire.Harnett" userId="edddb424-bfc6-4d85-8905-6f548f644e18" providerId="ADAL" clId="{C6B84851-256F-4FC5-A20C-8870B8485FCC}" dt="2021-08-30T14:51:47.913" v="1441" actId="14100"/>
          <ac:spMkLst>
            <pc:docMk/>
            <pc:sldMk cId="2409944437" sldId="268"/>
            <ac:spMk id="3" creationId="{00000000-0000-0000-0000-000000000000}"/>
          </ac:spMkLst>
        </pc:spChg>
      </pc:sldChg>
      <pc:sldChg chg="modSp mod modAnim">
        <pc:chgData name="Claire.Harnett" userId="edddb424-bfc6-4d85-8905-6f548f644e18" providerId="ADAL" clId="{C6B84851-256F-4FC5-A20C-8870B8485FCC}" dt="2021-08-30T14:52:45.687" v="1472" actId="14100"/>
        <pc:sldMkLst>
          <pc:docMk/>
          <pc:sldMk cId="3957838804" sldId="269"/>
        </pc:sldMkLst>
        <pc:spChg chg="mod">
          <ac:chgData name="Claire.Harnett" userId="edddb424-bfc6-4d85-8905-6f548f644e18" providerId="ADAL" clId="{C6B84851-256F-4FC5-A20C-8870B8485FCC}" dt="2021-08-30T14:51:54.081" v="1457" actId="20577"/>
          <ac:spMkLst>
            <pc:docMk/>
            <pc:sldMk cId="3957838804" sldId="269"/>
            <ac:spMk id="2" creationId="{00000000-0000-0000-0000-000000000000}"/>
          </ac:spMkLst>
        </pc:spChg>
        <pc:spChg chg="mod">
          <ac:chgData name="Claire.Harnett" userId="edddb424-bfc6-4d85-8905-6f548f644e18" providerId="ADAL" clId="{C6B84851-256F-4FC5-A20C-8870B8485FCC}" dt="2021-08-30T14:52:45.687" v="1472" actId="14100"/>
          <ac:spMkLst>
            <pc:docMk/>
            <pc:sldMk cId="3957838804" sldId="269"/>
            <ac:spMk id="3" creationId="{00000000-0000-0000-0000-000000000000}"/>
          </ac:spMkLst>
        </pc:spChg>
      </pc:sldChg>
      <pc:sldChg chg="modSp mod modAnim">
        <pc:chgData name="Claire.Harnett" userId="edddb424-bfc6-4d85-8905-6f548f644e18" providerId="ADAL" clId="{C6B84851-256F-4FC5-A20C-8870B8485FCC}" dt="2021-08-30T14:54:32.401" v="1529" actId="6549"/>
        <pc:sldMkLst>
          <pc:docMk/>
          <pc:sldMk cId="3114622241" sldId="270"/>
        </pc:sldMkLst>
        <pc:spChg chg="mod">
          <ac:chgData name="Claire.Harnett" userId="edddb424-bfc6-4d85-8905-6f548f644e18" providerId="ADAL" clId="{C6B84851-256F-4FC5-A20C-8870B8485FCC}" dt="2021-08-30T14:53:06.634" v="1507" actId="20577"/>
          <ac:spMkLst>
            <pc:docMk/>
            <pc:sldMk cId="3114622241" sldId="270"/>
            <ac:spMk id="2" creationId="{00000000-0000-0000-0000-000000000000}"/>
          </ac:spMkLst>
        </pc:spChg>
        <pc:spChg chg="mod">
          <ac:chgData name="Claire.Harnett" userId="edddb424-bfc6-4d85-8905-6f548f644e18" providerId="ADAL" clId="{C6B84851-256F-4FC5-A20C-8870B8485FCC}" dt="2021-08-30T14:54:32.401" v="1529" actId="6549"/>
          <ac:spMkLst>
            <pc:docMk/>
            <pc:sldMk cId="3114622241" sldId="270"/>
            <ac:spMk id="3" creationId="{00000000-0000-0000-0000-000000000000}"/>
          </ac:spMkLst>
        </pc:spChg>
      </pc:sldChg>
      <pc:sldChg chg="modSp mod">
        <pc:chgData name="Claire.Harnett" userId="edddb424-bfc6-4d85-8905-6f548f644e18" providerId="ADAL" clId="{C6B84851-256F-4FC5-A20C-8870B8485FCC}" dt="2021-08-30T14:56:35.906" v="1573" actId="20577"/>
        <pc:sldMkLst>
          <pc:docMk/>
          <pc:sldMk cId="3648198078" sldId="271"/>
        </pc:sldMkLst>
        <pc:spChg chg="mod">
          <ac:chgData name="Claire.Harnett" userId="edddb424-bfc6-4d85-8905-6f548f644e18" providerId="ADAL" clId="{C6B84851-256F-4FC5-A20C-8870B8485FCC}" dt="2021-08-30T14:54:45.009" v="1545" actId="20577"/>
          <ac:spMkLst>
            <pc:docMk/>
            <pc:sldMk cId="3648198078" sldId="271"/>
            <ac:spMk id="2" creationId="{00000000-0000-0000-0000-000000000000}"/>
          </ac:spMkLst>
        </pc:spChg>
        <pc:spChg chg="mod">
          <ac:chgData name="Claire.Harnett" userId="edddb424-bfc6-4d85-8905-6f548f644e18" providerId="ADAL" clId="{C6B84851-256F-4FC5-A20C-8870B8485FCC}" dt="2021-08-30T14:56:35.906" v="1573" actId="20577"/>
          <ac:spMkLst>
            <pc:docMk/>
            <pc:sldMk cId="3648198078" sldId="271"/>
            <ac:spMk id="3" creationId="{00000000-0000-0000-0000-000000000000}"/>
          </ac:spMkLst>
        </pc:spChg>
      </pc:sldChg>
      <pc:sldChg chg="modSp mod modAnim">
        <pc:chgData name="Claire.Harnett" userId="edddb424-bfc6-4d85-8905-6f548f644e18" providerId="ADAL" clId="{C6B84851-256F-4FC5-A20C-8870B8485FCC}" dt="2021-08-31T07:46:31.432" v="1746" actId="20577"/>
        <pc:sldMkLst>
          <pc:docMk/>
          <pc:sldMk cId="2608419898" sldId="272"/>
        </pc:sldMkLst>
        <pc:spChg chg="mod">
          <ac:chgData name="Claire.Harnett" userId="edddb424-bfc6-4d85-8905-6f548f644e18" providerId="ADAL" clId="{C6B84851-256F-4FC5-A20C-8870B8485FCC}" dt="2021-08-30T14:56:53.314" v="1638" actId="20577"/>
          <ac:spMkLst>
            <pc:docMk/>
            <pc:sldMk cId="2608419898" sldId="272"/>
            <ac:spMk id="2" creationId="{00000000-0000-0000-0000-000000000000}"/>
          </ac:spMkLst>
        </pc:spChg>
        <pc:spChg chg="mod">
          <ac:chgData name="Claire.Harnett" userId="edddb424-bfc6-4d85-8905-6f548f644e18" providerId="ADAL" clId="{C6B84851-256F-4FC5-A20C-8870B8485FCC}" dt="2021-08-31T07:46:31.432" v="1746" actId="20577"/>
          <ac:spMkLst>
            <pc:docMk/>
            <pc:sldMk cId="2608419898" sldId="272"/>
            <ac:spMk id="3" creationId="{00000000-0000-0000-0000-000000000000}"/>
          </ac:spMkLst>
        </pc:spChg>
      </pc:sldChg>
      <pc:sldChg chg="modSp mod modAnim">
        <pc:chgData name="Claire.Harnett" userId="edddb424-bfc6-4d85-8905-6f548f644e18" providerId="ADAL" clId="{C6B84851-256F-4FC5-A20C-8870B8485FCC}" dt="2021-08-30T15:00:31.615" v="1720" actId="20577"/>
        <pc:sldMkLst>
          <pc:docMk/>
          <pc:sldMk cId="2678792797" sldId="273"/>
        </pc:sldMkLst>
        <pc:spChg chg="mod">
          <ac:chgData name="Claire.Harnett" userId="edddb424-bfc6-4d85-8905-6f548f644e18" providerId="ADAL" clId="{C6B84851-256F-4FC5-A20C-8870B8485FCC}" dt="2021-08-30T14:58:32.767" v="1684" actId="20577"/>
          <ac:spMkLst>
            <pc:docMk/>
            <pc:sldMk cId="2678792797" sldId="273"/>
            <ac:spMk id="2" creationId="{00000000-0000-0000-0000-000000000000}"/>
          </ac:spMkLst>
        </pc:spChg>
        <pc:spChg chg="mod">
          <ac:chgData name="Claire.Harnett" userId="edddb424-bfc6-4d85-8905-6f548f644e18" providerId="ADAL" clId="{C6B84851-256F-4FC5-A20C-8870B8485FCC}" dt="2021-08-30T15:00:31.615" v="1720" actId="20577"/>
          <ac:spMkLst>
            <pc:docMk/>
            <pc:sldMk cId="2678792797" sldId="273"/>
            <ac:spMk id="3" creationId="{00000000-0000-0000-0000-000000000000}"/>
          </ac:spMkLst>
        </pc:spChg>
      </pc:sldChg>
      <pc:sldChg chg="del">
        <pc:chgData name="Claire.Harnett" userId="edddb424-bfc6-4d85-8905-6f548f644e18" providerId="ADAL" clId="{C6B84851-256F-4FC5-A20C-8870B8485FCC}" dt="2021-08-30T15:00:35.258" v="1721" actId="47"/>
        <pc:sldMkLst>
          <pc:docMk/>
          <pc:sldMk cId="2164621789" sldId="274"/>
        </pc:sldMkLst>
      </pc:sldChg>
      <pc:sldChg chg="del">
        <pc:chgData name="Claire.Harnett" userId="edddb424-bfc6-4d85-8905-6f548f644e18" providerId="ADAL" clId="{C6B84851-256F-4FC5-A20C-8870B8485FCC}" dt="2021-08-30T15:00:36.560" v="1722" actId="47"/>
        <pc:sldMkLst>
          <pc:docMk/>
          <pc:sldMk cId="3031318739" sldId="275"/>
        </pc:sldMkLst>
      </pc:sldChg>
      <pc:sldChg chg="del">
        <pc:chgData name="Claire.Harnett" userId="edddb424-bfc6-4d85-8905-6f548f644e18" providerId="ADAL" clId="{C6B84851-256F-4FC5-A20C-8870B8485FCC}" dt="2021-08-30T15:00:37.024" v="1723" actId="47"/>
        <pc:sldMkLst>
          <pc:docMk/>
          <pc:sldMk cId="1561729520" sldId="276"/>
        </pc:sldMkLst>
      </pc:sldChg>
      <pc:sldChg chg="del">
        <pc:chgData name="Claire.Harnett" userId="edddb424-bfc6-4d85-8905-6f548f644e18" providerId="ADAL" clId="{C6B84851-256F-4FC5-A20C-8870B8485FCC}" dt="2021-08-30T15:00:37.593" v="1724" actId="47"/>
        <pc:sldMkLst>
          <pc:docMk/>
          <pc:sldMk cId="3343741985" sldId="277"/>
        </pc:sldMkLst>
      </pc:sldChg>
      <pc:sldChg chg="modSp mod modAnim">
        <pc:chgData name="Claire.Harnett" userId="edddb424-bfc6-4d85-8905-6f548f644e18" providerId="ADAL" clId="{C6B84851-256F-4FC5-A20C-8870B8485FCC}" dt="2021-08-30T15:01:36.509" v="1741" actId="403"/>
        <pc:sldMkLst>
          <pc:docMk/>
          <pc:sldMk cId="3371825925" sldId="278"/>
        </pc:sldMkLst>
        <pc:spChg chg="mod">
          <ac:chgData name="Claire.Harnett" userId="edddb424-bfc6-4d85-8905-6f548f644e18" providerId="ADAL" clId="{C6B84851-256F-4FC5-A20C-8870B8485FCC}" dt="2021-08-30T15:01:36.509" v="1741" actId="403"/>
          <ac:spMkLst>
            <pc:docMk/>
            <pc:sldMk cId="3371825925" sldId="278"/>
            <ac:spMk id="3" creationId="{00000000-0000-0000-0000-000000000000}"/>
          </ac:spMkLst>
        </pc:spChg>
      </pc:sldChg>
      <pc:sldChg chg="modSp add mod ord modAnim">
        <pc:chgData name="Claire.Harnett" userId="edddb424-bfc6-4d85-8905-6f548f644e18" providerId="ADAL" clId="{C6B84851-256F-4FC5-A20C-8870B8485FCC}" dt="2021-08-30T13:57:17.321" v="444" actId="404"/>
        <pc:sldMkLst>
          <pc:docMk/>
          <pc:sldMk cId="3689026139" sldId="279"/>
        </pc:sldMkLst>
        <pc:spChg chg="mod">
          <ac:chgData name="Claire.Harnett" userId="edddb424-bfc6-4d85-8905-6f548f644e18" providerId="ADAL" clId="{C6B84851-256F-4FC5-A20C-8870B8485FCC}" dt="2021-08-30T13:51:23.175" v="139" actId="20577"/>
          <ac:spMkLst>
            <pc:docMk/>
            <pc:sldMk cId="3689026139" sldId="279"/>
            <ac:spMk id="2" creationId="{00000000-0000-0000-0000-000000000000}"/>
          </ac:spMkLst>
        </pc:spChg>
        <pc:spChg chg="mod">
          <ac:chgData name="Claire.Harnett" userId="edddb424-bfc6-4d85-8905-6f548f644e18" providerId="ADAL" clId="{C6B84851-256F-4FC5-A20C-8870B8485FCC}" dt="2021-08-30T13:57:17.321" v="444" actId="404"/>
          <ac:spMkLst>
            <pc:docMk/>
            <pc:sldMk cId="3689026139" sldId="279"/>
            <ac:spMk id="3" creationId="{00000000-0000-0000-0000-000000000000}"/>
          </ac:spMkLst>
        </pc:spChg>
      </pc:sldChg>
      <pc:sldChg chg="modSp add mod modAnim">
        <pc:chgData name="Claire.Harnett" userId="edddb424-bfc6-4d85-8905-6f548f644e18" providerId="ADAL" clId="{C6B84851-256F-4FC5-A20C-8870B8485FCC}" dt="2021-08-30T13:59:32.475" v="482" actId="114"/>
        <pc:sldMkLst>
          <pc:docMk/>
          <pc:sldMk cId="2409291316" sldId="280"/>
        </pc:sldMkLst>
        <pc:spChg chg="mod">
          <ac:chgData name="Claire.Harnett" userId="edddb424-bfc6-4d85-8905-6f548f644e18" providerId="ADAL" clId="{C6B84851-256F-4FC5-A20C-8870B8485FCC}" dt="2021-08-30T13:57:26.436" v="460" actId="20577"/>
          <ac:spMkLst>
            <pc:docMk/>
            <pc:sldMk cId="2409291316" sldId="280"/>
            <ac:spMk id="2" creationId="{00000000-0000-0000-0000-000000000000}"/>
          </ac:spMkLst>
        </pc:spChg>
        <pc:spChg chg="mod">
          <ac:chgData name="Claire.Harnett" userId="edddb424-bfc6-4d85-8905-6f548f644e18" providerId="ADAL" clId="{C6B84851-256F-4FC5-A20C-8870B8485FCC}" dt="2021-08-30T13:59:32.475" v="482" actId="114"/>
          <ac:spMkLst>
            <pc:docMk/>
            <pc:sldMk cId="2409291316" sldId="280"/>
            <ac:spMk id="3" creationId="{00000000-0000-0000-0000-000000000000}"/>
          </ac:spMkLst>
        </pc:spChg>
      </pc:sldChg>
      <pc:sldChg chg="addSp delSp modSp add mod modAnim">
        <pc:chgData name="Claire.Harnett" userId="edddb424-bfc6-4d85-8905-6f548f644e18" providerId="ADAL" clId="{C6B84851-256F-4FC5-A20C-8870B8485FCC}" dt="2021-08-30T14:02:05.030" v="560" actId="404"/>
        <pc:sldMkLst>
          <pc:docMk/>
          <pc:sldMk cId="1261536472" sldId="281"/>
        </pc:sldMkLst>
        <pc:spChg chg="mod">
          <ac:chgData name="Claire.Harnett" userId="edddb424-bfc6-4d85-8905-6f548f644e18" providerId="ADAL" clId="{C6B84851-256F-4FC5-A20C-8870B8485FCC}" dt="2021-08-30T13:59:49.320" v="513" actId="20577"/>
          <ac:spMkLst>
            <pc:docMk/>
            <pc:sldMk cId="1261536472" sldId="281"/>
            <ac:spMk id="2" creationId="{00000000-0000-0000-0000-000000000000}"/>
          </ac:spMkLst>
        </pc:spChg>
        <pc:spChg chg="mod">
          <ac:chgData name="Claire.Harnett" userId="edddb424-bfc6-4d85-8905-6f548f644e18" providerId="ADAL" clId="{C6B84851-256F-4FC5-A20C-8870B8485FCC}" dt="2021-08-30T14:02:05.030" v="560" actId="404"/>
          <ac:spMkLst>
            <pc:docMk/>
            <pc:sldMk cId="1261536472" sldId="281"/>
            <ac:spMk id="3" creationId="{00000000-0000-0000-0000-000000000000}"/>
          </ac:spMkLst>
        </pc:spChg>
        <pc:spChg chg="add del">
          <ac:chgData name="Claire.Harnett" userId="edddb424-bfc6-4d85-8905-6f548f644e18" providerId="ADAL" clId="{C6B84851-256F-4FC5-A20C-8870B8485FCC}" dt="2021-08-30T14:00:09.075" v="518"/>
          <ac:spMkLst>
            <pc:docMk/>
            <pc:sldMk cId="1261536472" sldId="281"/>
            <ac:spMk id="4" creationId="{56798D44-F7B9-4A72-B985-E6C73A91A193}"/>
          </ac:spMkLst>
        </pc:spChg>
        <pc:spChg chg="add del">
          <ac:chgData name="Claire.Harnett" userId="edddb424-bfc6-4d85-8905-6f548f644e18" providerId="ADAL" clId="{C6B84851-256F-4FC5-A20C-8870B8485FCC}" dt="2021-08-30T14:00:12.976" v="520"/>
          <ac:spMkLst>
            <pc:docMk/>
            <pc:sldMk cId="1261536472" sldId="281"/>
            <ac:spMk id="5" creationId="{98057FA9-3077-40D5-93D1-1381395B72A1}"/>
          </ac:spMkLst>
        </pc:spChg>
        <pc:spChg chg="add del">
          <ac:chgData name="Claire.Harnett" userId="edddb424-bfc6-4d85-8905-6f548f644e18" providerId="ADAL" clId="{C6B84851-256F-4FC5-A20C-8870B8485FCC}" dt="2021-08-30T14:00:18.089" v="522"/>
          <ac:spMkLst>
            <pc:docMk/>
            <pc:sldMk cId="1261536472" sldId="281"/>
            <ac:spMk id="6" creationId="{4D402E67-0FE2-412C-8178-6E05F59ABE76}"/>
          </ac:spMkLst>
        </pc:spChg>
      </pc:sldChg>
      <pc:sldChg chg="modSp add mod modAnim">
        <pc:chgData name="Claire.Harnett" userId="edddb424-bfc6-4d85-8905-6f548f644e18" providerId="ADAL" clId="{C6B84851-256F-4FC5-A20C-8870B8485FCC}" dt="2021-08-31T07:45:45.827" v="1744" actId="20577"/>
        <pc:sldMkLst>
          <pc:docMk/>
          <pc:sldMk cId="956928663" sldId="282"/>
        </pc:sldMkLst>
        <pc:spChg chg="mod">
          <ac:chgData name="Claire.Harnett" userId="edddb424-bfc6-4d85-8905-6f548f644e18" providerId="ADAL" clId="{C6B84851-256F-4FC5-A20C-8870B8485FCC}" dt="2021-08-30T14:02:24.358" v="596" actId="20577"/>
          <ac:spMkLst>
            <pc:docMk/>
            <pc:sldMk cId="956928663" sldId="282"/>
            <ac:spMk id="2" creationId="{00000000-0000-0000-0000-000000000000}"/>
          </ac:spMkLst>
        </pc:spChg>
        <pc:spChg chg="mod">
          <ac:chgData name="Claire.Harnett" userId="edddb424-bfc6-4d85-8905-6f548f644e18" providerId="ADAL" clId="{C6B84851-256F-4FC5-A20C-8870B8485FCC}" dt="2021-08-31T07:45:45.827" v="1744" actId="20577"/>
          <ac:spMkLst>
            <pc:docMk/>
            <pc:sldMk cId="956928663" sldId="282"/>
            <ac:spMk id="3" creationId="{00000000-0000-0000-0000-000000000000}"/>
          </ac:spMkLst>
        </pc:spChg>
      </pc:sldChg>
      <pc:sldChg chg="modSp add mod modAnim">
        <pc:chgData name="Claire.Harnett" userId="edddb424-bfc6-4d85-8905-6f548f644e18" providerId="ADAL" clId="{C6B84851-256F-4FC5-A20C-8870B8485FCC}" dt="2021-08-30T13:55:09.136" v="358" actId="14100"/>
        <pc:sldMkLst>
          <pc:docMk/>
          <pc:sldMk cId="2551454813" sldId="283"/>
        </pc:sldMkLst>
        <pc:spChg chg="mod">
          <ac:chgData name="Claire.Harnett" userId="edddb424-bfc6-4d85-8905-6f548f644e18" providerId="ADAL" clId="{C6B84851-256F-4FC5-A20C-8870B8485FCC}" dt="2021-08-30T13:55:09.136" v="358" actId="14100"/>
          <ac:spMkLst>
            <pc:docMk/>
            <pc:sldMk cId="2551454813" sldId="283"/>
            <ac:spMk id="3" creationId="{00000000-0000-0000-0000-000000000000}"/>
          </ac:spMkLst>
        </pc:spChg>
      </pc:sldChg>
      <pc:sldChg chg="modSp add mod modAnim">
        <pc:chgData name="Claire.Harnett" userId="edddb424-bfc6-4d85-8905-6f548f644e18" providerId="ADAL" clId="{C6B84851-256F-4FC5-A20C-8870B8485FCC}" dt="2021-08-30T14:42:23.113" v="1101" actId="255"/>
        <pc:sldMkLst>
          <pc:docMk/>
          <pc:sldMk cId="2672220121" sldId="284"/>
        </pc:sldMkLst>
        <pc:spChg chg="mod">
          <ac:chgData name="Claire.Harnett" userId="edddb424-bfc6-4d85-8905-6f548f644e18" providerId="ADAL" clId="{C6B84851-256F-4FC5-A20C-8870B8485FCC}" dt="2021-08-30T14:40:46.849" v="1082" actId="20577"/>
          <ac:spMkLst>
            <pc:docMk/>
            <pc:sldMk cId="2672220121" sldId="284"/>
            <ac:spMk id="2" creationId="{00000000-0000-0000-0000-000000000000}"/>
          </ac:spMkLst>
        </pc:spChg>
        <pc:spChg chg="mod">
          <ac:chgData name="Claire.Harnett" userId="edddb424-bfc6-4d85-8905-6f548f644e18" providerId="ADAL" clId="{C6B84851-256F-4FC5-A20C-8870B8485FCC}" dt="2021-08-30T14:42:23.113" v="1101" actId="255"/>
          <ac:spMkLst>
            <pc:docMk/>
            <pc:sldMk cId="2672220121" sldId="284"/>
            <ac:spMk id="3" creationId="{00000000-0000-0000-0000-000000000000}"/>
          </ac:spMkLst>
        </pc:spChg>
      </pc:sldChg>
      <pc:sldChg chg="addSp new del mod">
        <pc:chgData name="Claire.Harnett" userId="edddb424-bfc6-4d85-8905-6f548f644e18" providerId="ADAL" clId="{C6B84851-256F-4FC5-A20C-8870B8485FCC}" dt="2021-08-30T14:51:02.614" v="1413" actId="2696"/>
        <pc:sldMkLst>
          <pc:docMk/>
          <pc:sldMk cId="91293571" sldId="285"/>
        </pc:sldMkLst>
        <pc:spChg chg="add">
          <ac:chgData name="Claire.Harnett" userId="edddb424-bfc6-4d85-8905-6f548f644e18" providerId="ADAL" clId="{C6B84851-256F-4FC5-A20C-8870B8485FCC}" dt="2021-08-30T14:50:56.985" v="1409" actId="22"/>
          <ac:spMkLst>
            <pc:docMk/>
            <pc:sldMk cId="91293571" sldId="285"/>
            <ac:spMk id="3" creationId="{BC9CBC45-9FDD-40A4-970B-7960E3BAFEE8}"/>
          </ac:spMkLst>
        </pc:spChg>
      </pc:sldChg>
      <pc:sldChg chg="modSp add mod modAnim">
        <pc:chgData name="Claire.Harnett" userId="edddb424-bfc6-4d85-8905-6f548f644e18" providerId="ADAL" clId="{C6B84851-256F-4FC5-A20C-8870B8485FCC}" dt="2021-08-30T15:01:23.074" v="1736" actId="27636"/>
        <pc:sldMkLst>
          <pc:docMk/>
          <pc:sldMk cId="3990183869" sldId="285"/>
        </pc:sldMkLst>
        <pc:spChg chg="mod">
          <ac:chgData name="Claire.Harnett" userId="edddb424-bfc6-4d85-8905-6f548f644e18" providerId="ADAL" clId="{C6B84851-256F-4FC5-A20C-8870B8485FCC}" dt="2021-08-30T15:01:23.074" v="1736" actId="27636"/>
          <ac:spMkLst>
            <pc:docMk/>
            <pc:sldMk cId="3990183869" sldId="285"/>
            <ac:spMk id="3" creationId="{00000000-0000-0000-0000-000000000000}"/>
          </ac:spMkLst>
        </pc:spChg>
      </pc:sldChg>
    </pc:docChg>
  </pc:docChgLst>
</pc:chgInfo>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Title Slide">
    <p:spTree>
      <p:nvGrpSpPr>
        <p:cNvPr id="1" name=""/>
        <p:cNvGrpSpPr/>
        <p:nvPr/>
      </p:nvGrpSpPr>
      <p:grpSpPr>
        <a:xfrm>
          <a:off x="0" y="0"/>
          <a:ext cx="0" cy="0"/>
          <a:chOff x="0" y="0"/>
          <a:chExt cx="0" cy="0"/>
        </a:xfrm>
      </p:grpSpPr>
    </p:spTree>
    <p:extLst>
      <p:ext uri="{BB962C8B-B14F-4D97-AF65-F5344CB8AC3E}">
        <p14:creationId xmlns:p14="http://schemas.microsoft.com/office/powerpoint/2010/main" val="422674566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IE"/>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E"/>
          </a:p>
        </p:txBody>
      </p:sp>
      <p:sp>
        <p:nvSpPr>
          <p:cNvPr id="4" name="Date Placeholder 3"/>
          <p:cNvSpPr>
            <a:spLocks noGrp="1"/>
          </p:cNvSpPr>
          <p:nvPr>
            <p:ph type="dt" sz="half" idx="10"/>
          </p:nvPr>
        </p:nvSpPr>
        <p:spPr/>
        <p:txBody>
          <a:bodyPr/>
          <a:lstStyle/>
          <a:p>
            <a:fld id="{576DCEE7-335A-44A1-8AA0-B7DDEFE159FE}" type="datetimeFigureOut">
              <a:rPr lang="en-IE" smtClean="0"/>
              <a:t>13/10/2021</a:t>
            </a:fld>
            <a:endParaRPr lang="en-IE" dirty="0"/>
          </a:p>
        </p:txBody>
      </p:sp>
      <p:sp>
        <p:nvSpPr>
          <p:cNvPr id="5" name="Footer Placeholder 4"/>
          <p:cNvSpPr>
            <a:spLocks noGrp="1"/>
          </p:cNvSpPr>
          <p:nvPr>
            <p:ph type="ftr" sz="quarter" idx="11"/>
          </p:nvPr>
        </p:nvSpPr>
        <p:spPr/>
        <p:txBody>
          <a:bodyPr/>
          <a:lstStyle/>
          <a:p>
            <a:endParaRPr lang="en-IE" dirty="0"/>
          </a:p>
        </p:txBody>
      </p:sp>
      <p:sp>
        <p:nvSpPr>
          <p:cNvPr id="6" name="Slide Number Placeholder 5"/>
          <p:cNvSpPr>
            <a:spLocks noGrp="1"/>
          </p:cNvSpPr>
          <p:nvPr>
            <p:ph type="sldNum" sz="quarter" idx="12"/>
          </p:nvPr>
        </p:nvSpPr>
        <p:spPr/>
        <p:txBody>
          <a:bodyPr/>
          <a:lstStyle/>
          <a:p>
            <a:fld id="{147EE8D3-2306-45B1-9F69-9A643D43E400}" type="slidenum">
              <a:rPr lang="en-IE" smtClean="0"/>
              <a:t>‹#›</a:t>
            </a:fld>
            <a:endParaRPr lang="en-IE" dirty="0"/>
          </a:p>
        </p:txBody>
      </p:sp>
    </p:spTree>
    <p:extLst>
      <p:ext uri="{BB962C8B-B14F-4D97-AF65-F5344CB8AC3E}">
        <p14:creationId xmlns:p14="http://schemas.microsoft.com/office/powerpoint/2010/main" val="239234262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endParaRPr lang="en-IE"/>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E"/>
          </a:p>
        </p:txBody>
      </p:sp>
      <p:sp>
        <p:nvSpPr>
          <p:cNvPr id="4" name="Date Placeholder 3"/>
          <p:cNvSpPr>
            <a:spLocks noGrp="1"/>
          </p:cNvSpPr>
          <p:nvPr>
            <p:ph type="dt" sz="half" idx="10"/>
          </p:nvPr>
        </p:nvSpPr>
        <p:spPr/>
        <p:txBody>
          <a:bodyPr/>
          <a:lstStyle/>
          <a:p>
            <a:fld id="{576DCEE7-335A-44A1-8AA0-B7DDEFE159FE}" type="datetimeFigureOut">
              <a:rPr lang="en-IE" smtClean="0"/>
              <a:t>13/10/2021</a:t>
            </a:fld>
            <a:endParaRPr lang="en-IE" dirty="0"/>
          </a:p>
        </p:txBody>
      </p:sp>
      <p:sp>
        <p:nvSpPr>
          <p:cNvPr id="5" name="Footer Placeholder 4"/>
          <p:cNvSpPr>
            <a:spLocks noGrp="1"/>
          </p:cNvSpPr>
          <p:nvPr>
            <p:ph type="ftr" sz="quarter" idx="11"/>
          </p:nvPr>
        </p:nvSpPr>
        <p:spPr/>
        <p:txBody>
          <a:bodyPr/>
          <a:lstStyle/>
          <a:p>
            <a:endParaRPr lang="en-IE" dirty="0"/>
          </a:p>
        </p:txBody>
      </p:sp>
      <p:sp>
        <p:nvSpPr>
          <p:cNvPr id="6" name="Slide Number Placeholder 5"/>
          <p:cNvSpPr>
            <a:spLocks noGrp="1"/>
          </p:cNvSpPr>
          <p:nvPr>
            <p:ph type="sldNum" sz="quarter" idx="12"/>
          </p:nvPr>
        </p:nvSpPr>
        <p:spPr/>
        <p:txBody>
          <a:bodyPr/>
          <a:lstStyle/>
          <a:p>
            <a:fld id="{147EE8D3-2306-45B1-9F69-9A643D43E400}" type="slidenum">
              <a:rPr lang="en-IE" smtClean="0"/>
              <a:t>‹#›</a:t>
            </a:fld>
            <a:endParaRPr lang="en-IE" dirty="0"/>
          </a:p>
        </p:txBody>
      </p:sp>
    </p:spTree>
    <p:extLst>
      <p:ext uri="{BB962C8B-B14F-4D97-AF65-F5344CB8AC3E}">
        <p14:creationId xmlns:p14="http://schemas.microsoft.com/office/powerpoint/2010/main" val="296874233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Title and Content">
    <p:spTree>
      <p:nvGrpSpPr>
        <p:cNvPr id="1" name=""/>
        <p:cNvGrpSpPr/>
        <p:nvPr/>
      </p:nvGrpSpPr>
      <p:grpSpPr>
        <a:xfrm>
          <a:off x="0" y="0"/>
          <a:ext cx="0" cy="0"/>
          <a:chOff x="0" y="0"/>
          <a:chExt cx="0" cy="0"/>
        </a:xfrm>
      </p:grpSpPr>
      <p:sp>
        <p:nvSpPr>
          <p:cNvPr id="7" name="Rectangle 6"/>
          <p:cNvSpPr/>
          <p:nvPr userDrawn="1"/>
        </p:nvSpPr>
        <p:spPr>
          <a:xfrm>
            <a:off x="0" y="6183297"/>
            <a:ext cx="9135712" cy="504056"/>
          </a:xfrm>
          <a:prstGeom prst="rect">
            <a:avLst/>
          </a:prstGeom>
          <a:solidFill>
            <a:srgbClr val="FEDD4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1400" i="1" dirty="0">
                <a:solidFill>
                  <a:schemeClr val="tx1"/>
                </a:solidFill>
                <a:cs typeface="Arial" panose="020B0604020202020204" pitchFamily="34" charset="0"/>
              </a:rPr>
              <a:t>Organisational Behaviour,</a:t>
            </a:r>
            <a:r>
              <a:rPr lang="en-GB" sz="1400" i="1" baseline="0" dirty="0">
                <a:solidFill>
                  <a:schemeClr val="tx1"/>
                </a:solidFill>
                <a:cs typeface="Arial" panose="020B0604020202020204" pitchFamily="34" charset="0"/>
              </a:rPr>
              <a:t> </a:t>
            </a:r>
            <a:r>
              <a:rPr lang="en-GB" sz="1400" i="0" baseline="0" dirty="0">
                <a:solidFill>
                  <a:schemeClr val="tx1"/>
                </a:solidFill>
                <a:cs typeface="Arial" panose="020B0604020202020204" pitchFamily="34" charset="0"/>
              </a:rPr>
              <a:t>second edition, e</a:t>
            </a:r>
            <a:r>
              <a:rPr lang="en-GB" sz="1400" dirty="0">
                <a:solidFill>
                  <a:schemeClr val="tx1"/>
                </a:solidFill>
                <a:cs typeface="Arial" panose="020B0604020202020204" pitchFamily="34" charset="0"/>
              </a:rPr>
              <a:t>dited by Christine Cross and Ronan Carbery</a:t>
            </a:r>
          </a:p>
          <a:p>
            <a:pPr algn="ctr"/>
            <a:r>
              <a:rPr lang="en-GB" sz="1400" dirty="0">
                <a:solidFill>
                  <a:schemeClr val="tx1"/>
                </a:solidFill>
                <a:cs typeface="Arial" panose="020B0604020202020204" pitchFamily="34" charset="0"/>
              </a:rPr>
              <a:t>©Bloomsbury</a:t>
            </a:r>
            <a:r>
              <a:rPr lang="en-GB" sz="1400" baseline="0" dirty="0">
                <a:solidFill>
                  <a:schemeClr val="tx1"/>
                </a:solidFill>
                <a:cs typeface="Arial" panose="020B0604020202020204" pitchFamily="34" charset="0"/>
              </a:rPr>
              <a:t> 2021</a:t>
            </a:r>
            <a:endParaRPr lang="en-GB" sz="1400" dirty="0">
              <a:solidFill>
                <a:schemeClr val="tx1"/>
              </a:solidFill>
              <a:cs typeface="Arial" panose="020B0604020202020204" pitchFamily="34" charset="0"/>
            </a:endParaRPr>
          </a:p>
        </p:txBody>
      </p:sp>
    </p:spTree>
    <p:extLst>
      <p:ext uri="{BB962C8B-B14F-4D97-AF65-F5344CB8AC3E}">
        <p14:creationId xmlns:p14="http://schemas.microsoft.com/office/powerpoint/2010/main" val="192562900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endParaRPr lang="en-IE"/>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576DCEE7-335A-44A1-8AA0-B7DDEFE159FE}" type="datetimeFigureOut">
              <a:rPr lang="en-IE" smtClean="0"/>
              <a:t>13/10/2021</a:t>
            </a:fld>
            <a:endParaRPr lang="en-IE" dirty="0"/>
          </a:p>
        </p:txBody>
      </p:sp>
      <p:sp>
        <p:nvSpPr>
          <p:cNvPr id="5" name="Footer Placeholder 4"/>
          <p:cNvSpPr>
            <a:spLocks noGrp="1"/>
          </p:cNvSpPr>
          <p:nvPr>
            <p:ph type="ftr" sz="quarter" idx="11"/>
          </p:nvPr>
        </p:nvSpPr>
        <p:spPr/>
        <p:txBody>
          <a:bodyPr/>
          <a:lstStyle/>
          <a:p>
            <a:endParaRPr lang="en-IE" dirty="0"/>
          </a:p>
        </p:txBody>
      </p:sp>
      <p:sp>
        <p:nvSpPr>
          <p:cNvPr id="6" name="Slide Number Placeholder 5"/>
          <p:cNvSpPr>
            <a:spLocks noGrp="1"/>
          </p:cNvSpPr>
          <p:nvPr>
            <p:ph type="sldNum" sz="quarter" idx="12"/>
          </p:nvPr>
        </p:nvSpPr>
        <p:spPr/>
        <p:txBody>
          <a:bodyPr/>
          <a:lstStyle/>
          <a:p>
            <a:fld id="{147EE8D3-2306-45B1-9F69-9A643D43E400}" type="slidenum">
              <a:rPr lang="en-IE" smtClean="0"/>
              <a:t>‹#›</a:t>
            </a:fld>
            <a:endParaRPr lang="en-IE" dirty="0"/>
          </a:p>
        </p:txBody>
      </p:sp>
    </p:spTree>
    <p:extLst>
      <p:ext uri="{BB962C8B-B14F-4D97-AF65-F5344CB8AC3E}">
        <p14:creationId xmlns:p14="http://schemas.microsoft.com/office/powerpoint/2010/main" val="313419200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IE"/>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E"/>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E"/>
          </a:p>
        </p:txBody>
      </p:sp>
      <p:sp>
        <p:nvSpPr>
          <p:cNvPr id="5" name="Date Placeholder 4"/>
          <p:cNvSpPr>
            <a:spLocks noGrp="1"/>
          </p:cNvSpPr>
          <p:nvPr>
            <p:ph type="dt" sz="half" idx="10"/>
          </p:nvPr>
        </p:nvSpPr>
        <p:spPr/>
        <p:txBody>
          <a:bodyPr/>
          <a:lstStyle/>
          <a:p>
            <a:fld id="{576DCEE7-335A-44A1-8AA0-B7DDEFE159FE}" type="datetimeFigureOut">
              <a:rPr lang="en-IE" smtClean="0"/>
              <a:t>13/10/2021</a:t>
            </a:fld>
            <a:endParaRPr lang="en-IE" dirty="0"/>
          </a:p>
        </p:txBody>
      </p:sp>
      <p:sp>
        <p:nvSpPr>
          <p:cNvPr id="6" name="Footer Placeholder 5"/>
          <p:cNvSpPr>
            <a:spLocks noGrp="1"/>
          </p:cNvSpPr>
          <p:nvPr>
            <p:ph type="ftr" sz="quarter" idx="11"/>
          </p:nvPr>
        </p:nvSpPr>
        <p:spPr/>
        <p:txBody>
          <a:bodyPr/>
          <a:lstStyle/>
          <a:p>
            <a:endParaRPr lang="en-IE" dirty="0"/>
          </a:p>
        </p:txBody>
      </p:sp>
      <p:sp>
        <p:nvSpPr>
          <p:cNvPr id="7" name="Slide Number Placeholder 6"/>
          <p:cNvSpPr>
            <a:spLocks noGrp="1"/>
          </p:cNvSpPr>
          <p:nvPr>
            <p:ph type="sldNum" sz="quarter" idx="12"/>
          </p:nvPr>
        </p:nvSpPr>
        <p:spPr/>
        <p:txBody>
          <a:bodyPr/>
          <a:lstStyle/>
          <a:p>
            <a:fld id="{147EE8D3-2306-45B1-9F69-9A643D43E400}" type="slidenum">
              <a:rPr lang="en-IE" smtClean="0"/>
              <a:t>‹#›</a:t>
            </a:fld>
            <a:endParaRPr lang="en-IE" dirty="0"/>
          </a:p>
        </p:txBody>
      </p:sp>
    </p:spTree>
    <p:extLst>
      <p:ext uri="{BB962C8B-B14F-4D97-AF65-F5344CB8AC3E}">
        <p14:creationId xmlns:p14="http://schemas.microsoft.com/office/powerpoint/2010/main" val="279666189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endParaRPr lang="en-IE"/>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E"/>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E"/>
          </a:p>
        </p:txBody>
      </p:sp>
      <p:sp>
        <p:nvSpPr>
          <p:cNvPr id="7" name="Date Placeholder 6"/>
          <p:cNvSpPr>
            <a:spLocks noGrp="1"/>
          </p:cNvSpPr>
          <p:nvPr>
            <p:ph type="dt" sz="half" idx="10"/>
          </p:nvPr>
        </p:nvSpPr>
        <p:spPr/>
        <p:txBody>
          <a:bodyPr/>
          <a:lstStyle/>
          <a:p>
            <a:fld id="{576DCEE7-335A-44A1-8AA0-B7DDEFE159FE}" type="datetimeFigureOut">
              <a:rPr lang="en-IE" smtClean="0"/>
              <a:t>13/10/2021</a:t>
            </a:fld>
            <a:endParaRPr lang="en-IE" dirty="0"/>
          </a:p>
        </p:txBody>
      </p:sp>
      <p:sp>
        <p:nvSpPr>
          <p:cNvPr id="8" name="Footer Placeholder 7"/>
          <p:cNvSpPr>
            <a:spLocks noGrp="1"/>
          </p:cNvSpPr>
          <p:nvPr>
            <p:ph type="ftr" sz="quarter" idx="11"/>
          </p:nvPr>
        </p:nvSpPr>
        <p:spPr/>
        <p:txBody>
          <a:bodyPr/>
          <a:lstStyle/>
          <a:p>
            <a:endParaRPr lang="en-IE" dirty="0"/>
          </a:p>
        </p:txBody>
      </p:sp>
      <p:sp>
        <p:nvSpPr>
          <p:cNvPr id="9" name="Slide Number Placeholder 8"/>
          <p:cNvSpPr>
            <a:spLocks noGrp="1"/>
          </p:cNvSpPr>
          <p:nvPr>
            <p:ph type="sldNum" sz="quarter" idx="12"/>
          </p:nvPr>
        </p:nvSpPr>
        <p:spPr/>
        <p:txBody>
          <a:bodyPr/>
          <a:lstStyle/>
          <a:p>
            <a:fld id="{147EE8D3-2306-45B1-9F69-9A643D43E400}" type="slidenum">
              <a:rPr lang="en-IE" smtClean="0"/>
              <a:t>‹#›</a:t>
            </a:fld>
            <a:endParaRPr lang="en-IE" dirty="0"/>
          </a:p>
        </p:txBody>
      </p:sp>
    </p:spTree>
    <p:extLst>
      <p:ext uri="{BB962C8B-B14F-4D97-AF65-F5344CB8AC3E}">
        <p14:creationId xmlns:p14="http://schemas.microsoft.com/office/powerpoint/2010/main" val="353935381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IE"/>
          </a:p>
        </p:txBody>
      </p:sp>
      <p:sp>
        <p:nvSpPr>
          <p:cNvPr id="3" name="Date Placeholder 2"/>
          <p:cNvSpPr>
            <a:spLocks noGrp="1"/>
          </p:cNvSpPr>
          <p:nvPr>
            <p:ph type="dt" sz="half" idx="10"/>
          </p:nvPr>
        </p:nvSpPr>
        <p:spPr/>
        <p:txBody>
          <a:bodyPr/>
          <a:lstStyle/>
          <a:p>
            <a:fld id="{576DCEE7-335A-44A1-8AA0-B7DDEFE159FE}" type="datetimeFigureOut">
              <a:rPr lang="en-IE" smtClean="0"/>
              <a:t>13/10/2021</a:t>
            </a:fld>
            <a:endParaRPr lang="en-IE" dirty="0"/>
          </a:p>
        </p:txBody>
      </p:sp>
      <p:sp>
        <p:nvSpPr>
          <p:cNvPr id="4" name="Footer Placeholder 3"/>
          <p:cNvSpPr>
            <a:spLocks noGrp="1"/>
          </p:cNvSpPr>
          <p:nvPr>
            <p:ph type="ftr" sz="quarter" idx="11"/>
          </p:nvPr>
        </p:nvSpPr>
        <p:spPr/>
        <p:txBody>
          <a:bodyPr/>
          <a:lstStyle/>
          <a:p>
            <a:endParaRPr lang="en-IE" dirty="0"/>
          </a:p>
        </p:txBody>
      </p:sp>
      <p:sp>
        <p:nvSpPr>
          <p:cNvPr id="5" name="Slide Number Placeholder 4"/>
          <p:cNvSpPr>
            <a:spLocks noGrp="1"/>
          </p:cNvSpPr>
          <p:nvPr>
            <p:ph type="sldNum" sz="quarter" idx="12"/>
          </p:nvPr>
        </p:nvSpPr>
        <p:spPr/>
        <p:txBody>
          <a:bodyPr/>
          <a:lstStyle/>
          <a:p>
            <a:fld id="{147EE8D3-2306-45B1-9F69-9A643D43E400}" type="slidenum">
              <a:rPr lang="en-IE" smtClean="0"/>
              <a:t>‹#›</a:t>
            </a:fld>
            <a:endParaRPr lang="en-IE" dirty="0"/>
          </a:p>
        </p:txBody>
      </p:sp>
    </p:spTree>
    <p:extLst>
      <p:ext uri="{BB962C8B-B14F-4D97-AF65-F5344CB8AC3E}">
        <p14:creationId xmlns:p14="http://schemas.microsoft.com/office/powerpoint/2010/main" val="153626028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576DCEE7-335A-44A1-8AA0-B7DDEFE159FE}" type="datetimeFigureOut">
              <a:rPr lang="en-IE" smtClean="0"/>
              <a:t>13/10/2021</a:t>
            </a:fld>
            <a:endParaRPr lang="en-IE" dirty="0"/>
          </a:p>
        </p:txBody>
      </p:sp>
      <p:sp>
        <p:nvSpPr>
          <p:cNvPr id="3" name="Footer Placeholder 2"/>
          <p:cNvSpPr>
            <a:spLocks noGrp="1"/>
          </p:cNvSpPr>
          <p:nvPr>
            <p:ph type="ftr" sz="quarter" idx="11"/>
          </p:nvPr>
        </p:nvSpPr>
        <p:spPr/>
        <p:txBody>
          <a:bodyPr/>
          <a:lstStyle/>
          <a:p>
            <a:endParaRPr lang="en-IE" dirty="0"/>
          </a:p>
        </p:txBody>
      </p:sp>
      <p:sp>
        <p:nvSpPr>
          <p:cNvPr id="4" name="Slide Number Placeholder 3"/>
          <p:cNvSpPr>
            <a:spLocks noGrp="1"/>
          </p:cNvSpPr>
          <p:nvPr>
            <p:ph type="sldNum" sz="quarter" idx="12"/>
          </p:nvPr>
        </p:nvSpPr>
        <p:spPr/>
        <p:txBody>
          <a:bodyPr/>
          <a:lstStyle/>
          <a:p>
            <a:fld id="{147EE8D3-2306-45B1-9F69-9A643D43E400}" type="slidenum">
              <a:rPr lang="en-IE" smtClean="0"/>
              <a:t>‹#›</a:t>
            </a:fld>
            <a:endParaRPr lang="en-IE" dirty="0"/>
          </a:p>
        </p:txBody>
      </p:sp>
    </p:spTree>
    <p:extLst>
      <p:ext uri="{BB962C8B-B14F-4D97-AF65-F5344CB8AC3E}">
        <p14:creationId xmlns:p14="http://schemas.microsoft.com/office/powerpoint/2010/main" val="395397907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endParaRPr lang="en-IE"/>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E"/>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576DCEE7-335A-44A1-8AA0-B7DDEFE159FE}" type="datetimeFigureOut">
              <a:rPr lang="en-IE" smtClean="0"/>
              <a:t>13/10/2021</a:t>
            </a:fld>
            <a:endParaRPr lang="en-IE" dirty="0"/>
          </a:p>
        </p:txBody>
      </p:sp>
      <p:sp>
        <p:nvSpPr>
          <p:cNvPr id="6" name="Footer Placeholder 5"/>
          <p:cNvSpPr>
            <a:spLocks noGrp="1"/>
          </p:cNvSpPr>
          <p:nvPr>
            <p:ph type="ftr" sz="quarter" idx="11"/>
          </p:nvPr>
        </p:nvSpPr>
        <p:spPr/>
        <p:txBody>
          <a:bodyPr/>
          <a:lstStyle/>
          <a:p>
            <a:endParaRPr lang="en-IE" dirty="0"/>
          </a:p>
        </p:txBody>
      </p:sp>
      <p:sp>
        <p:nvSpPr>
          <p:cNvPr id="7" name="Slide Number Placeholder 6"/>
          <p:cNvSpPr>
            <a:spLocks noGrp="1"/>
          </p:cNvSpPr>
          <p:nvPr>
            <p:ph type="sldNum" sz="quarter" idx="12"/>
          </p:nvPr>
        </p:nvSpPr>
        <p:spPr/>
        <p:txBody>
          <a:bodyPr/>
          <a:lstStyle/>
          <a:p>
            <a:fld id="{147EE8D3-2306-45B1-9F69-9A643D43E400}" type="slidenum">
              <a:rPr lang="en-IE" smtClean="0"/>
              <a:t>‹#›</a:t>
            </a:fld>
            <a:endParaRPr lang="en-IE" dirty="0"/>
          </a:p>
        </p:txBody>
      </p:sp>
    </p:spTree>
    <p:extLst>
      <p:ext uri="{BB962C8B-B14F-4D97-AF65-F5344CB8AC3E}">
        <p14:creationId xmlns:p14="http://schemas.microsoft.com/office/powerpoint/2010/main" val="312990743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endParaRPr lang="en-IE"/>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IE" dirty="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576DCEE7-335A-44A1-8AA0-B7DDEFE159FE}" type="datetimeFigureOut">
              <a:rPr lang="en-IE" smtClean="0"/>
              <a:t>13/10/2021</a:t>
            </a:fld>
            <a:endParaRPr lang="en-IE" dirty="0"/>
          </a:p>
        </p:txBody>
      </p:sp>
      <p:sp>
        <p:nvSpPr>
          <p:cNvPr id="6" name="Footer Placeholder 5"/>
          <p:cNvSpPr>
            <a:spLocks noGrp="1"/>
          </p:cNvSpPr>
          <p:nvPr>
            <p:ph type="ftr" sz="quarter" idx="11"/>
          </p:nvPr>
        </p:nvSpPr>
        <p:spPr/>
        <p:txBody>
          <a:bodyPr/>
          <a:lstStyle/>
          <a:p>
            <a:endParaRPr lang="en-IE" dirty="0"/>
          </a:p>
        </p:txBody>
      </p:sp>
      <p:sp>
        <p:nvSpPr>
          <p:cNvPr id="7" name="Slide Number Placeholder 6"/>
          <p:cNvSpPr>
            <a:spLocks noGrp="1"/>
          </p:cNvSpPr>
          <p:nvPr>
            <p:ph type="sldNum" sz="quarter" idx="12"/>
          </p:nvPr>
        </p:nvSpPr>
        <p:spPr/>
        <p:txBody>
          <a:bodyPr/>
          <a:lstStyle/>
          <a:p>
            <a:fld id="{147EE8D3-2306-45B1-9F69-9A643D43E400}" type="slidenum">
              <a:rPr lang="en-IE" smtClean="0"/>
              <a:t>‹#›</a:t>
            </a:fld>
            <a:endParaRPr lang="en-IE" dirty="0"/>
          </a:p>
        </p:txBody>
      </p:sp>
    </p:spTree>
    <p:extLst>
      <p:ext uri="{BB962C8B-B14F-4D97-AF65-F5344CB8AC3E}">
        <p14:creationId xmlns:p14="http://schemas.microsoft.com/office/powerpoint/2010/main" val="144686862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a:t>Click to edit Master title style</a:t>
            </a:r>
            <a:endParaRPr lang="en-IE"/>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E"/>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576DCEE7-335A-44A1-8AA0-B7DDEFE159FE}" type="datetimeFigureOut">
              <a:rPr lang="en-IE" smtClean="0"/>
              <a:t>13/10/2021</a:t>
            </a:fld>
            <a:endParaRPr lang="en-IE" dirty="0"/>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IE" dirty="0"/>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147EE8D3-2306-45B1-9F69-9A643D43E400}" type="slidenum">
              <a:rPr lang="en-IE" smtClean="0"/>
              <a:t>‹#›</a:t>
            </a:fld>
            <a:endParaRPr lang="en-IE" dirty="0"/>
          </a:p>
        </p:txBody>
      </p:sp>
    </p:spTree>
    <p:extLst>
      <p:ext uri="{BB962C8B-B14F-4D97-AF65-F5344CB8AC3E}">
        <p14:creationId xmlns:p14="http://schemas.microsoft.com/office/powerpoint/2010/main" val="653970771"/>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rgbClr val="3BBCD6"/>
        </a:solidFill>
        <a:effectLst/>
      </p:bgPr>
    </p:bg>
    <p:spTree>
      <p:nvGrpSpPr>
        <p:cNvPr id="1" name=""/>
        <p:cNvGrpSpPr/>
        <p:nvPr/>
      </p:nvGrpSpPr>
      <p:grpSpPr>
        <a:xfrm>
          <a:off x="0" y="0"/>
          <a:ext cx="0" cy="0"/>
          <a:chOff x="0" y="0"/>
          <a:chExt cx="0" cy="0"/>
        </a:xfrm>
      </p:grpSpPr>
      <p:sp>
        <p:nvSpPr>
          <p:cNvPr id="6" name="Rectangle 5"/>
          <p:cNvSpPr/>
          <p:nvPr/>
        </p:nvSpPr>
        <p:spPr>
          <a:xfrm>
            <a:off x="0" y="3284984"/>
            <a:ext cx="9144000" cy="3573016"/>
          </a:xfrm>
          <a:prstGeom prst="rect">
            <a:avLst/>
          </a:prstGeom>
          <a:solidFill>
            <a:srgbClr val="FEDD43"/>
          </a:solidFill>
          <a:ln>
            <a:solidFill>
              <a:srgbClr val="00AFC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4000" dirty="0">
              <a:solidFill>
                <a:srgbClr val="25AEC9"/>
              </a:solidFill>
              <a:latin typeface="+mj-lt"/>
            </a:endParaRPr>
          </a:p>
        </p:txBody>
      </p:sp>
      <p:sp>
        <p:nvSpPr>
          <p:cNvPr id="2" name="TextBox 1"/>
          <p:cNvSpPr txBox="1"/>
          <p:nvPr/>
        </p:nvSpPr>
        <p:spPr>
          <a:xfrm>
            <a:off x="3311860" y="1657057"/>
            <a:ext cx="2520280" cy="707886"/>
          </a:xfrm>
          <a:prstGeom prst="rect">
            <a:avLst/>
          </a:prstGeom>
          <a:noFill/>
        </p:spPr>
        <p:txBody>
          <a:bodyPr wrap="square" rtlCol="0">
            <a:spAutoFit/>
          </a:bodyPr>
          <a:lstStyle/>
          <a:p>
            <a:r>
              <a:rPr lang="en-GB" sz="4000" dirty="0">
                <a:solidFill>
                  <a:srgbClr val="FEDD43"/>
                </a:solidFill>
              </a:rPr>
              <a:t>Chapter 9</a:t>
            </a:r>
          </a:p>
        </p:txBody>
      </p:sp>
      <p:sp>
        <p:nvSpPr>
          <p:cNvPr id="4" name="TextBox 3"/>
          <p:cNvSpPr txBox="1"/>
          <p:nvPr/>
        </p:nvSpPr>
        <p:spPr>
          <a:xfrm>
            <a:off x="755576" y="3645024"/>
            <a:ext cx="7920880" cy="707886"/>
          </a:xfrm>
          <a:prstGeom prst="rect">
            <a:avLst/>
          </a:prstGeom>
          <a:noFill/>
        </p:spPr>
        <p:txBody>
          <a:bodyPr wrap="square" rtlCol="0">
            <a:spAutoFit/>
          </a:bodyPr>
          <a:lstStyle/>
          <a:p>
            <a:pPr algn="ctr"/>
            <a:r>
              <a:rPr lang="en-GB" sz="4000" dirty="0">
                <a:solidFill>
                  <a:srgbClr val="25AEC9"/>
                </a:solidFill>
              </a:rPr>
              <a:t>Managing Healthy Workplaces</a:t>
            </a:r>
          </a:p>
        </p:txBody>
      </p:sp>
    </p:spTree>
    <p:extLst>
      <p:ext uri="{BB962C8B-B14F-4D97-AF65-F5344CB8AC3E}">
        <p14:creationId xmlns:p14="http://schemas.microsoft.com/office/powerpoint/2010/main" val="614916627"/>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p:spPr>
        <p:txBody>
          <a:bodyPr>
            <a:normAutofit/>
          </a:bodyPr>
          <a:lstStyle/>
          <a:p>
            <a:r>
              <a:rPr lang="en-IE" sz="4000" dirty="0">
                <a:solidFill>
                  <a:schemeClr val="bg1"/>
                </a:solidFill>
              </a:rPr>
              <a:t>Coping with Stress</a:t>
            </a:r>
          </a:p>
        </p:txBody>
      </p:sp>
      <p:sp>
        <p:nvSpPr>
          <p:cNvPr id="3" name="Content Placeholder 2"/>
          <p:cNvSpPr>
            <a:spLocks noGrp="1"/>
          </p:cNvSpPr>
          <p:nvPr>
            <p:ph idx="4294967295"/>
          </p:nvPr>
        </p:nvSpPr>
        <p:spPr>
          <a:xfrm>
            <a:off x="457200" y="1600200"/>
            <a:ext cx="8229600" cy="4525963"/>
          </a:xfrm>
        </p:spPr>
        <p:txBody>
          <a:bodyPr>
            <a:noAutofit/>
          </a:bodyPr>
          <a:lstStyle/>
          <a:p>
            <a:r>
              <a:rPr lang="en-GB" sz="2000" dirty="0">
                <a:effectLst/>
                <a:ea typeface="Calibri" panose="020F0502020204030204" pitchFamily="34" charset="0"/>
              </a:rPr>
              <a:t>Coping is a process where an individual tries to orient their thoughts and behaviours in such a way as to protect themselves against stress and/or remove the source of the stress </a:t>
            </a:r>
          </a:p>
          <a:p>
            <a:endParaRPr lang="en-GB" sz="2000" dirty="0"/>
          </a:p>
          <a:p>
            <a:r>
              <a:rPr lang="en-GB" sz="2000" dirty="0">
                <a:effectLst/>
                <a:ea typeface="Calibri" panose="020F0502020204030204" pitchFamily="34" charset="0"/>
              </a:rPr>
              <a:t>We can distinguish two broad categories of strategies that individuals use to cope with stress </a:t>
            </a:r>
          </a:p>
          <a:p>
            <a:pPr lvl="1"/>
            <a:r>
              <a:rPr lang="en-GB" sz="2000" b="1" i="1" dirty="0">
                <a:effectLst/>
                <a:ea typeface="Times New Roman" panose="02020603050405020304" pitchFamily="18" charset="0"/>
              </a:rPr>
              <a:t>Problem-focused coping </a:t>
            </a:r>
            <a:r>
              <a:rPr lang="en-GB" sz="2000" dirty="0">
                <a:effectLst/>
                <a:ea typeface="Times New Roman" panose="02020603050405020304" pitchFamily="18" charset="0"/>
              </a:rPr>
              <a:t>relates to efforts to overcome or reduce the effect of an undesirable situation, and often involves planful actions to change the person–environment relationship by directly acting on the environment or oneself</a:t>
            </a:r>
          </a:p>
          <a:p>
            <a:pPr lvl="1"/>
            <a:r>
              <a:rPr lang="en-GB" sz="2000" b="1" i="1" dirty="0">
                <a:effectLst/>
                <a:ea typeface="Times New Roman" panose="02020603050405020304" pitchFamily="18" charset="0"/>
              </a:rPr>
              <a:t>Emotion-focused coping</a:t>
            </a:r>
            <a:r>
              <a:rPr lang="en-GB" sz="2000" dirty="0">
                <a:effectLst/>
                <a:ea typeface="Times New Roman" panose="02020603050405020304" pitchFamily="18" charset="0"/>
              </a:rPr>
              <a:t>, on the other hand, is aimed at minimising distress triggered by stressors by using cognitive strategies to master, reduce or tolerate an undesirable situation </a:t>
            </a:r>
            <a:endParaRPr lang="en-IE" sz="2000" dirty="0"/>
          </a:p>
        </p:txBody>
      </p:sp>
    </p:spTree>
    <p:extLst>
      <p:ext uri="{BB962C8B-B14F-4D97-AF65-F5344CB8AC3E}">
        <p14:creationId xmlns:p14="http://schemas.microsoft.com/office/powerpoint/2010/main" val="648642699"/>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p:spPr>
        <p:txBody>
          <a:bodyPr>
            <a:normAutofit fontScale="90000"/>
          </a:bodyPr>
          <a:lstStyle/>
          <a:p>
            <a:r>
              <a:rPr lang="en-IE" sz="4000" dirty="0">
                <a:solidFill>
                  <a:schemeClr val="bg1"/>
                </a:solidFill>
              </a:rPr>
              <a:t>Strategies for Managing Emotions Associated with Stress</a:t>
            </a:r>
          </a:p>
        </p:txBody>
      </p:sp>
      <p:sp>
        <p:nvSpPr>
          <p:cNvPr id="3" name="Content Placeholder 2"/>
          <p:cNvSpPr>
            <a:spLocks noGrp="1"/>
          </p:cNvSpPr>
          <p:nvPr>
            <p:ph idx="4294967295"/>
          </p:nvPr>
        </p:nvSpPr>
        <p:spPr>
          <a:xfrm>
            <a:off x="457200" y="1600200"/>
            <a:ext cx="8229600" cy="4525963"/>
          </a:xfrm>
        </p:spPr>
        <p:txBody>
          <a:bodyPr>
            <a:noAutofit/>
          </a:bodyPr>
          <a:lstStyle/>
          <a:p>
            <a:r>
              <a:rPr lang="en-GB" sz="2400" dirty="0"/>
              <a:t>As individuals, we can learn ways of managing our emotions, which can help us manage the emotions associated with stress</a:t>
            </a:r>
          </a:p>
          <a:p>
            <a:pPr lvl="1"/>
            <a:r>
              <a:rPr lang="en-GB" sz="2000" b="1" i="1" dirty="0"/>
              <a:t>Reappraisal</a:t>
            </a:r>
            <a:r>
              <a:rPr lang="en-GB" sz="2000" dirty="0"/>
              <a:t> is a form of cognitive change and begins with the idea that no situation in and of itself generates an emotion. It is the individuals’ appraisal of the situation that does so, just like the appraisal processes in stress. Hence, reappraisal involves changing a situation’s meaning in a way that alters its emotional impact </a:t>
            </a:r>
          </a:p>
          <a:p>
            <a:pPr lvl="1"/>
            <a:r>
              <a:rPr lang="en-GB" sz="2000" b="1" i="1" dirty="0"/>
              <a:t>Suppression</a:t>
            </a:r>
            <a:r>
              <a:rPr lang="en-GB" sz="2000" dirty="0"/>
              <a:t>, in contrast, refers to inhibiting the expression of emotion (Gross, 1999). It requires individuals to exert effort to manage emotional expressions as they arise, and this effort may consume cognitive resources that could otherwise be used to optimise performance</a:t>
            </a:r>
            <a:endParaRPr lang="en-IE" sz="2000" dirty="0"/>
          </a:p>
        </p:txBody>
      </p:sp>
    </p:spTree>
    <p:extLst>
      <p:ext uri="{BB962C8B-B14F-4D97-AF65-F5344CB8AC3E}">
        <p14:creationId xmlns:p14="http://schemas.microsoft.com/office/powerpoint/2010/main" val="267222012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par>
                                <p:cTn id="8" presetID="10" presetClass="entr" presetSubtype="0" fill="hold" grpId="0" nodeType="withEffect">
                                  <p:stCondLst>
                                    <p:cond delay="0"/>
                                  </p:stCondLst>
                                  <p:childTnLst>
                                    <p:set>
                                      <p:cBhvr>
                                        <p:cTn id="9" dur="1" fill="hold">
                                          <p:stCondLst>
                                            <p:cond delay="0"/>
                                          </p:stCondLst>
                                        </p:cTn>
                                        <p:tgtEl>
                                          <p:spTgt spid="3">
                                            <p:txEl>
                                              <p:pRg st="1" end="1"/>
                                            </p:txEl>
                                          </p:spTgt>
                                        </p:tgtEl>
                                        <p:attrNameLst>
                                          <p:attrName>style.visibility</p:attrName>
                                        </p:attrNameLst>
                                      </p:cBhvr>
                                      <p:to>
                                        <p:strVal val="visible"/>
                                      </p:to>
                                    </p:set>
                                    <p:animEffect transition="in" filter="fade">
                                      <p:cBhvr>
                                        <p:cTn id="10" dur="500"/>
                                        <p:tgtEl>
                                          <p:spTgt spid="3">
                                            <p:txEl>
                                              <p:pRg st="1" end="1"/>
                                            </p:txEl>
                                          </p:spTgt>
                                        </p:tgtEl>
                                      </p:cBhvr>
                                    </p:animEffect>
                                  </p:childTnLst>
                                </p:cTn>
                              </p:par>
                              <p:par>
                                <p:cTn id="11" presetID="10" presetClass="entr" presetSubtype="0" fill="hold" grpId="0" nodeType="withEffect">
                                  <p:stCondLst>
                                    <p:cond delay="0"/>
                                  </p:stCondLst>
                                  <p:childTnLst>
                                    <p:set>
                                      <p:cBhvr>
                                        <p:cTn id="12" dur="1" fill="hold">
                                          <p:stCondLst>
                                            <p:cond delay="0"/>
                                          </p:stCondLst>
                                        </p:cTn>
                                        <p:tgtEl>
                                          <p:spTgt spid="3">
                                            <p:txEl>
                                              <p:pRg st="2" end="2"/>
                                            </p:txEl>
                                          </p:spTgt>
                                        </p:tgtEl>
                                        <p:attrNameLst>
                                          <p:attrName>style.visibility</p:attrName>
                                        </p:attrNameLst>
                                      </p:cBhvr>
                                      <p:to>
                                        <p:strVal val="visible"/>
                                      </p:to>
                                    </p:set>
                                    <p:animEffect transition="in" filter="fade">
                                      <p:cBhvr>
                                        <p:cTn id="13" dur="500"/>
                                        <p:tgtEl>
                                          <p:spTgt spid="3">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uiExpand="1" build="p"/>
    </p:bld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60648"/>
            <a:ext cx="9141869" cy="1143000"/>
          </a:xfrm>
          <a:solidFill>
            <a:srgbClr val="3BBCD6"/>
          </a:solidFill>
        </p:spPr>
        <p:txBody>
          <a:bodyPr>
            <a:normAutofit/>
          </a:bodyPr>
          <a:lstStyle/>
          <a:p>
            <a:r>
              <a:rPr lang="en-IE" dirty="0">
                <a:solidFill>
                  <a:schemeClr val="bg1"/>
                </a:solidFill>
              </a:rPr>
              <a:t>Work-related Causes of Stress</a:t>
            </a:r>
          </a:p>
        </p:txBody>
      </p:sp>
      <p:sp>
        <p:nvSpPr>
          <p:cNvPr id="3" name="Content Placeholder 2"/>
          <p:cNvSpPr>
            <a:spLocks noGrp="1"/>
          </p:cNvSpPr>
          <p:nvPr>
            <p:ph idx="4294967295"/>
          </p:nvPr>
        </p:nvSpPr>
        <p:spPr>
          <a:xfrm>
            <a:off x="457200" y="1600200"/>
            <a:ext cx="8229600" cy="4925144"/>
          </a:xfrm>
        </p:spPr>
        <p:txBody>
          <a:bodyPr>
            <a:normAutofit/>
          </a:bodyPr>
          <a:lstStyle/>
          <a:p>
            <a:endParaRPr lang="en-GB" sz="2400" dirty="0">
              <a:effectLst/>
              <a:ea typeface="Times New Roman" panose="02020603050405020304" pitchFamily="18" charset="0"/>
            </a:endParaRPr>
          </a:p>
          <a:p>
            <a:r>
              <a:rPr lang="en-GB" sz="2400" dirty="0">
                <a:effectLst/>
                <a:ea typeface="Times New Roman" panose="02020603050405020304" pitchFamily="18" charset="0"/>
              </a:rPr>
              <a:t>There are many aspects of our work that can cause stress</a:t>
            </a:r>
          </a:p>
          <a:p>
            <a:endParaRPr lang="en-GB" sz="2400" dirty="0"/>
          </a:p>
          <a:p>
            <a:r>
              <a:rPr lang="en-GB" sz="2400" dirty="0">
                <a:effectLst/>
                <a:ea typeface="Times New Roman" panose="02020603050405020304" pitchFamily="18" charset="0"/>
              </a:rPr>
              <a:t>We can distinguish between broad, global issues, such as economic recessions, and narrower, job-specific reasons</a:t>
            </a:r>
          </a:p>
          <a:p>
            <a:endParaRPr lang="en-GB" sz="2400" dirty="0"/>
          </a:p>
          <a:p>
            <a:r>
              <a:rPr lang="en-GB" sz="2400" dirty="0">
                <a:effectLst/>
                <a:ea typeface="Calibri" panose="020F0502020204030204" pitchFamily="34" charset="0"/>
              </a:rPr>
              <a:t>De</a:t>
            </a:r>
            <a:r>
              <a:rPr lang="en-GB" sz="2400" dirty="0">
                <a:solidFill>
                  <a:srgbClr val="000000"/>
                </a:solidFill>
                <a:effectLst/>
                <a:ea typeface="Calibri" panose="020F0502020204030204" pitchFamily="34" charset="0"/>
              </a:rPr>
              <a:t>mands in the workplace that cause people to experience stress are called stressors. Stressors in the workplace are actual or perceived threats to the individual that cause strain </a:t>
            </a:r>
            <a:endParaRPr lang="en-IE" sz="2400" dirty="0"/>
          </a:p>
        </p:txBody>
      </p:sp>
    </p:spTree>
    <p:extLst>
      <p:ext uri="{BB962C8B-B14F-4D97-AF65-F5344CB8AC3E}">
        <p14:creationId xmlns:p14="http://schemas.microsoft.com/office/powerpoint/2010/main" val="2711849803"/>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p:spPr>
        <p:txBody>
          <a:bodyPr>
            <a:normAutofit/>
          </a:bodyPr>
          <a:lstStyle/>
          <a:p>
            <a:r>
              <a:rPr lang="en-IE" sz="4000" dirty="0">
                <a:solidFill>
                  <a:schemeClr val="bg1"/>
                </a:solidFill>
              </a:rPr>
              <a:t>Job Insecurity</a:t>
            </a:r>
          </a:p>
        </p:txBody>
      </p:sp>
      <p:sp>
        <p:nvSpPr>
          <p:cNvPr id="3" name="Content Placeholder 2"/>
          <p:cNvSpPr>
            <a:spLocks noGrp="1"/>
          </p:cNvSpPr>
          <p:nvPr>
            <p:ph idx="4294967295"/>
          </p:nvPr>
        </p:nvSpPr>
        <p:spPr>
          <a:xfrm>
            <a:off x="457200" y="1600200"/>
            <a:ext cx="8579296" cy="4525963"/>
          </a:xfrm>
        </p:spPr>
        <p:txBody>
          <a:bodyPr>
            <a:normAutofit fontScale="77500" lnSpcReduction="20000"/>
          </a:bodyPr>
          <a:lstStyle/>
          <a:p>
            <a:r>
              <a:rPr lang="en-GB" dirty="0"/>
              <a:t>The global economic crisis that began in September 2007 was one of the worst economic recessions in several years. It raised an interesting question about macro-economic influences on employee well-being</a:t>
            </a:r>
          </a:p>
          <a:p>
            <a:endParaRPr lang="en-GB" dirty="0"/>
          </a:p>
          <a:p>
            <a:r>
              <a:rPr lang="en-GB" dirty="0"/>
              <a:t>This economic crisis led to increased levels of unemployment, underemployment, job insecurity and financial concerns, collectively considered economic stressors </a:t>
            </a:r>
          </a:p>
          <a:p>
            <a:endParaRPr lang="en-GB" dirty="0"/>
          </a:p>
          <a:p>
            <a:r>
              <a:rPr lang="en-GB" dirty="0"/>
              <a:t>In a study of employees in the early stages of their career, work design features such as skill variety were positively related to job satisfaction when such employees had a strong preference for organisational mobility</a:t>
            </a:r>
            <a:endParaRPr lang="en-IE" dirty="0"/>
          </a:p>
        </p:txBody>
      </p:sp>
    </p:spTree>
    <p:extLst>
      <p:ext uri="{BB962C8B-B14F-4D97-AF65-F5344CB8AC3E}">
        <p14:creationId xmlns:p14="http://schemas.microsoft.com/office/powerpoint/2010/main" val="419893776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fade">
                                      <p:cBhvr>
                                        <p:cTn id="12" dur="50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grpId="0" nodeType="clickEffect">
                                  <p:stCondLst>
                                    <p:cond delay="0"/>
                                  </p:stCondLst>
                                  <p:childTnLst>
                                    <p:set>
                                      <p:cBhvr>
                                        <p:cTn id="16" dur="1" fill="hold">
                                          <p:stCondLst>
                                            <p:cond delay="0"/>
                                          </p:stCondLst>
                                        </p:cTn>
                                        <p:tgtEl>
                                          <p:spTgt spid="3">
                                            <p:txEl>
                                              <p:pRg st="4" end="4"/>
                                            </p:txEl>
                                          </p:spTgt>
                                        </p:tgtEl>
                                        <p:attrNameLst>
                                          <p:attrName>style.visibility</p:attrName>
                                        </p:attrNameLst>
                                      </p:cBhvr>
                                      <p:to>
                                        <p:strVal val="visible"/>
                                      </p:to>
                                    </p:set>
                                    <p:animEffect transition="in" filter="fade">
                                      <p:cBhvr>
                                        <p:cTn id="17" dur="500"/>
                                        <p:tgtEl>
                                          <p:spTgt spid="3">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uiExpand="1" build="p"/>
    </p:bld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p:spPr>
        <p:txBody>
          <a:bodyPr>
            <a:normAutofit fontScale="90000"/>
          </a:bodyPr>
          <a:lstStyle/>
          <a:p>
            <a:r>
              <a:rPr lang="en-IE" dirty="0">
                <a:solidFill>
                  <a:schemeClr val="bg1"/>
                </a:solidFill>
              </a:rPr>
              <a:t>The Job Demands-Resources (JD-R) Model</a:t>
            </a:r>
          </a:p>
        </p:txBody>
      </p:sp>
      <p:sp>
        <p:nvSpPr>
          <p:cNvPr id="3" name="Content Placeholder 2"/>
          <p:cNvSpPr>
            <a:spLocks noGrp="1"/>
          </p:cNvSpPr>
          <p:nvPr>
            <p:ph idx="4294967295"/>
          </p:nvPr>
        </p:nvSpPr>
        <p:spPr>
          <a:xfrm>
            <a:off x="323528" y="1600200"/>
            <a:ext cx="8712968" cy="4525963"/>
          </a:xfrm>
        </p:spPr>
        <p:txBody>
          <a:bodyPr>
            <a:noAutofit/>
          </a:bodyPr>
          <a:lstStyle/>
          <a:p>
            <a:r>
              <a:rPr lang="en-GB" sz="2000" b="1" i="1" dirty="0">
                <a:effectLst/>
                <a:ea typeface="Times New Roman" panose="02020603050405020304" pitchFamily="18" charset="0"/>
              </a:rPr>
              <a:t>Job demands</a:t>
            </a:r>
            <a:r>
              <a:rPr lang="en-GB" sz="2000" i="1" dirty="0">
                <a:effectLst/>
                <a:ea typeface="Times New Roman" panose="02020603050405020304" pitchFamily="18" charset="0"/>
              </a:rPr>
              <a:t> </a:t>
            </a:r>
            <a:r>
              <a:rPr lang="en-GB" sz="2000" dirty="0">
                <a:effectLst/>
                <a:ea typeface="Times New Roman" panose="02020603050405020304" pitchFamily="18" charset="0"/>
              </a:rPr>
              <a:t>relate to any physical, mental, social, or organisational elements of a job that require persistent physical and/or psychological effort </a:t>
            </a:r>
          </a:p>
          <a:p>
            <a:pPr lvl="1"/>
            <a:r>
              <a:rPr lang="en-GB" sz="2000" dirty="0">
                <a:effectLst/>
                <a:ea typeface="Times New Roman" panose="02020603050405020304" pitchFamily="18" charset="0"/>
              </a:rPr>
              <a:t>They include hazardous working conditions, work overload, irregular shift patterns, rude colleagues, demanding clients, and so forth</a:t>
            </a:r>
          </a:p>
          <a:p>
            <a:pPr lvl="1"/>
            <a:endParaRPr lang="en-GB" sz="2000" dirty="0">
              <a:effectLst/>
              <a:ea typeface="Times New Roman" panose="02020603050405020304" pitchFamily="18" charset="0"/>
            </a:endParaRPr>
          </a:p>
          <a:p>
            <a:r>
              <a:rPr lang="en-GB" sz="2000" b="1" i="1" dirty="0">
                <a:solidFill>
                  <a:srgbClr val="000000"/>
                </a:solidFill>
                <a:effectLst/>
                <a:ea typeface="Times New Roman" panose="02020603050405020304" pitchFamily="18" charset="0"/>
              </a:rPr>
              <a:t>J</a:t>
            </a:r>
            <a:r>
              <a:rPr lang="en-GB" sz="2000" b="1" i="1" dirty="0">
                <a:effectLst/>
                <a:ea typeface="Times New Roman" panose="02020603050405020304" pitchFamily="18" charset="0"/>
              </a:rPr>
              <a:t>ob resources</a:t>
            </a:r>
            <a:r>
              <a:rPr lang="en-GB" sz="2000" i="1" dirty="0">
                <a:effectLst/>
                <a:ea typeface="Times New Roman" panose="02020603050405020304" pitchFamily="18" charset="0"/>
              </a:rPr>
              <a:t> </a:t>
            </a:r>
            <a:r>
              <a:rPr lang="en-GB" sz="2000" dirty="0">
                <a:effectLst/>
                <a:ea typeface="Times New Roman" panose="02020603050405020304" pitchFamily="18" charset="0"/>
              </a:rPr>
              <a:t>are the physical, psychological, social, and organisational features of the job that (a) are functional and facilitate achieving work goals, (b) lessen job demands and the related physiological and psychological costs, and (c) encourage personal growth, learning, and development</a:t>
            </a:r>
          </a:p>
          <a:p>
            <a:endParaRPr lang="en-GB" sz="2000" dirty="0"/>
          </a:p>
          <a:p>
            <a:r>
              <a:rPr lang="en-GB" sz="2000" dirty="0">
                <a:effectLst/>
                <a:ea typeface="Times New Roman" panose="02020603050405020304" pitchFamily="18" charset="0"/>
              </a:rPr>
              <a:t>The JD-R model assumes that the health and well-being of an employee depend on the balance between the demands of a job and the resources available to meet those demands</a:t>
            </a:r>
            <a:endParaRPr lang="en-IE" sz="2000" dirty="0"/>
          </a:p>
        </p:txBody>
      </p:sp>
    </p:spTree>
    <p:extLst>
      <p:ext uri="{BB962C8B-B14F-4D97-AF65-F5344CB8AC3E}">
        <p14:creationId xmlns:p14="http://schemas.microsoft.com/office/powerpoint/2010/main" val="4030203378"/>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p:spPr>
        <p:txBody>
          <a:bodyPr>
            <a:normAutofit fontScale="90000"/>
          </a:bodyPr>
          <a:lstStyle/>
          <a:p>
            <a:r>
              <a:rPr lang="en-IE" dirty="0">
                <a:solidFill>
                  <a:schemeClr val="bg1"/>
                </a:solidFill>
              </a:rPr>
              <a:t>Interpersonal Relationships and </a:t>
            </a:r>
            <a:r>
              <a:rPr lang="en-IE" dirty="0" smtClean="0">
                <a:solidFill>
                  <a:schemeClr val="bg1"/>
                </a:solidFill>
              </a:rPr>
              <a:t/>
            </a:r>
            <a:br>
              <a:rPr lang="en-IE" dirty="0" smtClean="0">
                <a:solidFill>
                  <a:schemeClr val="bg1"/>
                </a:solidFill>
              </a:rPr>
            </a:br>
            <a:r>
              <a:rPr lang="en-IE" dirty="0" smtClean="0">
                <a:solidFill>
                  <a:schemeClr val="bg1"/>
                </a:solidFill>
              </a:rPr>
              <a:t>Workplace </a:t>
            </a:r>
            <a:r>
              <a:rPr lang="en-IE" dirty="0">
                <a:solidFill>
                  <a:schemeClr val="bg1"/>
                </a:solidFill>
              </a:rPr>
              <a:t>Well-being</a:t>
            </a:r>
          </a:p>
        </p:txBody>
      </p:sp>
      <p:sp>
        <p:nvSpPr>
          <p:cNvPr id="3" name="Content Placeholder 2"/>
          <p:cNvSpPr>
            <a:spLocks noGrp="1"/>
          </p:cNvSpPr>
          <p:nvPr>
            <p:ph idx="4294967295"/>
          </p:nvPr>
        </p:nvSpPr>
        <p:spPr>
          <a:xfrm>
            <a:off x="179512" y="1417638"/>
            <a:ext cx="8712968" cy="4708525"/>
          </a:xfrm>
        </p:spPr>
        <p:txBody>
          <a:bodyPr>
            <a:noAutofit/>
          </a:bodyPr>
          <a:lstStyle/>
          <a:p>
            <a:pPr>
              <a:spcBef>
                <a:spcPts val="0"/>
              </a:spcBef>
            </a:pPr>
            <a:r>
              <a:rPr lang="en-GB" sz="2200" dirty="0"/>
              <a:t>People spend much of their workday engaged in interdependent tasks, and so, maintaining positive working relationships with colleagues is essential for employee well-being</a:t>
            </a:r>
          </a:p>
          <a:p>
            <a:pPr>
              <a:spcBef>
                <a:spcPts val="0"/>
              </a:spcBef>
            </a:pPr>
            <a:endParaRPr lang="en-GB" sz="2200" dirty="0"/>
          </a:p>
          <a:p>
            <a:pPr>
              <a:spcBef>
                <a:spcPts val="0"/>
              </a:spcBef>
            </a:pPr>
            <a:r>
              <a:rPr lang="en-GB" sz="2200" dirty="0"/>
              <a:t>Healthy relationships can be created through support and sharing knowledge</a:t>
            </a:r>
          </a:p>
          <a:p>
            <a:pPr>
              <a:spcBef>
                <a:spcPts val="0"/>
              </a:spcBef>
            </a:pPr>
            <a:endParaRPr lang="en-GB" sz="2200" dirty="0"/>
          </a:p>
          <a:p>
            <a:pPr>
              <a:spcBef>
                <a:spcPts val="0"/>
              </a:spcBef>
            </a:pPr>
            <a:r>
              <a:rPr lang="en-GB" sz="2200" dirty="0"/>
              <a:t>Positive working relationships lessen the likelihood of employees leaving their job </a:t>
            </a:r>
          </a:p>
          <a:p>
            <a:pPr>
              <a:spcBef>
                <a:spcPts val="0"/>
              </a:spcBef>
            </a:pPr>
            <a:endParaRPr lang="en-GB" sz="2200" dirty="0"/>
          </a:p>
          <a:p>
            <a:pPr>
              <a:spcBef>
                <a:spcPts val="0"/>
              </a:spcBef>
            </a:pPr>
            <a:r>
              <a:rPr lang="en-GB" sz="2200" dirty="0"/>
              <a:t>Deviant workplace relationships can have a detrimental impact on the overall well-being of an employee as they increase negative emotions, which can have a disadvantageous bearing on task performance and work engagement </a:t>
            </a:r>
            <a:endParaRPr lang="en-IE" sz="2200" dirty="0"/>
          </a:p>
        </p:txBody>
      </p:sp>
    </p:spTree>
    <p:extLst>
      <p:ext uri="{BB962C8B-B14F-4D97-AF65-F5344CB8AC3E}">
        <p14:creationId xmlns:p14="http://schemas.microsoft.com/office/powerpoint/2010/main" val="31699072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p:spPr>
        <p:txBody>
          <a:bodyPr>
            <a:normAutofit fontScale="90000"/>
          </a:bodyPr>
          <a:lstStyle/>
          <a:p>
            <a:r>
              <a:rPr lang="en-IE" dirty="0">
                <a:solidFill>
                  <a:schemeClr val="bg1"/>
                </a:solidFill>
              </a:rPr>
              <a:t>The Move Towards a Positive Occupational Health Psychology</a:t>
            </a:r>
          </a:p>
        </p:txBody>
      </p:sp>
      <p:sp>
        <p:nvSpPr>
          <p:cNvPr id="3" name="Content Placeholder 2"/>
          <p:cNvSpPr>
            <a:spLocks noGrp="1"/>
          </p:cNvSpPr>
          <p:nvPr>
            <p:ph idx="4294967295"/>
          </p:nvPr>
        </p:nvSpPr>
        <p:spPr>
          <a:xfrm>
            <a:off x="323528" y="1600200"/>
            <a:ext cx="8712968" cy="4525963"/>
          </a:xfrm>
        </p:spPr>
        <p:txBody>
          <a:bodyPr>
            <a:normAutofit fontScale="77500" lnSpcReduction="20000"/>
          </a:bodyPr>
          <a:lstStyle/>
          <a:p>
            <a:r>
              <a:rPr lang="en-GB" dirty="0"/>
              <a:t>Positive psychology is an umbrella term for the study of positive emotion, positive characteristics and enabling institutions </a:t>
            </a:r>
          </a:p>
          <a:p>
            <a:endParaRPr lang="en-GB" dirty="0"/>
          </a:p>
          <a:p>
            <a:r>
              <a:rPr lang="en-GB" dirty="0"/>
              <a:t>Until the start of the 21st century, occupational health and well-being focused on the negative aspects of work on health and well-being, considering how to help sick employees return to work, reduce absenteeism, and provide training to ‘fix’ employees </a:t>
            </a:r>
          </a:p>
          <a:p>
            <a:endParaRPr lang="en-GB" dirty="0"/>
          </a:p>
          <a:p>
            <a:r>
              <a:rPr lang="en-GB" dirty="0"/>
              <a:t>More recently work-related well-being research and practice started to address more positive aspects of well-being, including work engagement and thriving </a:t>
            </a:r>
          </a:p>
          <a:p>
            <a:endParaRPr lang="en-IE" dirty="0"/>
          </a:p>
        </p:txBody>
      </p:sp>
    </p:spTree>
    <p:extLst>
      <p:ext uri="{BB962C8B-B14F-4D97-AF65-F5344CB8AC3E}">
        <p14:creationId xmlns:p14="http://schemas.microsoft.com/office/powerpoint/2010/main" val="240994443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fade">
                                      <p:cBhvr>
                                        <p:cTn id="12" dur="50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grpId="0" nodeType="clickEffect">
                                  <p:stCondLst>
                                    <p:cond delay="0"/>
                                  </p:stCondLst>
                                  <p:childTnLst>
                                    <p:set>
                                      <p:cBhvr>
                                        <p:cTn id="16" dur="1" fill="hold">
                                          <p:stCondLst>
                                            <p:cond delay="0"/>
                                          </p:stCondLst>
                                        </p:cTn>
                                        <p:tgtEl>
                                          <p:spTgt spid="3">
                                            <p:txEl>
                                              <p:pRg st="4" end="4"/>
                                            </p:txEl>
                                          </p:spTgt>
                                        </p:tgtEl>
                                        <p:attrNameLst>
                                          <p:attrName>style.visibility</p:attrName>
                                        </p:attrNameLst>
                                      </p:cBhvr>
                                      <p:to>
                                        <p:strVal val="visible"/>
                                      </p:to>
                                    </p:set>
                                    <p:animEffect transition="in" filter="fade">
                                      <p:cBhvr>
                                        <p:cTn id="17" dur="500"/>
                                        <p:tgtEl>
                                          <p:spTgt spid="3">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p:spPr>
        <p:txBody>
          <a:bodyPr>
            <a:normAutofit/>
          </a:bodyPr>
          <a:lstStyle/>
          <a:p>
            <a:r>
              <a:rPr lang="en-IE" dirty="0">
                <a:solidFill>
                  <a:schemeClr val="bg1"/>
                </a:solidFill>
              </a:rPr>
              <a:t>Work Engagement</a:t>
            </a:r>
          </a:p>
        </p:txBody>
      </p:sp>
      <p:sp>
        <p:nvSpPr>
          <p:cNvPr id="3" name="Content Placeholder 2"/>
          <p:cNvSpPr>
            <a:spLocks noGrp="1"/>
          </p:cNvSpPr>
          <p:nvPr>
            <p:ph idx="4294967295"/>
          </p:nvPr>
        </p:nvSpPr>
        <p:spPr>
          <a:xfrm>
            <a:off x="457200" y="1916833"/>
            <a:ext cx="8229600" cy="3960440"/>
          </a:xfrm>
        </p:spPr>
        <p:txBody>
          <a:bodyPr>
            <a:noAutofit/>
          </a:bodyPr>
          <a:lstStyle/>
          <a:p>
            <a:r>
              <a:rPr lang="en-GB" sz="2400" b="1" i="1" dirty="0"/>
              <a:t>Work engagement </a:t>
            </a:r>
            <a:r>
              <a:rPr lang="en-GB" sz="2400" dirty="0"/>
              <a:t>is experienced as a positive, fulfilling, work-related state of mind </a:t>
            </a:r>
          </a:p>
          <a:p>
            <a:endParaRPr lang="en-GB" sz="2400" dirty="0"/>
          </a:p>
          <a:p>
            <a:r>
              <a:rPr lang="en-GB" sz="2400" dirty="0"/>
              <a:t>Schaufeli and Bakker (2004) identified three core components of work engagement, namely vigour, dedication and absorption. </a:t>
            </a:r>
            <a:endParaRPr lang="en-IE" sz="2400" dirty="0"/>
          </a:p>
          <a:p>
            <a:pPr lvl="1"/>
            <a:r>
              <a:rPr lang="en-GB" sz="2400" dirty="0"/>
              <a:t>Vigour </a:t>
            </a:r>
          </a:p>
          <a:p>
            <a:pPr lvl="1"/>
            <a:r>
              <a:rPr lang="en-GB" sz="2400" dirty="0"/>
              <a:t>Dedication </a:t>
            </a:r>
          </a:p>
          <a:p>
            <a:pPr lvl="1"/>
            <a:r>
              <a:rPr lang="en-GB" sz="2400" dirty="0"/>
              <a:t>Absorption</a:t>
            </a:r>
            <a:endParaRPr lang="en-IE" sz="2400" dirty="0"/>
          </a:p>
        </p:txBody>
      </p:sp>
    </p:spTree>
    <p:extLst>
      <p:ext uri="{BB962C8B-B14F-4D97-AF65-F5344CB8AC3E}">
        <p14:creationId xmlns:p14="http://schemas.microsoft.com/office/powerpoint/2010/main" val="395783880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fade">
                                      <p:cBhvr>
                                        <p:cTn id="12" dur="500"/>
                                        <p:tgtEl>
                                          <p:spTgt spid="3">
                                            <p:txEl>
                                              <p:pRg st="2" end="2"/>
                                            </p:txEl>
                                          </p:spTgt>
                                        </p:tgtEl>
                                      </p:cBhvr>
                                    </p:animEffect>
                                  </p:childTnLst>
                                </p:cTn>
                              </p:par>
                              <p:par>
                                <p:cTn id="13" presetID="10" presetClass="entr" presetSubtype="0" fill="hold" grpId="0" nodeType="withEffect">
                                  <p:stCondLst>
                                    <p:cond delay="0"/>
                                  </p:stCondLst>
                                  <p:childTnLst>
                                    <p:set>
                                      <p:cBhvr>
                                        <p:cTn id="14" dur="1" fill="hold">
                                          <p:stCondLst>
                                            <p:cond delay="0"/>
                                          </p:stCondLst>
                                        </p:cTn>
                                        <p:tgtEl>
                                          <p:spTgt spid="3">
                                            <p:txEl>
                                              <p:pRg st="3" end="3"/>
                                            </p:txEl>
                                          </p:spTgt>
                                        </p:tgtEl>
                                        <p:attrNameLst>
                                          <p:attrName>style.visibility</p:attrName>
                                        </p:attrNameLst>
                                      </p:cBhvr>
                                      <p:to>
                                        <p:strVal val="visible"/>
                                      </p:to>
                                    </p:set>
                                    <p:animEffect transition="in" filter="fade">
                                      <p:cBhvr>
                                        <p:cTn id="15" dur="500"/>
                                        <p:tgtEl>
                                          <p:spTgt spid="3">
                                            <p:txEl>
                                              <p:pRg st="3" end="3"/>
                                            </p:txEl>
                                          </p:spTgt>
                                        </p:tgtEl>
                                      </p:cBhvr>
                                    </p:animEffect>
                                  </p:childTnLst>
                                </p:cTn>
                              </p:par>
                              <p:par>
                                <p:cTn id="16" presetID="10" presetClass="entr" presetSubtype="0" fill="hold" grpId="0" nodeType="withEffect">
                                  <p:stCondLst>
                                    <p:cond delay="0"/>
                                  </p:stCondLst>
                                  <p:childTnLst>
                                    <p:set>
                                      <p:cBhvr>
                                        <p:cTn id="17" dur="1" fill="hold">
                                          <p:stCondLst>
                                            <p:cond delay="0"/>
                                          </p:stCondLst>
                                        </p:cTn>
                                        <p:tgtEl>
                                          <p:spTgt spid="3">
                                            <p:txEl>
                                              <p:pRg st="4" end="4"/>
                                            </p:txEl>
                                          </p:spTgt>
                                        </p:tgtEl>
                                        <p:attrNameLst>
                                          <p:attrName>style.visibility</p:attrName>
                                        </p:attrNameLst>
                                      </p:cBhvr>
                                      <p:to>
                                        <p:strVal val="visible"/>
                                      </p:to>
                                    </p:set>
                                    <p:animEffect transition="in" filter="fade">
                                      <p:cBhvr>
                                        <p:cTn id="18" dur="500"/>
                                        <p:tgtEl>
                                          <p:spTgt spid="3">
                                            <p:txEl>
                                              <p:pRg st="4" end="4"/>
                                            </p:txEl>
                                          </p:spTgt>
                                        </p:tgtEl>
                                      </p:cBhvr>
                                    </p:animEffect>
                                  </p:childTnLst>
                                </p:cTn>
                              </p:par>
                              <p:par>
                                <p:cTn id="19" presetID="10" presetClass="entr" presetSubtype="0" fill="hold" grpId="0" nodeType="withEffect">
                                  <p:stCondLst>
                                    <p:cond delay="0"/>
                                  </p:stCondLst>
                                  <p:childTnLst>
                                    <p:set>
                                      <p:cBhvr>
                                        <p:cTn id="20" dur="1" fill="hold">
                                          <p:stCondLst>
                                            <p:cond delay="0"/>
                                          </p:stCondLst>
                                        </p:cTn>
                                        <p:tgtEl>
                                          <p:spTgt spid="3">
                                            <p:txEl>
                                              <p:pRg st="5" end="5"/>
                                            </p:txEl>
                                          </p:spTgt>
                                        </p:tgtEl>
                                        <p:attrNameLst>
                                          <p:attrName>style.visibility</p:attrName>
                                        </p:attrNameLst>
                                      </p:cBhvr>
                                      <p:to>
                                        <p:strVal val="visible"/>
                                      </p:to>
                                    </p:set>
                                    <p:animEffect transition="in" filter="fade">
                                      <p:cBhvr>
                                        <p:cTn id="21" dur="500"/>
                                        <p:tgtEl>
                                          <p:spTgt spid="3">
                                            <p:txEl>
                                              <p:pRg st="5" end="5"/>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2130" y="260648"/>
            <a:ext cx="9141869" cy="1143000"/>
          </a:xfrm>
          <a:solidFill>
            <a:srgbClr val="3BBCD6"/>
          </a:solidFill>
        </p:spPr>
        <p:txBody>
          <a:bodyPr>
            <a:normAutofit/>
          </a:bodyPr>
          <a:lstStyle/>
          <a:p>
            <a:r>
              <a:rPr lang="en-IE" dirty="0">
                <a:solidFill>
                  <a:schemeClr val="bg1"/>
                </a:solidFill>
              </a:rPr>
              <a:t>Positive Psychology Interventions</a:t>
            </a:r>
          </a:p>
        </p:txBody>
      </p:sp>
      <p:sp>
        <p:nvSpPr>
          <p:cNvPr id="3" name="Content Placeholder 2"/>
          <p:cNvSpPr>
            <a:spLocks noGrp="1"/>
          </p:cNvSpPr>
          <p:nvPr>
            <p:ph idx="4294967295"/>
          </p:nvPr>
        </p:nvSpPr>
        <p:spPr>
          <a:xfrm>
            <a:off x="457200" y="1600200"/>
            <a:ext cx="8229600" cy="4525963"/>
          </a:xfrm>
        </p:spPr>
        <p:txBody>
          <a:bodyPr>
            <a:noAutofit/>
          </a:bodyPr>
          <a:lstStyle/>
          <a:p>
            <a:r>
              <a:rPr lang="en-IE" sz="2400" dirty="0"/>
              <a:t>The ‘three good things’ activity is a very popular positive psychology activity based on positive thinking</a:t>
            </a:r>
          </a:p>
          <a:p>
            <a:pPr lvl="1"/>
            <a:r>
              <a:rPr lang="en-IE" sz="2000" dirty="0"/>
              <a:t>This activity asks individuals to write down three things that went well each day and the cause or explanation for why it occurred</a:t>
            </a:r>
          </a:p>
          <a:p>
            <a:pPr lvl="1"/>
            <a:endParaRPr lang="en-IE" sz="2400" dirty="0"/>
          </a:p>
          <a:p>
            <a:r>
              <a:rPr lang="en-GB" sz="2400" dirty="0"/>
              <a:t>Mindfulness refers to </a:t>
            </a:r>
            <a:r>
              <a:rPr lang="en-IE" sz="2400" dirty="0"/>
              <a:t>a state of mind that when cultivated regularly promotes an experience of the present moment and can be used to help individuals disengage from automatic thoughts, habits, and unhealthy behaviour patterns </a:t>
            </a:r>
          </a:p>
          <a:p>
            <a:pPr lvl="2"/>
            <a:r>
              <a:rPr lang="en-IE" sz="2000" dirty="0"/>
              <a:t>There is some evidence that mindfulness can also be beneficial in managing the boundary between work and home</a:t>
            </a:r>
          </a:p>
        </p:txBody>
      </p:sp>
    </p:spTree>
    <p:extLst>
      <p:ext uri="{BB962C8B-B14F-4D97-AF65-F5344CB8AC3E}">
        <p14:creationId xmlns:p14="http://schemas.microsoft.com/office/powerpoint/2010/main" val="311462224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par>
                                <p:cTn id="8" presetID="10" presetClass="entr" presetSubtype="0" fill="hold" grpId="0" nodeType="withEffect">
                                  <p:stCondLst>
                                    <p:cond delay="0"/>
                                  </p:stCondLst>
                                  <p:childTnLst>
                                    <p:set>
                                      <p:cBhvr>
                                        <p:cTn id="9" dur="1" fill="hold">
                                          <p:stCondLst>
                                            <p:cond delay="0"/>
                                          </p:stCondLst>
                                        </p:cTn>
                                        <p:tgtEl>
                                          <p:spTgt spid="3">
                                            <p:txEl>
                                              <p:pRg st="1" end="1"/>
                                            </p:txEl>
                                          </p:spTgt>
                                        </p:tgtEl>
                                        <p:attrNameLst>
                                          <p:attrName>style.visibility</p:attrName>
                                        </p:attrNameLst>
                                      </p:cBhvr>
                                      <p:to>
                                        <p:strVal val="visible"/>
                                      </p:to>
                                    </p:set>
                                    <p:animEffect transition="in" filter="fade">
                                      <p:cBhvr>
                                        <p:cTn id="10" dur="500"/>
                                        <p:tgtEl>
                                          <p:spTgt spid="3">
                                            <p:txEl>
                                              <p:pRg st="1" end="1"/>
                                            </p:txEl>
                                          </p:spTgt>
                                        </p:tgtEl>
                                      </p:cBhvr>
                                    </p:animEffect>
                                  </p:childTnLst>
                                </p:cTn>
                              </p:par>
                            </p:childTnLst>
                          </p:cTn>
                        </p:par>
                      </p:childTnLst>
                    </p:cTn>
                  </p:par>
                  <p:par>
                    <p:cTn id="11" fill="hold">
                      <p:stCondLst>
                        <p:cond delay="indefinite"/>
                      </p:stCondLst>
                      <p:childTnLst>
                        <p:par>
                          <p:cTn id="12" fill="hold">
                            <p:stCondLst>
                              <p:cond delay="0"/>
                            </p:stCondLst>
                            <p:childTnLst>
                              <p:par>
                                <p:cTn id="13" presetID="10" presetClass="entr" presetSubtype="0" fill="hold" grpId="0" nodeType="clickEffect">
                                  <p:stCondLst>
                                    <p:cond delay="0"/>
                                  </p:stCondLst>
                                  <p:childTnLst>
                                    <p:set>
                                      <p:cBhvr>
                                        <p:cTn id="14" dur="1" fill="hold">
                                          <p:stCondLst>
                                            <p:cond delay="0"/>
                                          </p:stCondLst>
                                        </p:cTn>
                                        <p:tgtEl>
                                          <p:spTgt spid="3">
                                            <p:txEl>
                                              <p:pRg st="3" end="3"/>
                                            </p:txEl>
                                          </p:spTgt>
                                        </p:tgtEl>
                                        <p:attrNameLst>
                                          <p:attrName>style.visibility</p:attrName>
                                        </p:attrNameLst>
                                      </p:cBhvr>
                                      <p:to>
                                        <p:strVal val="visible"/>
                                      </p:to>
                                    </p:set>
                                    <p:animEffect transition="in" filter="fade">
                                      <p:cBhvr>
                                        <p:cTn id="15" dur="500"/>
                                        <p:tgtEl>
                                          <p:spTgt spid="3">
                                            <p:txEl>
                                              <p:pRg st="3" end="3"/>
                                            </p:txEl>
                                          </p:spTgt>
                                        </p:tgtEl>
                                      </p:cBhvr>
                                    </p:animEffect>
                                  </p:childTnLst>
                                </p:cTn>
                              </p:par>
                              <p:par>
                                <p:cTn id="16" presetID="10" presetClass="entr" presetSubtype="0" fill="hold" grpId="0" nodeType="withEffect">
                                  <p:stCondLst>
                                    <p:cond delay="0"/>
                                  </p:stCondLst>
                                  <p:childTnLst>
                                    <p:set>
                                      <p:cBhvr>
                                        <p:cTn id="17" dur="1" fill="hold">
                                          <p:stCondLst>
                                            <p:cond delay="0"/>
                                          </p:stCondLst>
                                        </p:cTn>
                                        <p:tgtEl>
                                          <p:spTgt spid="3">
                                            <p:txEl>
                                              <p:pRg st="4" end="4"/>
                                            </p:txEl>
                                          </p:spTgt>
                                        </p:tgtEl>
                                        <p:attrNameLst>
                                          <p:attrName>style.visibility</p:attrName>
                                        </p:attrNameLst>
                                      </p:cBhvr>
                                      <p:to>
                                        <p:strVal val="visible"/>
                                      </p:to>
                                    </p:set>
                                    <p:animEffect transition="in" filter="fade">
                                      <p:cBhvr>
                                        <p:cTn id="18" dur="500"/>
                                        <p:tgtEl>
                                          <p:spTgt spid="3">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a:ln>
            <a:solidFill>
              <a:srgbClr val="71B573"/>
            </a:solidFill>
          </a:ln>
        </p:spPr>
        <p:txBody>
          <a:bodyPr>
            <a:noAutofit/>
          </a:bodyPr>
          <a:lstStyle/>
          <a:p>
            <a:r>
              <a:rPr lang="en-IE" sz="3600" dirty="0">
                <a:solidFill>
                  <a:schemeClr val="bg1"/>
                </a:solidFill>
              </a:rPr>
              <a:t>Resilience</a:t>
            </a:r>
          </a:p>
        </p:txBody>
      </p:sp>
      <p:sp>
        <p:nvSpPr>
          <p:cNvPr id="3" name="Content Placeholder 2"/>
          <p:cNvSpPr>
            <a:spLocks noGrp="1"/>
          </p:cNvSpPr>
          <p:nvPr>
            <p:ph idx="4294967295"/>
          </p:nvPr>
        </p:nvSpPr>
        <p:spPr>
          <a:xfrm>
            <a:off x="457200" y="1600200"/>
            <a:ext cx="8229600" cy="4525963"/>
          </a:xfrm>
        </p:spPr>
        <p:txBody>
          <a:bodyPr>
            <a:normAutofit/>
          </a:bodyPr>
          <a:lstStyle/>
          <a:p>
            <a:r>
              <a:rPr lang="en-GB" sz="2400" b="1" dirty="0">
                <a:effectLst/>
                <a:ea typeface="Calibri" panose="020F0502020204030204" pitchFamily="34" charset="0"/>
              </a:rPr>
              <a:t>Resilience</a:t>
            </a:r>
            <a:r>
              <a:rPr lang="en-GB" sz="2400" dirty="0">
                <a:effectLst/>
                <a:ea typeface="Calibri" panose="020F0502020204030204" pitchFamily="34" charset="0"/>
              </a:rPr>
              <a:t> is the ability of a person to recover, re-bound, bounce-back, adjust or even thrive in the face of adversity</a:t>
            </a:r>
          </a:p>
          <a:p>
            <a:endParaRPr lang="en-GB" sz="2400" dirty="0"/>
          </a:p>
          <a:p>
            <a:r>
              <a:rPr lang="en-GB" sz="2400" dirty="0">
                <a:effectLst/>
                <a:ea typeface="Times New Roman" panose="02020603050405020304" pitchFamily="18" charset="0"/>
              </a:rPr>
              <a:t>Th</a:t>
            </a:r>
            <a:r>
              <a:rPr lang="en-GB" sz="2400" dirty="0">
                <a:effectLst/>
                <a:ea typeface="Calibri" panose="020F0502020204030204" pitchFamily="34" charset="0"/>
              </a:rPr>
              <a:t>e organisational context can encourage or discourage the emergence of resilience at work</a:t>
            </a:r>
          </a:p>
          <a:p>
            <a:endParaRPr lang="en-GB" sz="2400" dirty="0">
              <a:effectLst/>
              <a:ea typeface="Calibri" panose="020F0502020204030204" pitchFamily="34" charset="0"/>
            </a:endParaRPr>
          </a:p>
          <a:p>
            <a:r>
              <a:rPr lang="en-GB" sz="2400" dirty="0">
                <a:effectLst/>
                <a:ea typeface="Times New Roman" panose="02020603050405020304" pitchFamily="18" charset="0"/>
              </a:rPr>
              <a:t>E</a:t>
            </a:r>
            <a:r>
              <a:rPr lang="en-GB" sz="2400" dirty="0">
                <a:effectLst/>
                <a:ea typeface="Calibri" panose="020F0502020204030204" pitchFamily="34" charset="0"/>
              </a:rPr>
              <a:t>mployees high in resilience are also more likely to demonstrate lower levels of anxiety, distress and burnout, better quality of life, optimistic thinking, positive work attitudes, and job satisfaction </a:t>
            </a:r>
            <a:endParaRPr lang="en-IE" sz="2400" dirty="0"/>
          </a:p>
        </p:txBody>
      </p:sp>
    </p:spTree>
    <p:extLst>
      <p:ext uri="{BB962C8B-B14F-4D97-AF65-F5344CB8AC3E}">
        <p14:creationId xmlns:p14="http://schemas.microsoft.com/office/powerpoint/2010/main" val="364819807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p:spPr>
        <p:txBody>
          <a:bodyPr>
            <a:normAutofit/>
          </a:bodyPr>
          <a:lstStyle/>
          <a:p>
            <a:r>
              <a:rPr lang="en-IE" sz="4000" dirty="0">
                <a:solidFill>
                  <a:schemeClr val="bg1"/>
                </a:solidFill>
              </a:rPr>
              <a:t>Learning Outcomes</a:t>
            </a:r>
          </a:p>
        </p:txBody>
      </p:sp>
      <p:sp>
        <p:nvSpPr>
          <p:cNvPr id="3" name="Content Placeholder 2"/>
          <p:cNvSpPr>
            <a:spLocks noGrp="1"/>
          </p:cNvSpPr>
          <p:nvPr>
            <p:ph idx="4294967295"/>
          </p:nvPr>
        </p:nvSpPr>
        <p:spPr>
          <a:xfrm>
            <a:off x="457200" y="1600200"/>
            <a:ext cx="8435280" cy="4525963"/>
          </a:xfrm>
        </p:spPr>
        <p:txBody>
          <a:bodyPr>
            <a:noAutofit/>
          </a:bodyPr>
          <a:lstStyle/>
          <a:p>
            <a:pPr marL="342900" lvl="0" indent="-342900">
              <a:spcBef>
                <a:spcPts val="0"/>
              </a:spcBef>
              <a:buFont typeface="Symbol" panose="05050102010706020507" pitchFamily="18" charset="2"/>
              <a:buChar char=""/>
            </a:pPr>
            <a:r>
              <a:rPr lang="en-GB" sz="2200" dirty="0">
                <a:effectLst/>
                <a:ea typeface="Times New Roman" panose="02020603050405020304" pitchFamily="18" charset="0"/>
              </a:rPr>
              <a:t>Develop an overview of what well-being means in workplace contexts</a:t>
            </a:r>
          </a:p>
          <a:p>
            <a:pPr marL="342900" lvl="0" indent="-342900">
              <a:spcBef>
                <a:spcPts val="0"/>
              </a:spcBef>
              <a:buFont typeface="Symbol" panose="05050102010706020507" pitchFamily="18" charset="2"/>
              <a:buChar char=""/>
            </a:pPr>
            <a:endParaRPr lang="en-IE" sz="1800" dirty="0">
              <a:effectLst/>
              <a:ea typeface="Times New Roman" panose="02020603050405020304" pitchFamily="18" charset="0"/>
            </a:endParaRPr>
          </a:p>
          <a:p>
            <a:pPr marL="342900" lvl="0" indent="-342900">
              <a:spcBef>
                <a:spcPts val="0"/>
              </a:spcBef>
              <a:buFont typeface="Symbol" panose="05050102010706020507" pitchFamily="18" charset="2"/>
              <a:buChar char=""/>
            </a:pPr>
            <a:r>
              <a:rPr lang="en-GB" sz="2200" dirty="0">
                <a:effectLst/>
                <a:ea typeface="Times New Roman" panose="02020603050405020304" pitchFamily="18" charset="0"/>
              </a:rPr>
              <a:t>Develop an understanding of stress in the workplace and ways to manage emotions to combat stress</a:t>
            </a:r>
          </a:p>
          <a:p>
            <a:pPr marL="342900" lvl="0" indent="-342900">
              <a:spcBef>
                <a:spcPts val="0"/>
              </a:spcBef>
              <a:buFont typeface="Symbol" panose="05050102010706020507" pitchFamily="18" charset="2"/>
              <a:buChar char=""/>
            </a:pPr>
            <a:endParaRPr lang="en-IE" sz="1800" dirty="0">
              <a:effectLst/>
              <a:ea typeface="Times New Roman" panose="02020603050405020304" pitchFamily="18" charset="0"/>
            </a:endParaRPr>
          </a:p>
          <a:p>
            <a:pPr marL="342900" lvl="0" indent="-342900">
              <a:spcBef>
                <a:spcPts val="0"/>
              </a:spcBef>
              <a:buFont typeface="Symbol" panose="05050102010706020507" pitchFamily="18" charset="2"/>
              <a:buChar char=""/>
            </a:pPr>
            <a:r>
              <a:rPr lang="en-GB" sz="2200" dirty="0">
                <a:effectLst/>
                <a:ea typeface="Times New Roman" panose="02020603050405020304" pitchFamily="18" charset="0"/>
              </a:rPr>
              <a:t>Consider ways in which organisational contexts have an impact on workplace wellbeing</a:t>
            </a:r>
          </a:p>
          <a:p>
            <a:pPr marL="342900" lvl="0" indent="-342900">
              <a:spcBef>
                <a:spcPts val="0"/>
              </a:spcBef>
              <a:buFont typeface="Symbol" panose="05050102010706020507" pitchFamily="18" charset="2"/>
              <a:buChar char=""/>
            </a:pPr>
            <a:endParaRPr lang="en-IE" sz="1800" dirty="0">
              <a:effectLst/>
              <a:ea typeface="Times New Roman" panose="02020603050405020304" pitchFamily="18" charset="0"/>
            </a:endParaRPr>
          </a:p>
          <a:p>
            <a:pPr marL="342900" lvl="0" indent="-342900">
              <a:spcBef>
                <a:spcPts val="0"/>
              </a:spcBef>
              <a:buFont typeface="Symbol" panose="05050102010706020507" pitchFamily="18" charset="2"/>
              <a:buChar char=""/>
            </a:pPr>
            <a:r>
              <a:rPr lang="en-GB" sz="2200" dirty="0">
                <a:effectLst/>
                <a:ea typeface="Times New Roman" panose="02020603050405020304" pitchFamily="18" charset="0"/>
              </a:rPr>
              <a:t>Understand the impact that the move towards positive occupational health psychology has had on our understanding of workplace well-being</a:t>
            </a:r>
          </a:p>
          <a:p>
            <a:pPr marL="342900" lvl="0" indent="-342900">
              <a:spcBef>
                <a:spcPts val="0"/>
              </a:spcBef>
              <a:buFont typeface="Symbol" panose="05050102010706020507" pitchFamily="18" charset="2"/>
              <a:buChar char=""/>
            </a:pPr>
            <a:endParaRPr lang="en-IE" sz="1800" dirty="0">
              <a:effectLst/>
              <a:ea typeface="Times New Roman" panose="02020603050405020304" pitchFamily="18" charset="0"/>
            </a:endParaRPr>
          </a:p>
          <a:p>
            <a:pPr marL="342900" lvl="0" indent="-342900">
              <a:spcBef>
                <a:spcPts val="0"/>
              </a:spcBef>
              <a:buFont typeface="Symbol" panose="05050102010706020507" pitchFamily="18" charset="2"/>
              <a:buChar char=""/>
            </a:pPr>
            <a:r>
              <a:rPr lang="en-GB" sz="2200" dirty="0">
                <a:effectLst/>
                <a:ea typeface="Times New Roman" panose="02020603050405020304" pitchFamily="18" charset="0"/>
              </a:rPr>
              <a:t>Develop awareness of skills that are beneficial for sustaining workplace well-being</a:t>
            </a:r>
            <a:endParaRPr lang="en-IE" sz="2200" dirty="0">
              <a:effectLst/>
              <a:ea typeface="Times New Roman" panose="02020603050405020304" pitchFamily="18" charset="0"/>
            </a:endParaRPr>
          </a:p>
          <a:p>
            <a:pPr>
              <a:spcBef>
                <a:spcPts val="0"/>
              </a:spcBef>
            </a:pPr>
            <a:endParaRPr lang="en-IE" sz="2200" dirty="0">
              <a:cs typeface="Arial" panose="020B0604020202020204" pitchFamily="34" charset="0"/>
            </a:endParaRPr>
          </a:p>
        </p:txBody>
      </p:sp>
    </p:spTree>
    <p:extLst>
      <p:ext uri="{BB962C8B-B14F-4D97-AF65-F5344CB8AC3E}">
        <p14:creationId xmlns:p14="http://schemas.microsoft.com/office/powerpoint/2010/main" val="1839598555"/>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p:spPr>
        <p:txBody>
          <a:bodyPr>
            <a:normAutofit fontScale="90000"/>
          </a:bodyPr>
          <a:lstStyle/>
          <a:p>
            <a:r>
              <a:rPr lang="en-IE" sz="4000" dirty="0">
                <a:solidFill>
                  <a:schemeClr val="bg1"/>
                </a:solidFill>
              </a:rPr>
              <a:t>Strategies to Enhance Individual Resilience in the Workplace</a:t>
            </a:r>
          </a:p>
        </p:txBody>
      </p:sp>
      <p:sp>
        <p:nvSpPr>
          <p:cNvPr id="3" name="Content Placeholder 2"/>
          <p:cNvSpPr>
            <a:spLocks noGrp="1"/>
          </p:cNvSpPr>
          <p:nvPr>
            <p:ph idx="4294967295"/>
          </p:nvPr>
        </p:nvSpPr>
        <p:spPr>
          <a:xfrm>
            <a:off x="457200" y="1600200"/>
            <a:ext cx="8229600" cy="4525963"/>
          </a:xfrm>
        </p:spPr>
        <p:txBody>
          <a:bodyPr>
            <a:normAutofit/>
          </a:bodyPr>
          <a:lstStyle/>
          <a:p>
            <a:pPr fontAlgn="base">
              <a:spcBef>
                <a:spcPts val="0"/>
              </a:spcBef>
            </a:pPr>
            <a:endParaRPr lang="en-GB" sz="2400" dirty="0"/>
          </a:p>
          <a:p>
            <a:pPr fontAlgn="base">
              <a:spcBef>
                <a:spcPts val="0"/>
              </a:spcBef>
            </a:pPr>
            <a:r>
              <a:rPr lang="en-GB" sz="2400" dirty="0"/>
              <a:t>There are various ways that resilience may be enhanced:</a:t>
            </a:r>
          </a:p>
          <a:p>
            <a:pPr lvl="1" fontAlgn="base">
              <a:spcBef>
                <a:spcPts val="0"/>
              </a:spcBef>
            </a:pPr>
            <a:r>
              <a:rPr lang="en-GB" sz="2400" dirty="0"/>
              <a:t>Embrace failure. Failure = First Attempt in Learning</a:t>
            </a:r>
          </a:p>
          <a:p>
            <a:pPr lvl="1">
              <a:spcBef>
                <a:spcPts val="0"/>
              </a:spcBef>
            </a:pPr>
            <a:r>
              <a:rPr lang="en-GB" sz="2400" dirty="0"/>
              <a:t>View stress as a challenge, not a threat</a:t>
            </a:r>
          </a:p>
          <a:p>
            <a:pPr lvl="1">
              <a:spcBef>
                <a:spcPts val="0"/>
              </a:spcBef>
            </a:pPr>
            <a:r>
              <a:rPr lang="en-GB" sz="2400" dirty="0"/>
              <a:t>Set some goals, and anticipate future barriers to those goals</a:t>
            </a:r>
          </a:p>
          <a:p>
            <a:pPr lvl="1">
              <a:spcBef>
                <a:spcPts val="0"/>
              </a:spcBef>
            </a:pPr>
            <a:r>
              <a:rPr lang="en-GB" sz="2400" dirty="0"/>
              <a:t>Seek and surround yourself with social support</a:t>
            </a:r>
          </a:p>
          <a:p>
            <a:pPr lvl="1">
              <a:spcBef>
                <a:spcPts val="0"/>
              </a:spcBef>
            </a:pPr>
            <a:r>
              <a:rPr lang="en-GB" sz="2400" dirty="0"/>
              <a:t>Create and develop personal resources</a:t>
            </a:r>
            <a:endParaRPr lang="en-IE" sz="2400" dirty="0"/>
          </a:p>
        </p:txBody>
      </p:sp>
    </p:spTree>
    <p:extLst>
      <p:ext uri="{BB962C8B-B14F-4D97-AF65-F5344CB8AC3E}">
        <p14:creationId xmlns:p14="http://schemas.microsoft.com/office/powerpoint/2010/main" val="260841989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500"/>
                                        <p:tgtEl>
                                          <p:spTgt spid="3">
                                            <p:txEl>
                                              <p:pRg st="1" end="1"/>
                                            </p:txEl>
                                          </p:spTgt>
                                        </p:tgtEl>
                                      </p:cBhvr>
                                    </p:animEffect>
                                  </p:childTnLst>
                                </p:cTn>
                              </p:par>
                              <p:par>
                                <p:cTn id="8" presetID="10" presetClass="entr" presetSubtype="0" fill="hold" grpId="0" nodeType="withEffect">
                                  <p:stCondLst>
                                    <p:cond delay="0"/>
                                  </p:stCondLst>
                                  <p:childTnLst>
                                    <p:set>
                                      <p:cBhvr>
                                        <p:cTn id="9" dur="1" fill="hold">
                                          <p:stCondLst>
                                            <p:cond delay="0"/>
                                          </p:stCondLst>
                                        </p:cTn>
                                        <p:tgtEl>
                                          <p:spTgt spid="3">
                                            <p:txEl>
                                              <p:pRg st="2" end="2"/>
                                            </p:txEl>
                                          </p:spTgt>
                                        </p:tgtEl>
                                        <p:attrNameLst>
                                          <p:attrName>style.visibility</p:attrName>
                                        </p:attrNameLst>
                                      </p:cBhvr>
                                      <p:to>
                                        <p:strVal val="visible"/>
                                      </p:to>
                                    </p:set>
                                    <p:animEffect transition="in" filter="fade">
                                      <p:cBhvr>
                                        <p:cTn id="10" dur="500"/>
                                        <p:tgtEl>
                                          <p:spTgt spid="3">
                                            <p:txEl>
                                              <p:pRg st="2" end="2"/>
                                            </p:txEl>
                                          </p:spTgt>
                                        </p:tgtEl>
                                      </p:cBhvr>
                                    </p:animEffect>
                                  </p:childTnLst>
                                </p:cTn>
                              </p:par>
                              <p:par>
                                <p:cTn id="11" presetID="10" presetClass="entr" presetSubtype="0" fill="hold" grpId="0" nodeType="withEffect">
                                  <p:stCondLst>
                                    <p:cond delay="0"/>
                                  </p:stCondLst>
                                  <p:childTnLst>
                                    <p:set>
                                      <p:cBhvr>
                                        <p:cTn id="12" dur="1" fill="hold">
                                          <p:stCondLst>
                                            <p:cond delay="0"/>
                                          </p:stCondLst>
                                        </p:cTn>
                                        <p:tgtEl>
                                          <p:spTgt spid="3">
                                            <p:txEl>
                                              <p:pRg st="3" end="3"/>
                                            </p:txEl>
                                          </p:spTgt>
                                        </p:tgtEl>
                                        <p:attrNameLst>
                                          <p:attrName>style.visibility</p:attrName>
                                        </p:attrNameLst>
                                      </p:cBhvr>
                                      <p:to>
                                        <p:strVal val="visible"/>
                                      </p:to>
                                    </p:set>
                                    <p:animEffect transition="in" filter="fade">
                                      <p:cBhvr>
                                        <p:cTn id="13" dur="500"/>
                                        <p:tgtEl>
                                          <p:spTgt spid="3">
                                            <p:txEl>
                                              <p:pRg st="3" end="3"/>
                                            </p:txEl>
                                          </p:spTgt>
                                        </p:tgtEl>
                                      </p:cBhvr>
                                    </p:animEffect>
                                  </p:childTnLst>
                                </p:cTn>
                              </p:par>
                              <p:par>
                                <p:cTn id="14" presetID="10" presetClass="entr" presetSubtype="0" fill="hold" grpId="0" nodeType="withEffect">
                                  <p:stCondLst>
                                    <p:cond delay="0"/>
                                  </p:stCondLst>
                                  <p:childTnLst>
                                    <p:set>
                                      <p:cBhvr>
                                        <p:cTn id="15" dur="1" fill="hold">
                                          <p:stCondLst>
                                            <p:cond delay="0"/>
                                          </p:stCondLst>
                                        </p:cTn>
                                        <p:tgtEl>
                                          <p:spTgt spid="3">
                                            <p:txEl>
                                              <p:pRg st="4" end="4"/>
                                            </p:txEl>
                                          </p:spTgt>
                                        </p:tgtEl>
                                        <p:attrNameLst>
                                          <p:attrName>style.visibility</p:attrName>
                                        </p:attrNameLst>
                                      </p:cBhvr>
                                      <p:to>
                                        <p:strVal val="visible"/>
                                      </p:to>
                                    </p:set>
                                    <p:animEffect transition="in" filter="fade">
                                      <p:cBhvr>
                                        <p:cTn id="16" dur="500"/>
                                        <p:tgtEl>
                                          <p:spTgt spid="3">
                                            <p:txEl>
                                              <p:pRg st="4" end="4"/>
                                            </p:txEl>
                                          </p:spTgt>
                                        </p:tgtEl>
                                      </p:cBhvr>
                                    </p:animEffect>
                                  </p:childTnLst>
                                </p:cTn>
                              </p:par>
                              <p:par>
                                <p:cTn id="17" presetID="10" presetClass="entr" presetSubtype="0" fill="hold" grpId="0" nodeType="withEffect">
                                  <p:stCondLst>
                                    <p:cond delay="0"/>
                                  </p:stCondLst>
                                  <p:childTnLst>
                                    <p:set>
                                      <p:cBhvr>
                                        <p:cTn id="18" dur="1" fill="hold">
                                          <p:stCondLst>
                                            <p:cond delay="0"/>
                                          </p:stCondLst>
                                        </p:cTn>
                                        <p:tgtEl>
                                          <p:spTgt spid="3">
                                            <p:txEl>
                                              <p:pRg st="5" end="5"/>
                                            </p:txEl>
                                          </p:spTgt>
                                        </p:tgtEl>
                                        <p:attrNameLst>
                                          <p:attrName>style.visibility</p:attrName>
                                        </p:attrNameLst>
                                      </p:cBhvr>
                                      <p:to>
                                        <p:strVal val="visible"/>
                                      </p:to>
                                    </p:set>
                                    <p:animEffect transition="in" filter="fade">
                                      <p:cBhvr>
                                        <p:cTn id="19" dur="500"/>
                                        <p:tgtEl>
                                          <p:spTgt spid="3">
                                            <p:txEl>
                                              <p:pRg st="5" end="5"/>
                                            </p:txEl>
                                          </p:spTgt>
                                        </p:tgtEl>
                                      </p:cBhvr>
                                    </p:animEffect>
                                  </p:childTnLst>
                                </p:cTn>
                              </p:par>
                              <p:par>
                                <p:cTn id="20" presetID="10" presetClass="entr" presetSubtype="0" fill="hold" grpId="0" nodeType="withEffect">
                                  <p:stCondLst>
                                    <p:cond delay="0"/>
                                  </p:stCondLst>
                                  <p:childTnLst>
                                    <p:set>
                                      <p:cBhvr>
                                        <p:cTn id="21" dur="1" fill="hold">
                                          <p:stCondLst>
                                            <p:cond delay="0"/>
                                          </p:stCondLst>
                                        </p:cTn>
                                        <p:tgtEl>
                                          <p:spTgt spid="3">
                                            <p:txEl>
                                              <p:pRg st="6" end="6"/>
                                            </p:txEl>
                                          </p:spTgt>
                                        </p:tgtEl>
                                        <p:attrNameLst>
                                          <p:attrName>style.visibility</p:attrName>
                                        </p:attrNameLst>
                                      </p:cBhvr>
                                      <p:to>
                                        <p:strVal val="visible"/>
                                      </p:to>
                                    </p:set>
                                    <p:animEffect transition="in" filter="fade">
                                      <p:cBhvr>
                                        <p:cTn id="22" dur="500"/>
                                        <p:tgtEl>
                                          <p:spTgt spid="3">
                                            <p:txEl>
                                              <p:pRg st="6" end="6"/>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p:spPr>
        <p:txBody>
          <a:bodyPr>
            <a:normAutofit/>
          </a:bodyPr>
          <a:lstStyle/>
          <a:p>
            <a:r>
              <a:rPr lang="en-GB" dirty="0">
                <a:solidFill>
                  <a:schemeClr val="bg1"/>
                </a:solidFill>
              </a:rPr>
              <a:t>Managerial Takeaways</a:t>
            </a:r>
          </a:p>
        </p:txBody>
      </p:sp>
      <p:sp>
        <p:nvSpPr>
          <p:cNvPr id="3" name="Content Placeholder 2"/>
          <p:cNvSpPr>
            <a:spLocks noGrp="1"/>
          </p:cNvSpPr>
          <p:nvPr>
            <p:ph idx="4294967295"/>
          </p:nvPr>
        </p:nvSpPr>
        <p:spPr>
          <a:xfrm>
            <a:off x="251520" y="1600200"/>
            <a:ext cx="8712968" cy="4525963"/>
          </a:xfrm>
        </p:spPr>
        <p:txBody>
          <a:bodyPr>
            <a:noAutofit/>
          </a:bodyPr>
          <a:lstStyle/>
          <a:p>
            <a:pPr>
              <a:spcBef>
                <a:spcPts val="0"/>
              </a:spcBef>
            </a:pPr>
            <a:r>
              <a:rPr lang="en-GB" sz="2200" dirty="0"/>
              <a:t>Chronic stress is associated with unpredictable and uncontrollable situations, and so while it can be minimised, it is unlikely it can ever be avoided completely</a:t>
            </a:r>
          </a:p>
          <a:p>
            <a:pPr>
              <a:spcBef>
                <a:spcPts val="0"/>
              </a:spcBef>
            </a:pPr>
            <a:endParaRPr lang="en-GB" sz="2200" dirty="0"/>
          </a:p>
          <a:p>
            <a:pPr>
              <a:spcBef>
                <a:spcPts val="0"/>
              </a:spcBef>
            </a:pPr>
            <a:r>
              <a:rPr lang="en-GB" sz="2200" dirty="0"/>
              <a:t>Managers need to carefully consider the off-job demands placed on employees (e.g. checking mail outside of work). This can increase stress and reduce well-being</a:t>
            </a:r>
          </a:p>
          <a:p>
            <a:pPr>
              <a:spcBef>
                <a:spcPts val="0"/>
              </a:spcBef>
            </a:pPr>
            <a:endParaRPr lang="en-GB" sz="2200" dirty="0"/>
          </a:p>
          <a:p>
            <a:pPr>
              <a:spcBef>
                <a:spcPts val="0"/>
              </a:spcBef>
            </a:pPr>
            <a:r>
              <a:rPr lang="en-GB" sz="2200" dirty="0"/>
              <a:t>Positive psychology interventions hold some promise but only address individual responses to stress. They cannot address issues of work design or work demands, so should be used in combination with organisational level interventions</a:t>
            </a:r>
            <a:endParaRPr lang="en-IE" sz="2200" dirty="0"/>
          </a:p>
        </p:txBody>
      </p:sp>
    </p:spTree>
    <p:extLst>
      <p:ext uri="{BB962C8B-B14F-4D97-AF65-F5344CB8AC3E}">
        <p14:creationId xmlns:p14="http://schemas.microsoft.com/office/powerpoint/2010/main" val="267879279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fade">
                                      <p:cBhvr>
                                        <p:cTn id="12" dur="50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grpId="0" nodeType="clickEffect">
                                  <p:stCondLst>
                                    <p:cond delay="0"/>
                                  </p:stCondLst>
                                  <p:childTnLst>
                                    <p:set>
                                      <p:cBhvr>
                                        <p:cTn id="16" dur="1" fill="hold">
                                          <p:stCondLst>
                                            <p:cond delay="0"/>
                                          </p:stCondLst>
                                        </p:cTn>
                                        <p:tgtEl>
                                          <p:spTgt spid="3">
                                            <p:txEl>
                                              <p:pRg st="4" end="4"/>
                                            </p:txEl>
                                          </p:spTgt>
                                        </p:tgtEl>
                                        <p:attrNameLst>
                                          <p:attrName>style.visibility</p:attrName>
                                        </p:attrNameLst>
                                      </p:cBhvr>
                                      <p:to>
                                        <p:strVal val="visible"/>
                                      </p:to>
                                    </p:set>
                                    <p:animEffect transition="in" filter="fade">
                                      <p:cBhvr>
                                        <p:cTn id="17" dur="500"/>
                                        <p:tgtEl>
                                          <p:spTgt spid="3">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60648"/>
            <a:ext cx="9144000" cy="1143000"/>
          </a:xfrm>
          <a:solidFill>
            <a:srgbClr val="3BBCD6"/>
          </a:solidFill>
        </p:spPr>
        <p:txBody>
          <a:bodyPr/>
          <a:lstStyle/>
          <a:p>
            <a:r>
              <a:rPr lang="en-IE" dirty="0" smtClean="0">
                <a:solidFill>
                  <a:schemeClr val="bg1"/>
                </a:solidFill>
              </a:rPr>
              <a:t>Questions</a:t>
            </a:r>
            <a:endParaRPr lang="en-IE" dirty="0">
              <a:solidFill>
                <a:schemeClr val="bg1"/>
              </a:solidFill>
            </a:endParaRPr>
          </a:p>
        </p:txBody>
      </p:sp>
      <p:sp>
        <p:nvSpPr>
          <p:cNvPr id="3" name="Content Placeholder 2"/>
          <p:cNvSpPr>
            <a:spLocks noGrp="1"/>
          </p:cNvSpPr>
          <p:nvPr>
            <p:ph idx="4294967295"/>
          </p:nvPr>
        </p:nvSpPr>
        <p:spPr>
          <a:xfrm>
            <a:off x="457200" y="1600200"/>
            <a:ext cx="8229600" cy="4525963"/>
          </a:xfrm>
        </p:spPr>
        <p:txBody>
          <a:bodyPr>
            <a:noAutofit/>
          </a:bodyPr>
          <a:lstStyle/>
          <a:p>
            <a:pPr lvl="0">
              <a:spcBef>
                <a:spcPts val="0"/>
              </a:spcBef>
            </a:pPr>
            <a:r>
              <a:rPr lang="en-GB" sz="2400" dirty="0"/>
              <a:t>What is subjective well-being?</a:t>
            </a:r>
          </a:p>
          <a:p>
            <a:pPr lvl="0">
              <a:spcBef>
                <a:spcPts val="0"/>
              </a:spcBef>
            </a:pPr>
            <a:endParaRPr lang="en-IE" sz="2400" dirty="0"/>
          </a:p>
          <a:p>
            <a:pPr lvl="0">
              <a:spcBef>
                <a:spcPts val="0"/>
              </a:spcBef>
            </a:pPr>
            <a:r>
              <a:rPr lang="en-GB" sz="2400" dirty="0"/>
              <a:t>Is well-being different from mental health? </a:t>
            </a:r>
          </a:p>
          <a:p>
            <a:pPr lvl="0">
              <a:spcBef>
                <a:spcPts val="0"/>
              </a:spcBef>
            </a:pPr>
            <a:endParaRPr lang="en-IE" sz="2400" dirty="0"/>
          </a:p>
          <a:p>
            <a:pPr lvl="0">
              <a:spcBef>
                <a:spcPts val="0"/>
              </a:spcBef>
            </a:pPr>
            <a:r>
              <a:rPr lang="en-GB" sz="2400" dirty="0"/>
              <a:t>Does everyone experience stress in the same way?</a:t>
            </a:r>
          </a:p>
          <a:p>
            <a:pPr lvl="0">
              <a:spcBef>
                <a:spcPts val="0"/>
              </a:spcBef>
            </a:pPr>
            <a:endParaRPr lang="en-IE" sz="2400" dirty="0"/>
          </a:p>
          <a:p>
            <a:pPr lvl="0">
              <a:spcBef>
                <a:spcPts val="0"/>
              </a:spcBef>
            </a:pPr>
            <a:r>
              <a:rPr lang="en-GB" sz="2400" dirty="0"/>
              <a:t>What are the different ways to conceptualise ways of coping with stress?</a:t>
            </a:r>
          </a:p>
          <a:p>
            <a:pPr lvl="0">
              <a:spcBef>
                <a:spcPts val="0"/>
              </a:spcBef>
            </a:pPr>
            <a:endParaRPr lang="en-IE" sz="2400" dirty="0"/>
          </a:p>
          <a:p>
            <a:pPr lvl="0">
              <a:spcBef>
                <a:spcPts val="0"/>
              </a:spcBef>
            </a:pPr>
            <a:r>
              <a:rPr lang="en-GB" sz="2400" dirty="0"/>
              <a:t>What role do social relationships play in workplace well-being?</a:t>
            </a:r>
            <a:endParaRPr lang="en-IE" sz="2400" dirty="0"/>
          </a:p>
        </p:txBody>
      </p:sp>
    </p:spTree>
    <p:extLst>
      <p:ext uri="{BB962C8B-B14F-4D97-AF65-F5344CB8AC3E}">
        <p14:creationId xmlns:p14="http://schemas.microsoft.com/office/powerpoint/2010/main" val="337182592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fade">
                                      <p:cBhvr>
                                        <p:cTn id="12" dur="50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grpId="0" nodeType="clickEffect">
                                  <p:stCondLst>
                                    <p:cond delay="0"/>
                                  </p:stCondLst>
                                  <p:childTnLst>
                                    <p:set>
                                      <p:cBhvr>
                                        <p:cTn id="16" dur="1" fill="hold">
                                          <p:stCondLst>
                                            <p:cond delay="0"/>
                                          </p:stCondLst>
                                        </p:cTn>
                                        <p:tgtEl>
                                          <p:spTgt spid="3">
                                            <p:txEl>
                                              <p:pRg st="4" end="4"/>
                                            </p:txEl>
                                          </p:spTgt>
                                        </p:tgtEl>
                                        <p:attrNameLst>
                                          <p:attrName>style.visibility</p:attrName>
                                        </p:attrNameLst>
                                      </p:cBhvr>
                                      <p:to>
                                        <p:strVal val="visible"/>
                                      </p:to>
                                    </p:set>
                                    <p:animEffect transition="in" filter="fade">
                                      <p:cBhvr>
                                        <p:cTn id="17" dur="500"/>
                                        <p:tgtEl>
                                          <p:spTgt spid="3">
                                            <p:txEl>
                                              <p:pRg st="4" end="4"/>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10" presetClass="entr" presetSubtype="0" fill="hold" grpId="0" nodeType="clickEffect">
                                  <p:stCondLst>
                                    <p:cond delay="0"/>
                                  </p:stCondLst>
                                  <p:childTnLst>
                                    <p:set>
                                      <p:cBhvr>
                                        <p:cTn id="21" dur="1" fill="hold">
                                          <p:stCondLst>
                                            <p:cond delay="0"/>
                                          </p:stCondLst>
                                        </p:cTn>
                                        <p:tgtEl>
                                          <p:spTgt spid="3">
                                            <p:txEl>
                                              <p:pRg st="6" end="6"/>
                                            </p:txEl>
                                          </p:spTgt>
                                        </p:tgtEl>
                                        <p:attrNameLst>
                                          <p:attrName>style.visibility</p:attrName>
                                        </p:attrNameLst>
                                      </p:cBhvr>
                                      <p:to>
                                        <p:strVal val="visible"/>
                                      </p:to>
                                    </p:set>
                                    <p:animEffect transition="in" filter="fade">
                                      <p:cBhvr>
                                        <p:cTn id="22" dur="500"/>
                                        <p:tgtEl>
                                          <p:spTgt spid="3">
                                            <p:txEl>
                                              <p:pRg st="6" end="6"/>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10" presetClass="entr" presetSubtype="0" fill="hold" grpId="0" nodeType="clickEffect">
                                  <p:stCondLst>
                                    <p:cond delay="0"/>
                                  </p:stCondLst>
                                  <p:childTnLst>
                                    <p:set>
                                      <p:cBhvr>
                                        <p:cTn id="26" dur="1" fill="hold">
                                          <p:stCondLst>
                                            <p:cond delay="0"/>
                                          </p:stCondLst>
                                        </p:cTn>
                                        <p:tgtEl>
                                          <p:spTgt spid="3">
                                            <p:txEl>
                                              <p:pRg st="8" end="8"/>
                                            </p:txEl>
                                          </p:spTgt>
                                        </p:tgtEl>
                                        <p:attrNameLst>
                                          <p:attrName>style.visibility</p:attrName>
                                        </p:attrNameLst>
                                      </p:cBhvr>
                                      <p:to>
                                        <p:strVal val="visible"/>
                                      </p:to>
                                    </p:set>
                                    <p:animEffect transition="in" filter="fade">
                                      <p:cBhvr>
                                        <p:cTn id="27" dur="500"/>
                                        <p:tgtEl>
                                          <p:spTgt spid="3">
                                            <p:txEl>
                                              <p:pRg st="8" end="8"/>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60648"/>
            <a:ext cx="9144000" cy="1143000"/>
          </a:xfrm>
          <a:solidFill>
            <a:srgbClr val="3BBCD6"/>
          </a:solidFill>
        </p:spPr>
        <p:txBody>
          <a:bodyPr/>
          <a:lstStyle/>
          <a:p>
            <a:r>
              <a:rPr lang="en-IE" dirty="0" smtClean="0">
                <a:solidFill>
                  <a:schemeClr val="bg1"/>
                </a:solidFill>
              </a:rPr>
              <a:t>Questions</a:t>
            </a:r>
            <a:endParaRPr lang="en-IE" dirty="0">
              <a:solidFill>
                <a:schemeClr val="bg1"/>
              </a:solidFill>
            </a:endParaRPr>
          </a:p>
        </p:txBody>
      </p:sp>
      <p:sp>
        <p:nvSpPr>
          <p:cNvPr id="3" name="Content Placeholder 2"/>
          <p:cNvSpPr>
            <a:spLocks noGrp="1"/>
          </p:cNvSpPr>
          <p:nvPr>
            <p:ph idx="4294967295"/>
          </p:nvPr>
        </p:nvSpPr>
        <p:spPr>
          <a:xfrm>
            <a:off x="457200" y="1600200"/>
            <a:ext cx="8229600" cy="4525963"/>
          </a:xfrm>
        </p:spPr>
        <p:txBody>
          <a:bodyPr>
            <a:normAutofit fontScale="92500"/>
          </a:bodyPr>
          <a:lstStyle/>
          <a:p>
            <a:pPr lvl="0">
              <a:lnSpc>
                <a:spcPct val="140000"/>
              </a:lnSpc>
            </a:pPr>
            <a:r>
              <a:rPr lang="en-GB" dirty="0"/>
              <a:t>Are positive psychology interventions effective?</a:t>
            </a:r>
          </a:p>
          <a:p>
            <a:pPr lvl="0">
              <a:lnSpc>
                <a:spcPct val="140000"/>
              </a:lnSpc>
            </a:pPr>
            <a:endParaRPr lang="en-IE" dirty="0"/>
          </a:p>
          <a:p>
            <a:pPr lvl="0">
              <a:lnSpc>
                <a:spcPct val="140000"/>
              </a:lnSpc>
            </a:pPr>
            <a:r>
              <a:rPr lang="en-GB" dirty="0"/>
              <a:t>Is resilience a trait (something we have or not) or a state (something we can learn)?</a:t>
            </a:r>
          </a:p>
          <a:p>
            <a:pPr lvl="0">
              <a:lnSpc>
                <a:spcPct val="140000"/>
              </a:lnSpc>
            </a:pPr>
            <a:endParaRPr lang="en-IE" dirty="0"/>
          </a:p>
          <a:p>
            <a:pPr>
              <a:lnSpc>
                <a:spcPct val="140000"/>
              </a:lnSpc>
            </a:pPr>
            <a:r>
              <a:rPr lang="en-GB" dirty="0"/>
              <a:t>Why is recovery from work important? </a:t>
            </a:r>
            <a:endParaRPr lang="en-IE" dirty="0"/>
          </a:p>
          <a:p>
            <a:endParaRPr lang="en-IE" dirty="0"/>
          </a:p>
        </p:txBody>
      </p:sp>
    </p:spTree>
    <p:extLst>
      <p:ext uri="{BB962C8B-B14F-4D97-AF65-F5344CB8AC3E}">
        <p14:creationId xmlns:p14="http://schemas.microsoft.com/office/powerpoint/2010/main" val="399018386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fade">
                                      <p:cBhvr>
                                        <p:cTn id="12" dur="50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grpId="0" nodeType="clickEffect">
                                  <p:stCondLst>
                                    <p:cond delay="0"/>
                                  </p:stCondLst>
                                  <p:childTnLst>
                                    <p:set>
                                      <p:cBhvr>
                                        <p:cTn id="16" dur="1" fill="hold">
                                          <p:stCondLst>
                                            <p:cond delay="0"/>
                                          </p:stCondLst>
                                        </p:cTn>
                                        <p:tgtEl>
                                          <p:spTgt spid="3">
                                            <p:txEl>
                                              <p:pRg st="4" end="4"/>
                                            </p:txEl>
                                          </p:spTgt>
                                        </p:tgtEl>
                                        <p:attrNameLst>
                                          <p:attrName>style.visibility</p:attrName>
                                        </p:attrNameLst>
                                      </p:cBhvr>
                                      <p:to>
                                        <p:strVal val="visible"/>
                                      </p:to>
                                    </p:set>
                                    <p:animEffect transition="in" filter="fade">
                                      <p:cBhvr>
                                        <p:cTn id="17" dur="500"/>
                                        <p:tgtEl>
                                          <p:spTgt spid="3">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a:ln>
            <a:solidFill>
              <a:srgbClr val="71B573"/>
            </a:solidFill>
          </a:ln>
        </p:spPr>
        <p:txBody>
          <a:bodyPr>
            <a:normAutofit/>
          </a:bodyPr>
          <a:lstStyle/>
          <a:p>
            <a:r>
              <a:rPr lang="en-IE" sz="4000" dirty="0">
                <a:solidFill>
                  <a:schemeClr val="bg1"/>
                </a:solidFill>
              </a:rPr>
              <a:t>Well-being in the Workplace</a:t>
            </a:r>
          </a:p>
        </p:txBody>
      </p:sp>
      <p:sp>
        <p:nvSpPr>
          <p:cNvPr id="3" name="Content Placeholder 2"/>
          <p:cNvSpPr>
            <a:spLocks noGrp="1"/>
          </p:cNvSpPr>
          <p:nvPr>
            <p:ph idx="4294967295"/>
          </p:nvPr>
        </p:nvSpPr>
        <p:spPr>
          <a:xfrm>
            <a:off x="457200" y="1600200"/>
            <a:ext cx="8229600" cy="4525963"/>
          </a:xfrm>
        </p:spPr>
        <p:txBody>
          <a:bodyPr>
            <a:noAutofit/>
          </a:bodyPr>
          <a:lstStyle/>
          <a:p>
            <a:pPr>
              <a:spcBef>
                <a:spcPts val="0"/>
              </a:spcBef>
            </a:pPr>
            <a:r>
              <a:rPr lang="en-GB" sz="2200" b="1" i="1" dirty="0"/>
              <a:t>Subjective well-being</a:t>
            </a:r>
            <a:r>
              <a:rPr lang="en-GB" sz="2200" i="1" dirty="0"/>
              <a:t> </a:t>
            </a:r>
            <a:r>
              <a:rPr lang="en-GB" sz="2200" dirty="0"/>
              <a:t>refers to the extent to which individuals experience happiness, life satisfaction and positive affect</a:t>
            </a:r>
          </a:p>
          <a:p>
            <a:pPr>
              <a:spcBef>
                <a:spcPts val="0"/>
              </a:spcBef>
            </a:pPr>
            <a:endParaRPr lang="en-GB" sz="2200" dirty="0"/>
          </a:p>
          <a:p>
            <a:pPr>
              <a:spcBef>
                <a:spcPts val="0"/>
              </a:spcBef>
            </a:pPr>
            <a:r>
              <a:rPr lang="en-GB" sz="2200" dirty="0"/>
              <a:t>Subjective well-being has both an emotional and a cognitive component which means that it is about how we feel and think</a:t>
            </a:r>
          </a:p>
          <a:p>
            <a:pPr>
              <a:spcBef>
                <a:spcPts val="0"/>
              </a:spcBef>
            </a:pPr>
            <a:endParaRPr lang="en-GB" sz="2200" dirty="0"/>
          </a:p>
          <a:p>
            <a:pPr>
              <a:spcBef>
                <a:spcPts val="0"/>
              </a:spcBef>
            </a:pPr>
            <a:r>
              <a:rPr lang="en-GB" sz="2200" dirty="0"/>
              <a:t>People who feel satisfied and experience positive feelings have higher productivity, live longer, and behave differently than those who are unhappy </a:t>
            </a:r>
          </a:p>
          <a:p>
            <a:pPr>
              <a:spcBef>
                <a:spcPts val="0"/>
              </a:spcBef>
            </a:pPr>
            <a:endParaRPr lang="en-GB" sz="2200" dirty="0"/>
          </a:p>
          <a:p>
            <a:pPr>
              <a:spcBef>
                <a:spcPts val="0"/>
              </a:spcBef>
            </a:pPr>
            <a:r>
              <a:rPr lang="en-GB" sz="2200" dirty="0"/>
              <a:t>People with higher subjective well-being have been shown to earn higher incomes later in life and be less likely to experience unemployment </a:t>
            </a:r>
            <a:endParaRPr lang="en-IE" sz="2200" dirty="0"/>
          </a:p>
        </p:txBody>
      </p:sp>
    </p:spTree>
    <p:extLst>
      <p:ext uri="{BB962C8B-B14F-4D97-AF65-F5344CB8AC3E}">
        <p14:creationId xmlns:p14="http://schemas.microsoft.com/office/powerpoint/2010/main" val="185454203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fade">
                                      <p:cBhvr>
                                        <p:cTn id="12" dur="50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grpId="0" nodeType="clickEffect">
                                  <p:stCondLst>
                                    <p:cond delay="0"/>
                                  </p:stCondLst>
                                  <p:childTnLst>
                                    <p:set>
                                      <p:cBhvr>
                                        <p:cTn id="16" dur="1" fill="hold">
                                          <p:stCondLst>
                                            <p:cond delay="0"/>
                                          </p:stCondLst>
                                        </p:cTn>
                                        <p:tgtEl>
                                          <p:spTgt spid="3">
                                            <p:txEl>
                                              <p:pRg st="4" end="4"/>
                                            </p:txEl>
                                          </p:spTgt>
                                        </p:tgtEl>
                                        <p:attrNameLst>
                                          <p:attrName>style.visibility</p:attrName>
                                        </p:attrNameLst>
                                      </p:cBhvr>
                                      <p:to>
                                        <p:strVal val="visible"/>
                                      </p:to>
                                    </p:set>
                                    <p:animEffect transition="in" filter="fade">
                                      <p:cBhvr>
                                        <p:cTn id="17" dur="500"/>
                                        <p:tgtEl>
                                          <p:spTgt spid="3">
                                            <p:txEl>
                                              <p:pRg st="4" end="4"/>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10" presetClass="entr" presetSubtype="0" fill="hold" grpId="0" nodeType="clickEffect">
                                  <p:stCondLst>
                                    <p:cond delay="0"/>
                                  </p:stCondLst>
                                  <p:childTnLst>
                                    <p:set>
                                      <p:cBhvr>
                                        <p:cTn id="21" dur="1" fill="hold">
                                          <p:stCondLst>
                                            <p:cond delay="0"/>
                                          </p:stCondLst>
                                        </p:cTn>
                                        <p:tgtEl>
                                          <p:spTgt spid="3">
                                            <p:txEl>
                                              <p:pRg st="6" end="6"/>
                                            </p:txEl>
                                          </p:spTgt>
                                        </p:tgtEl>
                                        <p:attrNameLst>
                                          <p:attrName>style.visibility</p:attrName>
                                        </p:attrNameLst>
                                      </p:cBhvr>
                                      <p:to>
                                        <p:strVal val="visible"/>
                                      </p:to>
                                    </p:set>
                                    <p:animEffect transition="in" filter="fade">
                                      <p:cBhvr>
                                        <p:cTn id="22" dur="500"/>
                                        <p:tgtEl>
                                          <p:spTgt spid="3">
                                            <p:txEl>
                                              <p:pRg st="6" end="6"/>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a:ln>
            <a:solidFill>
              <a:srgbClr val="71B573"/>
            </a:solidFill>
          </a:ln>
        </p:spPr>
        <p:txBody>
          <a:bodyPr>
            <a:normAutofit/>
          </a:bodyPr>
          <a:lstStyle/>
          <a:p>
            <a:r>
              <a:rPr lang="en-IE" sz="4000" dirty="0">
                <a:solidFill>
                  <a:schemeClr val="bg1"/>
                </a:solidFill>
              </a:rPr>
              <a:t>The Model of Affective Well-being</a:t>
            </a:r>
          </a:p>
        </p:txBody>
      </p:sp>
      <p:sp>
        <p:nvSpPr>
          <p:cNvPr id="3" name="Content Placeholder 2"/>
          <p:cNvSpPr>
            <a:spLocks noGrp="1"/>
          </p:cNvSpPr>
          <p:nvPr>
            <p:ph idx="4294967295"/>
          </p:nvPr>
        </p:nvSpPr>
        <p:spPr>
          <a:xfrm>
            <a:off x="457200" y="1600200"/>
            <a:ext cx="8507288" cy="4525963"/>
          </a:xfrm>
        </p:spPr>
        <p:txBody>
          <a:bodyPr>
            <a:noAutofit/>
          </a:bodyPr>
          <a:lstStyle/>
          <a:p>
            <a:pPr>
              <a:spcBef>
                <a:spcPts val="0"/>
              </a:spcBef>
            </a:pPr>
            <a:r>
              <a:rPr lang="en-GB" sz="2200" b="1" i="1" dirty="0"/>
              <a:t>Affective well-being</a:t>
            </a:r>
            <a:r>
              <a:rPr lang="en-GB" sz="2200" i="1" dirty="0"/>
              <a:t> </a:t>
            </a:r>
            <a:r>
              <a:rPr lang="en-GB" sz="2200" dirty="0"/>
              <a:t>is</a:t>
            </a:r>
            <a:r>
              <a:rPr lang="en-GB" sz="2200" b="1" dirty="0"/>
              <a:t> </a:t>
            </a:r>
            <a:r>
              <a:rPr lang="en-GB" sz="2200" dirty="0"/>
              <a:t>the emotional or affective component of well-being, which can be described in terms of the level of pleasure (or displeasure) combined with the level of arousal (Warr, 1990)</a:t>
            </a:r>
          </a:p>
          <a:p>
            <a:pPr>
              <a:spcBef>
                <a:spcPts val="0"/>
              </a:spcBef>
            </a:pPr>
            <a:endParaRPr lang="en-GB" sz="2200" dirty="0"/>
          </a:p>
          <a:p>
            <a:pPr>
              <a:spcBef>
                <a:spcPts val="0"/>
              </a:spcBef>
            </a:pPr>
            <a:r>
              <a:rPr lang="en-GB" sz="2200" dirty="0"/>
              <a:t>Models of Affective Well-being draw on the concept of </a:t>
            </a:r>
            <a:r>
              <a:rPr lang="en-GB" sz="2200" b="1" i="1" dirty="0"/>
              <a:t>core affect </a:t>
            </a:r>
            <a:r>
              <a:rPr lang="en-GB" sz="2200" dirty="0"/>
              <a:t>– the momentary, elementary feelings of pleasure or displeasure and activation or deactivation</a:t>
            </a:r>
          </a:p>
          <a:p>
            <a:pPr>
              <a:spcBef>
                <a:spcPts val="0"/>
              </a:spcBef>
            </a:pPr>
            <a:endParaRPr lang="en-GB" sz="2200" dirty="0"/>
          </a:p>
          <a:p>
            <a:pPr>
              <a:spcBef>
                <a:spcPts val="0"/>
              </a:spcBef>
            </a:pPr>
            <a:r>
              <a:rPr lang="en-GB" sz="2200" dirty="0"/>
              <a:t>Core affect has a two-dimensional structure</a:t>
            </a:r>
          </a:p>
          <a:p>
            <a:pPr lvl="1">
              <a:spcBef>
                <a:spcPts val="0"/>
              </a:spcBef>
            </a:pPr>
            <a:r>
              <a:rPr lang="en-GB" sz="2200" dirty="0"/>
              <a:t>Labelling our emotions as either positive or negative refers to the </a:t>
            </a:r>
            <a:r>
              <a:rPr lang="en-GB" sz="2200" b="1" i="1" dirty="0"/>
              <a:t>valence</a:t>
            </a:r>
            <a:r>
              <a:rPr lang="en-GB" sz="2200" dirty="0"/>
              <a:t> of an emotion</a:t>
            </a:r>
          </a:p>
          <a:p>
            <a:pPr lvl="1">
              <a:spcBef>
                <a:spcPts val="0"/>
              </a:spcBef>
            </a:pPr>
            <a:r>
              <a:rPr lang="en-GB" sz="2200" dirty="0"/>
              <a:t>The second dimension, </a:t>
            </a:r>
            <a:r>
              <a:rPr lang="en-GB" sz="2200" b="1" i="1" dirty="0"/>
              <a:t>the level of activation</a:t>
            </a:r>
            <a:r>
              <a:rPr lang="en-GB" sz="2200" dirty="0"/>
              <a:t>, refers to the extent to which an emotion energises or prompts us to take action</a:t>
            </a:r>
            <a:endParaRPr lang="en-IE" sz="2200" dirty="0"/>
          </a:p>
        </p:txBody>
      </p:sp>
    </p:spTree>
    <p:extLst>
      <p:ext uri="{BB962C8B-B14F-4D97-AF65-F5344CB8AC3E}">
        <p14:creationId xmlns:p14="http://schemas.microsoft.com/office/powerpoint/2010/main" val="255145481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fade">
                                      <p:cBhvr>
                                        <p:cTn id="12" dur="50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grpId="0" nodeType="clickEffect">
                                  <p:stCondLst>
                                    <p:cond delay="0"/>
                                  </p:stCondLst>
                                  <p:childTnLst>
                                    <p:set>
                                      <p:cBhvr>
                                        <p:cTn id="16" dur="1" fill="hold">
                                          <p:stCondLst>
                                            <p:cond delay="0"/>
                                          </p:stCondLst>
                                        </p:cTn>
                                        <p:tgtEl>
                                          <p:spTgt spid="3">
                                            <p:txEl>
                                              <p:pRg st="4" end="4"/>
                                            </p:txEl>
                                          </p:spTgt>
                                        </p:tgtEl>
                                        <p:attrNameLst>
                                          <p:attrName>style.visibility</p:attrName>
                                        </p:attrNameLst>
                                      </p:cBhvr>
                                      <p:to>
                                        <p:strVal val="visible"/>
                                      </p:to>
                                    </p:set>
                                    <p:animEffect transition="in" filter="fade">
                                      <p:cBhvr>
                                        <p:cTn id="17" dur="500"/>
                                        <p:tgtEl>
                                          <p:spTgt spid="3">
                                            <p:txEl>
                                              <p:pRg st="4" end="4"/>
                                            </p:txEl>
                                          </p:spTgt>
                                        </p:tgtEl>
                                      </p:cBhvr>
                                    </p:animEffect>
                                  </p:childTnLst>
                                </p:cTn>
                              </p:par>
                              <p:par>
                                <p:cTn id="18" presetID="10" presetClass="entr" presetSubtype="0" fill="hold" grpId="0" nodeType="withEffect">
                                  <p:stCondLst>
                                    <p:cond delay="0"/>
                                  </p:stCondLst>
                                  <p:childTnLst>
                                    <p:set>
                                      <p:cBhvr>
                                        <p:cTn id="19" dur="1" fill="hold">
                                          <p:stCondLst>
                                            <p:cond delay="0"/>
                                          </p:stCondLst>
                                        </p:cTn>
                                        <p:tgtEl>
                                          <p:spTgt spid="3">
                                            <p:txEl>
                                              <p:pRg st="5" end="5"/>
                                            </p:txEl>
                                          </p:spTgt>
                                        </p:tgtEl>
                                        <p:attrNameLst>
                                          <p:attrName>style.visibility</p:attrName>
                                        </p:attrNameLst>
                                      </p:cBhvr>
                                      <p:to>
                                        <p:strVal val="visible"/>
                                      </p:to>
                                    </p:set>
                                    <p:animEffect transition="in" filter="fade">
                                      <p:cBhvr>
                                        <p:cTn id="20" dur="500"/>
                                        <p:tgtEl>
                                          <p:spTgt spid="3">
                                            <p:txEl>
                                              <p:pRg st="5" end="5"/>
                                            </p:txEl>
                                          </p:spTgt>
                                        </p:tgtEl>
                                      </p:cBhvr>
                                    </p:animEffect>
                                  </p:childTnLst>
                                </p:cTn>
                              </p:par>
                              <p:par>
                                <p:cTn id="21" presetID="10" presetClass="entr" presetSubtype="0" fill="hold" grpId="0" nodeType="withEffect">
                                  <p:stCondLst>
                                    <p:cond delay="0"/>
                                  </p:stCondLst>
                                  <p:childTnLst>
                                    <p:set>
                                      <p:cBhvr>
                                        <p:cTn id="22" dur="1" fill="hold">
                                          <p:stCondLst>
                                            <p:cond delay="0"/>
                                          </p:stCondLst>
                                        </p:cTn>
                                        <p:tgtEl>
                                          <p:spTgt spid="3">
                                            <p:txEl>
                                              <p:pRg st="6" end="6"/>
                                            </p:txEl>
                                          </p:spTgt>
                                        </p:tgtEl>
                                        <p:attrNameLst>
                                          <p:attrName>style.visibility</p:attrName>
                                        </p:attrNameLst>
                                      </p:cBhvr>
                                      <p:to>
                                        <p:strVal val="visible"/>
                                      </p:to>
                                    </p:set>
                                    <p:animEffect transition="in" filter="fade">
                                      <p:cBhvr>
                                        <p:cTn id="23" dur="500"/>
                                        <p:tgtEl>
                                          <p:spTgt spid="3">
                                            <p:txEl>
                                              <p:pRg st="6" end="6"/>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a:ln>
            <a:solidFill>
              <a:srgbClr val="71B573"/>
            </a:solidFill>
          </a:ln>
        </p:spPr>
        <p:txBody>
          <a:bodyPr>
            <a:normAutofit/>
          </a:bodyPr>
          <a:lstStyle/>
          <a:p>
            <a:r>
              <a:rPr lang="en-IE" sz="4000" dirty="0">
                <a:solidFill>
                  <a:schemeClr val="bg1"/>
                </a:solidFill>
              </a:rPr>
              <a:t>The Model of Affective Well-being</a:t>
            </a:r>
          </a:p>
        </p:txBody>
      </p:sp>
      <p:sp>
        <p:nvSpPr>
          <p:cNvPr id="3" name="Content Placeholder 2"/>
          <p:cNvSpPr>
            <a:spLocks noGrp="1"/>
          </p:cNvSpPr>
          <p:nvPr>
            <p:ph idx="4294967295"/>
          </p:nvPr>
        </p:nvSpPr>
        <p:spPr>
          <a:xfrm>
            <a:off x="107504" y="1600200"/>
            <a:ext cx="8856984" cy="4525963"/>
          </a:xfrm>
        </p:spPr>
        <p:txBody>
          <a:bodyPr>
            <a:noAutofit/>
          </a:bodyPr>
          <a:lstStyle/>
          <a:p>
            <a:pPr>
              <a:spcBef>
                <a:spcPts val="0"/>
              </a:spcBef>
            </a:pPr>
            <a:r>
              <a:rPr lang="en-GB" sz="2200" dirty="0"/>
              <a:t>Warr (Warr, 1990; Warr </a:t>
            </a:r>
            <a:r>
              <a:rPr lang="en-GB" sz="2200" i="1" dirty="0"/>
              <a:t>et al.</a:t>
            </a:r>
            <a:r>
              <a:rPr lang="en-GB" sz="2200" dirty="0"/>
              <a:t>, 2014) drew on the Circumplex model of core affect in developing the four aspects of affective well-being in the workplace. These four aspects are: </a:t>
            </a:r>
          </a:p>
          <a:p>
            <a:pPr>
              <a:spcBef>
                <a:spcPts val="0"/>
              </a:spcBef>
            </a:pPr>
            <a:endParaRPr lang="en-IE" sz="1400" dirty="0"/>
          </a:p>
          <a:p>
            <a:pPr lvl="1">
              <a:spcBef>
                <a:spcPts val="0"/>
              </a:spcBef>
            </a:pPr>
            <a:r>
              <a:rPr lang="en-GB" sz="2200" i="1" dirty="0"/>
              <a:t>High activation pleasant affect (HAPA) </a:t>
            </a:r>
            <a:r>
              <a:rPr lang="en-GB" sz="2200" dirty="0"/>
              <a:t>which includes emotions such as feeling enthusiastic, excited, inspired and joyful</a:t>
            </a:r>
          </a:p>
          <a:p>
            <a:pPr lvl="1">
              <a:spcBef>
                <a:spcPts val="0"/>
              </a:spcBef>
            </a:pPr>
            <a:endParaRPr lang="en-IE" sz="1400" dirty="0"/>
          </a:p>
          <a:p>
            <a:pPr lvl="1">
              <a:spcBef>
                <a:spcPts val="0"/>
              </a:spcBef>
            </a:pPr>
            <a:r>
              <a:rPr lang="en-GB" sz="2200" i="1" dirty="0"/>
              <a:t>Low activation pleasant affect (LAPA) </a:t>
            </a:r>
            <a:r>
              <a:rPr lang="en-GB" sz="2200" dirty="0"/>
              <a:t>is indicated by feelings of being at ease, calm, laid-back and relaxed</a:t>
            </a:r>
          </a:p>
          <a:p>
            <a:pPr lvl="1">
              <a:spcBef>
                <a:spcPts val="0"/>
              </a:spcBef>
            </a:pPr>
            <a:endParaRPr lang="en-IE" sz="1400" dirty="0"/>
          </a:p>
          <a:p>
            <a:pPr lvl="1">
              <a:spcBef>
                <a:spcPts val="0"/>
              </a:spcBef>
            </a:pPr>
            <a:r>
              <a:rPr lang="en-GB" sz="2200" i="1" dirty="0"/>
              <a:t>High activation unpleasant affect (HAUA) </a:t>
            </a:r>
            <a:r>
              <a:rPr lang="en-GB" sz="2200" dirty="0"/>
              <a:t>includes emotions such as feeling anxious, nervous, tense and worried</a:t>
            </a:r>
          </a:p>
          <a:p>
            <a:pPr lvl="1">
              <a:spcBef>
                <a:spcPts val="0"/>
              </a:spcBef>
            </a:pPr>
            <a:endParaRPr lang="en-IE" sz="1200" dirty="0"/>
          </a:p>
          <a:p>
            <a:pPr lvl="1">
              <a:spcBef>
                <a:spcPts val="0"/>
              </a:spcBef>
            </a:pPr>
            <a:r>
              <a:rPr lang="en-GB" sz="2200" i="1" dirty="0"/>
              <a:t>Low activation unpleasant affect (LAUA) </a:t>
            </a:r>
            <a:r>
              <a:rPr lang="en-GB" sz="2200" dirty="0"/>
              <a:t>is associated with emotions such as feeling dejected, depressed, despondent and hopeless</a:t>
            </a:r>
            <a:endParaRPr lang="en-IE" sz="2200" dirty="0"/>
          </a:p>
          <a:p>
            <a:pPr>
              <a:spcBef>
                <a:spcPts val="0"/>
              </a:spcBef>
            </a:pPr>
            <a:endParaRPr lang="en-IE" sz="2200" dirty="0"/>
          </a:p>
        </p:txBody>
      </p:sp>
    </p:spTree>
    <p:extLst>
      <p:ext uri="{BB962C8B-B14F-4D97-AF65-F5344CB8AC3E}">
        <p14:creationId xmlns:p14="http://schemas.microsoft.com/office/powerpoint/2010/main" val="3689026139"/>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a:ln>
            <a:solidFill>
              <a:srgbClr val="71B573"/>
            </a:solidFill>
          </a:ln>
        </p:spPr>
        <p:txBody>
          <a:bodyPr>
            <a:normAutofit/>
          </a:bodyPr>
          <a:lstStyle/>
          <a:p>
            <a:r>
              <a:rPr lang="en-IE" sz="4000" dirty="0">
                <a:solidFill>
                  <a:schemeClr val="bg1"/>
                </a:solidFill>
              </a:rPr>
              <a:t>Workplace Stress</a:t>
            </a:r>
          </a:p>
        </p:txBody>
      </p:sp>
      <p:sp>
        <p:nvSpPr>
          <p:cNvPr id="3" name="Content Placeholder 2"/>
          <p:cNvSpPr>
            <a:spLocks noGrp="1"/>
          </p:cNvSpPr>
          <p:nvPr>
            <p:ph idx="4294967295"/>
          </p:nvPr>
        </p:nvSpPr>
        <p:spPr>
          <a:xfrm>
            <a:off x="457200" y="1600200"/>
            <a:ext cx="8229600" cy="4525963"/>
          </a:xfrm>
        </p:spPr>
        <p:txBody>
          <a:bodyPr>
            <a:normAutofit fontScale="92500"/>
          </a:bodyPr>
          <a:lstStyle/>
          <a:p>
            <a:pPr>
              <a:spcBef>
                <a:spcPts val="0"/>
              </a:spcBef>
            </a:pPr>
            <a:r>
              <a:rPr lang="en-GB" sz="2400" b="1" i="1" dirty="0"/>
              <a:t>Stress</a:t>
            </a:r>
            <a:r>
              <a:rPr lang="en-GB" sz="2400" dirty="0"/>
              <a:t> is a relationship with the environment that the person appraises as significant for his or her well-being and in which the demands tax or exceed available coping resources</a:t>
            </a:r>
          </a:p>
          <a:p>
            <a:pPr>
              <a:spcBef>
                <a:spcPts val="0"/>
              </a:spcBef>
            </a:pPr>
            <a:endParaRPr lang="en-GB" sz="2400" dirty="0"/>
          </a:p>
          <a:p>
            <a:pPr>
              <a:spcBef>
                <a:spcPts val="0"/>
              </a:spcBef>
            </a:pPr>
            <a:r>
              <a:rPr lang="en-GB" sz="2400" dirty="0"/>
              <a:t>It places us in a mode of information processing where we can assess information very quickly, respond to the situation we are in rapidly and ignore information that is not relevant to a threat we are facing</a:t>
            </a:r>
          </a:p>
          <a:p>
            <a:pPr>
              <a:spcBef>
                <a:spcPts val="0"/>
              </a:spcBef>
            </a:pPr>
            <a:endParaRPr lang="en-GB" sz="2400" dirty="0"/>
          </a:p>
          <a:p>
            <a:pPr>
              <a:spcBef>
                <a:spcPts val="0"/>
              </a:spcBef>
            </a:pPr>
            <a:r>
              <a:rPr lang="en-GB" sz="2400" b="1" i="1" dirty="0"/>
              <a:t>Acute stress</a:t>
            </a:r>
            <a:r>
              <a:rPr lang="en-GB" sz="2400" i="1" dirty="0"/>
              <a:t> </a:t>
            </a:r>
            <a:r>
              <a:rPr lang="en-GB" sz="2400" dirty="0"/>
              <a:t>occurs when we experience a short-term demand </a:t>
            </a:r>
          </a:p>
          <a:p>
            <a:pPr>
              <a:spcBef>
                <a:spcPts val="0"/>
              </a:spcBef>
            </a:pPr>
            <a:endParaRPr lang="en-GB" sz="2400" dirty="0"/>
          </a:p>
          <a:p>
            <a:pPr>
              <a:spcBef>
                <a:spcPts val="0"/>
              </a:spcBef>
            </a:pPr>
            <a:r>
              <a:rPr lang="en-GB" sz="2400" b="1" i="1" dirty="0"/>
              <a:t>Episodic stress</a:t>
            </a:r>
            <a:r>
              <a:rPr lang="en-GB" sz="2400" i="1" dirty="0"/>
              <a:t> </a:t>
            </a:r>
            <a:r>
              <a:rPr lang="en-GB" sz="2400" dirty="0"/>
              <a:t>includes the criteria for acute stress but it occurs frequently, consistently, and in multiple episodes </a:t>
            </a:r>
            <a:endParaRPr lang="en-IE" sz="1800" dirty="0"/>
          </a:p>
        </p:txBody>
      </p:sp>
    </p:spTree>
    <p:extLst>
      <p:ext uri="{BB962C8B-B14F-4D97-AF65-F5344CB8AC3E}">
        <p14:creationId xmlns:p14="http://schemas.microsoft.com/office/powerpoint/2010/main" val="240929131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fade">
                                      <p:cBhvr>
                                        <p:cTn id="12" dur="50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grpId="0" nodeType="clickEffect">
                                  <p:stCondLst>
                                    <p:cond delay="0"/>
                                  </p:stCondLst>
                                  <p:childTnLst>
                                    <p:set>
                                      <p:cBhvr>
                                        <p:cTn id="16" dur="1" fill="hold">
                                          <p:stCondLst>
                                            <p:cond delay="0"/>
                                          </p:stCondLst>
                                        </p:cTn>
                                        <p:tgtEl>
                                          <p:spTgt spid="3">
                                            <p:txEl>
                                              <p:pRg st="4" end="4"/>
                                            </p:txEl>
                                          </p:spTgt>
                                        </p:tgtEl>
                                        <p:attrNameLst>
                                          <p:attrName>style.visibility</p:attrName>
                                        </p:attrNameLst>
                                      </p:cBhvr>
                                      <p:to>
                                        <p:strVal val="visible"/>
                                      </p:to>
                                    </p:set>
                                    <p:animEffect transition="in" filter="fade">
                                      <p:cBhvr>
                                        <p:cTn id="17" dur="500"/>
                                        <p:tgtEl>
                                          <p:spTgt spid="3">
                                            <p:txEl>
                                              <p:pRg st="4" end="4"/>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10" presetClass="entr" presetSubtype="0" fill="hold" grpId="0" nodeType="clickEffect">
                                  <p:stCondLst>
                                    <p:cond delay="0"/>
                                  </p:stCondLst>
                                  <p:childTnLst>
                                    <p:set>
                                      <p:cBhvr>
                                        <p:cTn id="21" dur="1" fill="hold">
                                          <p:stCondLst>
                                            <p:cond delay="0"/>
                                          </p:stCondLst>
                                        </p:cTn>
                                        <p:tgtEl>
                                          <p:spTgt spid="3">
                                            <p:txEl>
                                              <p:pRg st="6" end="6"/>
                                            </p:txEl>
                                          </p:spTgt>
                                        </p:tgtEl>
                                        <p:attrNameLst>
                                          <p:attrName>style.visibility</p:attrName>
                                        </p:attrNameLst>
                                      </p:cBhvr>
                                      <p:to>
                                        <p:strVal val="visible"/>
                                      </p:to>
                                    </p:set>
                                    <p:animEffect transition="in" filter="fade">
                                      <p:cBhvr>
                                        <p:cTn id="22" dur="500"/>
                                        <p:tgtEl>
                                          <p:spTgt spid="3">
                                            <p:txEl>
                                              <p:pRg st="6" end="6"/>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a:ln>
            <a:solidFill>
              <a:srgbClr val="71B573"/>
            </a:solidFill>
          </a:ln>
        </p:spPr>
        <p:txBody>
          <a:bodyPr>
            <a:normAutofit/>
          </a:bodyPr>
          <a:lstStyle/>
          <a:p>
            <a:r>
              <a:rPr lang="en-IE" sz="4000" dirty="0">
                <a:solidFill>
                  <a:schemeClr val="bg1"/>
                </a:solidFill>
              </a:rPr>
              <a:t>How Big an Issue is Stress?</a:t>
            </a:r>
          </a:p>
        </p:txBody>
      </p:sp>
      <p:sp>
        <p:nvSpPr>
          <p:cNvPr id="3" name="Content Placeholder 2"/>
          <p:cNvSpPr>
            <a:spLocks noGrp="1"/>
          </p:cNvSpPr>
          <p:nvPr>
            <p:ph idx="4294967295"/>
          </p:nvPr>
        </p:nvSpPr>
        <p:spPr>
          <a:xfrm>
            <a:off x="251520" y="1600200"/>
            <a:ext cx="8784976" cy="4525963"/>
          </a:xfrm>
        </p:spPr>
        <p:txBody>
          <a:bodyPr>
            <a:noAutofit/>
          </a:bodyPr>
          <a:lstStyle/>
          <a:p>
            <a:pPr>
              <a:spcBef>
                <a:spcPts val="0"/>
              </a:spcBef>
            </a:pPr>
            <a:r>
              <a:rPr lang="en-GB" sz="2200" dirty="0"/>
              <a:t>When not managed effectively, high levels of workplace stress lead to an array of issues, the harmful consequences of which not only affect employees’ health and well-being but also organisational functioning</a:t>
            </a:r>
          </a:p>
          <a:p>
            <a:pPr>
              <a:spcBef>
                <a:spcPts val="0"/>
              </a:spcBef>
            </a:pPr>
            <a:endParaRPr lang="en-GB" sz="1600" dirty="0"/>
          </a:p>
          <a:p>
            <a:pPr>
              <a:spcBef>
                <a:spcPts val="0"/>
              </a:spcBef>
            </a:pPr>
            <a:r>
              <a:rPr lang="en-GB" sz="2200" dirty="0"/>
              <a:t>Occupational stress is linked to negative personal outcomes such as anxiety, depression, burnout, as well as performance outcomes such as lack of engagement</a:t>
            </a:r>
          </a:p>
          <a:p>
            <a:pPr>
              <a:spcBef>
                <a:spcPts val="0"/>
              </a:spcBef>
            </a:pPr>
            <a:endParaRPr lang="en-GB" sz="1600" dirty="0"/>
          </a:p>
          <a:p>
            <a:pPr>
              <a:spcBef>
                <a:spcPts val="0"/>
              </a:spcBef>
            </a:pPr>
            <a:r>
              <a:rPr lang="en-GB" sz="2200" dirty="0"/>
              <a:t>Occupational stress produces negative organisational outcomes such as performance deficits, absenteeism and turnover </a:t>
            </a:r>
          </a:p>
          <a:p>
            <a:pPr>
              <a:spcBef>
                <a:spcPts val="0"/>
              </a:spcBef>
            </a:pPr>
            <a:endParaRPr lang="en-GB" sz="1600" dirty="0"/>
          </a:p>
          <a:p>
            <a:pPr>
              <a:spcBef>
                <a:spcPts val="0"/>
              </a:spcBef>
            </a:pPr>
            <a:r>
              <a:rPr lang="en-GB" sz="2200" dirty="0"/>
              <a:t>Economic costs include loss of potential labour supply, unemployment, absenteeism, reduced productivity in the workplace, premature mortality, and unpaid work</a:t>
            </a:r>
            <a:endParaRPr lang="en-IE" sz="2200" dirty="0"/>
          </a:p>
        </p:txBody>
      </p:sp>
    </p:spTree>
    <p:extLst>
      <p:ext uri="{BB962C8B-B14F-4D97-AF65-F5344CB8AC3E}">
        <p14:creationId xmlns:p14="http://schemas.microsoft.com/office/powerpoint/2010/main" val="126153647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fade">
                                      <p:cBhvr>
                                        <p:cTn id="12" dur="50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grpId="0" nodeType="clickEffect">
                                  <p:stCondLst>
                                    <p:cond delay="0"/>
                                  </p:stCondLst>
                                  <p:childTnLst>
                                    <p:set>
                                      <p:cBhvr>
                                        <p:cTn id="16" dur="1" fill="hold">
                                          <p:stCondLst>
                                            <p:cond delay="0"/>
                                          </p:stCondLst>
                                        </p:cTn>
                                        <p:tgtEl>
                                          <p:spTgt spid="3">
                                            <p:txEl>
                                              <p:pRg st="4" end="4"/>
                                            </p:txEl>
                                          </p:spTgt>
                                        </p:tgtEl>
                                        <p:attrNameLst>
                                          <p:attrName>style.visibility</p:attrName>
                                        </p:attrNameLst>
                                      </p:cBhvr>
                                      <p:to>
                                        <p:strVal val="visible"/>
                                      </p:to>
                                    </p:set>
                                    <p:animEffect transition="in" filter="fade">
                                      <p:cBhvr>
                                        <p:cTn id="17" dur="500"/>
                                        <p:tgtEl>
                                          <p:spTgt spid="3">
                                            <p:txEl>
                                              <p:pRg st="4" end="4"/>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10" presetClass="entr" presetSubtype="0" fill="hold" grpId="0" nodeType="clickEffect">
                                  <p:stCondLst>
                                    <p:cond delay="0"/>
                                  </p:stCondLst>
                                  <p:childTnLst>
                                    <p:set>
                                      <p:cBhvr>
                                        <p:cTn id="21" dur="1" fill="hold">
                                          <p:stCondLst>
                                            <p:cond delay="0"/>
                                          </p:stCondLst>
                                        </p:cTn>
                                        <p:tgtEl>
                                          <p:spTgt spid="3">
                                            <p:txEl>
                                              <p:pRg st="6" end="6"/>
                                            </p:txEl>
                                          </p:spTgt>
                                        </p:tgtEl>
                                        <p:attrNameLst>
                                          <p:attrName>style.visibility</p:attrName>
                                        </p:attrNameLst>
                                      </p:cBhvr>
                                      <p:to>
                                        <p:strVal val="visible"/>
                                      </p:to>
                                    </p:set>
                                    <p:animEffect transition="in" filter="fade">
                                      <p:cBhvr>
                                        <p:cTn id="22" dur="500"/>
                                        <p:tgtEl>
                                          <p:spTgt spid="3">
                                            <p:txEl>
                                              <p:pRg st="6" end="6"/>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a:ln>
            <a:solidFill>
              <a:srgbClr val="71B573"/>
            </a:solidFill>
          </a:ln>
        </p:spPr>
        <p:txBody>
          <a:bodyPr>
            <a:normAutofit/>
          </a:bodyPr>
          <a:lstStyle/>
          <a:p>
            <a:r>
              <a:rPr lang="en-IE" sz="4000" dirty="0">
                <a:solidFill>
                  <a:schemeClr val="bg1"/>
                </a:solidFill>
              </a:rPr>
              <a:t>Burnout – The End State of Stress</a:t>
            </a:r>
          </a:p>
        </p:txBody>
      </p:sp>
      <p:sp>
        <p:nvSpPr>
          <p:cNvPr id="3" name="Content Placeholder 2"/>
          <p:cNvSpPr>
            <a:spLocks noGrp="1"/>
          </p:cNvSpPr>
          <p:nvPr>
            <p:ph idx="4294967295"/>
          </p:nvPr>
        </p:nvSpPr>
        <p:spPr>
          <a:xfrm>
            <a:off x="251520" y="1600200"/>
            <a:ext cx="8496944" cy="4525963"/>
          </a:xfrm>
        </p:spPr>
        <p:txBody>
          <a:bodyPr>
            <a:noAutofit/>
          </a:bodyPr>
          <a:lstStyle/>
          <a:p>
            <a:pPr>
              <a:lnSpc>
                <a:spcPct val="120000"/>
              </a:lnSpc>
              <a:spcBef>
                <a:spcPts val="0"/>
              </a:spcBef>
            </a:pPr>
            <a:r>
              <a:rPr lang="en-GB" sz="2200" b="1" i="1" dirty="0"/>
              <a:t>Burnout</a:t>
            </a:r>
            <a:r>
              <a:rPr lang="en-GB" sz="2200" dirty="0"/>
              <a:t> is a phenomenon in the work context that is derived from ineffectively managed chronic workplace stress. It is</a:t>
            </a:r>
            <a:r>
              <a:rPr lang="en-GB" sz="2200" b="1" dirty="0"/>
              <a:t> </a:t>
            </a:r>
            <a:r>
              <a:rPr lang="en-GB" sz="2200" dirty="0"/>
              <a:t>characterised by feelings of exhaustion, cynicism towards one’s job, and reduced work efficacy </a:t>
            </a:r>
          </a:p>
          <a:p>
            <a:pPr>
              <a:lnSpc>
                <a:spcPct val="120000"/>
              </a:lnSpc>
              <a:spcBef>
                <a:spcPts val="0"/>
              </a:spcBef>
            </a:pPr>
            <a:endParaRPr lang="en-GB" sz="1400" dirty="0"/>
          </a:p>
          <a:p>
            <a:pPr>
              <a:lnSpc>
                <a:spcPct val="120000"/>
              </a:lnSpc>
              <a:spcBef>
                <a:spcPts val="0"/>
              </a:spcBef>
            </a:pPr>
            <a:r>
              <a:rPr lang="en-GB" sz="2200" dirty="0"/>
              <a:t>The World Health Organisation (WHO) consider burnout to be a syndrome that results from chronic workplace stress that has not been successfully managed. It is characterised by three dimensions;</a:t>
            </a:r>
          </a:p>
          <a:p>
            <a:pPr lvl="1">
              <a:lnSpc>
                <a:spcPct val="120000"/>
              </a:lnSpc>
              <a:spcBef>
                <a:spcPts val="0"/>
              </a:spcBef>
            </a:pPr>
            <a:r>
              <a:rPr lang="en-GB" sz="2000" dirty="0"/>
              <a:t>Feelings of energy depletion or exhaustion</a:t>
            </a:r>
            <a:endParaRPr lang="en-IE" sz="2000" dirty="0"/>
          </a:p>
          <a:p>
            <a:pPr lvl="1">
              <a:lnSpc>
                <a:spcPct val="120000"/>
              </a:lnSpc>
              <a:spcBef>
                <a:spcPts val="0"/>
              </a:spcBef>
            </a:pPr>
            <a:r>
              <a:rPr lang="en-GB" sz="2000" dirty="0"/>
              <a:t>Increased mental distance from one’s job, or feelings of negativism or cynicism related to one’s job</a:t>
            </a:r>
            <a:endParaRPr lang="en-IE" sz="2000" dirty="0"/>
          </a:p>
          <a:p>
            <a:pPr lvl="1">
              <a:lnSpc>
                <a:spcPct val="120000"/>
              </a:lnSpc>
              <a:spcBef>
                <a:spcPts val="0"/>
              </a:spcBef>
            </a:pPr>
            <a:r>
              <a:rPr lang="en-GB" sz="2000" dirty="0"/>
              <a:t>Reduced professional efficacy</a:t>
            </a:r>
            <a:endParaRPr lang="en-IE" sz="2000" dirty="0"/>
          </a:p>
        </p:txBody>
      </p:sp>
    </p:spTree>
    <p:extLst>
      <p:ext uri="{BB962C8B-B14F-4D97-AF65-F5344CB8AC3E}">
        <p14:creationId xmlns:p14="http://schemas.microsoft.com/office/powerpoint/2010/main" val="95692866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fade">
                                      <p:cBhvr>
                                        <p:cTn id="12" dur="500"/>
                                        <p:tgtEl>
                                          <p:spTgt spid="3">
                                            <p:txEl>
                                              <p:pRg st="2" end="2"/>
                                            </p:txEl>
                                          </p:spTgt>
                                        </p:tgtEl>
                                      </p:cBhvr>
                                    </p:animEffect>
                                  </p:childTnLst>
                                </p:cTn>
                              </p:par>
                              <p:par>
                                <p:cTn id="13" presetID="10" presetClass="entr" presetSubtype="0" fill="hold" grpId="0" nodeType="withEffect">
                                  <p:stCondLst>
                                    <p:cond delay="0"/>
                                  </p:stCondLst>
                                  <p:childTnLst>
                                    <p:set>
                                      <p:cBhvr>
                                        <p:cTn id="14" dur="1" fill="hold">
                                          <p:stCondLst>
                                            <p:cond delay="0"/>
                                          </p:stCondLst>
                                        </p:cTn>
                                        <p:tgtEl>
                                          <p:spTgt spid="3">
                                            <p:txEl>
                                              <p:pRg st="3" end="3"/>
                                            </p:txEl>
                                          </p:spTgt>
                                        </p:tgtEl>
                                        <p:attrNameLst>
                                          <p:attrName>style.visibility</p:attrName>
                                        </p:attrNameLst>
                                      </p:cBhvr>
                                      <p:to>
                                        <p:strVal val="visible"/>
                                      </p:to>
                                    </p:set>
                                    <p:animEffect transition="in" filter="fade">
                                      <p:cBhvr>
                                        <p:cTn id="15" dur="500"/>
                                        <p:tgtEl>
                                          <p:spTgt spid="3">
                                            <p:txEl>
                                              <p:pRg st="3" end="3"/>
                                            </p:txEl>
                                          </p:spTgt>
                                        </p:tgtEl>
                                      </p:cBhvr>
                                    </p:animEffect>
                                  </p:childTnLst>
                                </p:cTn>
                              </p:par>
                              <p:par>
                                <p:cTn id="16" presetID="10" presetClass="entr" presetSubtype="0" fill="hold" grpId="0" nodeType="withEffect">
                                  <p:stCondLst>
                                    <p:cond delay="0"/>
                                  </p:stCondLst>
                                  <p:childTnLst>
                                    <p:set>
                                      <p:cBhvr>
                                        <p:cTn id="17" dur="1" fill="hold">
                                          <p:stCondLst>
                                            <p:cond delay="0"/>
                                          </p:stCondLst>
                                        </p:cTn>
                                        <p:tgtEl>
                                          <p:spTgt spid="3">
                                            <p:txEl>
                                              <p:pRg st="4" end="4"/>
                                            </p:txEl>
                                          </p:spTgt>
                                        </p:tgtEl>
                                        <p:attrNameLst>
                                          <p:attrName>style.visibility</p:attrName>
                                        </p:attrNameLst>
                                      </p:cBhvr>
                                      <p:to>
                                        <p:strVal val="visible"/>
                                      </p:to>
                                    </p:set>
                                    <p:animEffect transition="in" filter="fade">
                                      <p:cBhvr>
                                        <p:cTn id="18" dur="500"/>
                                        <p:tgtEl>
                                          <p:spTgt spid="3">
                                            <p:txEl>
                                              <p:pRg st="4" end="4"/>
                                            </p:txEl>
                                          </p:spTgt>
                                        </p:tgtEl>
                                      </p:cBhvr>
                                    </p:animEffect>
                                  </p:childTnLst>
                                </p:cTn>
                              </p:par>
                              <p:par>
                                <p:cTn id="19" presetID="10" presetClass="entr" presetSubtype="0" fill="hold" grpId="0" nodeType="withEffect">
                                  <p:stCondLst>
                                    <p:cond delay="0"/>
                                  </p:stCondLst>
                                  <p:childTnLst>
                                    <p:set>
                                      <p:cBhvr>
                                        <p:cTn id="20" dur="1" fill="hold">
                                          <p:stCondLst>
                                            <p:cond delay="0"/>
                                          </p:stCondLst>
                                        </p:cTn>
                                        <p:tgtEl>
                                          <p:spTgt spid="3">
                                            <p:txEl>
                                              <p:pRg st="5" end="5"/>
                                            </p:txEl>
                                          </p:spTgt>
                                        </p:tgtEl>
                                        <p:attrNameLst>
                                          <p:attrName>style.visibility</p:attrName>
                                        </p:attrNameLst>
                                      </p:cBhvr>
                                      <p:to>
                                        <p:strVal val="visible"/>
                                      </p:to>
                                    </p:set>
                                    <p:animEffect transition="in" filter="fade">
                                      <p:cBhvr>
                                        <p:cTn id="21" dur="500"/>
                                        <p:tgtEl>
                                          <p:spTgt spid="3">
                                            <p:txEl>
                                              <p:pRg st="5" end="5"/>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p:spPr>
        <p:txBody>
          <a:bodyPr>
            <a:noAutofit/>
          </a:bodyPr>
          <a:lstStyle/>
          <a:p>
            <a:r>
              <a:rPr lang="en-IE" sz="3600" dirty="0">
                <a:solidFill>
                  <a:schemeClr val="bg1"/>
                </a:solidFill>
              </a:rPr>
              <a:t>Cognitive Factors in Stress</a:t>
            </a:r>
          </a:p>
        </p:txBody>
      </p:sp>
      <p:sp>
        <p:nvSpPr>
          <p:cNvPr id="3" name="Content Placeholder 2"/>
          <p:cNvSpPr>
            <a:spLocks noGrp="1"/>
          </p:cNvSpPr>
          <p:nvPr>
            <p:ph idx="4294967295"/>
          </p:nvPr>
        </p:nvSpPr>
        <p:spPr>
          <a:xfrm>
            <a:off x="457200" y="1600200"/>
            <a:ext cx="8229600" cy="4525963"/>
          </a:xfrm>
        </p:spPr>
        <p:txBody>
          <a:bodyPr>
            <a:normAutofit/>
          </a:bodyPr>
          <a:lstStyle/>
          <a:p>
            <a:pPr>
              <a:lnSpc>
                <a:spcPct val="150000"/>
              </a:lnSpc>
            </a:pPr>
            <a:endParaRPr lang="en-GB" sz="2400" dirty="0"/>
          </a:p>
          <a:p>
            <a:pPr>
              <a:lnSpc>
                <a:spcPct val="150000"/>
              </a:lnSpc>
            </a:pPr>
            <a:r>
              <a:rPr lang="en-GB" sz="2400" dirty="0"/>
              <a:t>The way in which we evaluate a situation is at the core of whether we experience it as stressful or not</a:t>
            </a:r>
          </a:p>
          <a:p>
            <a:pPr>
              <a:lnSpc>
                <a:spcPct val="150000"/>
              </a:lnSpc>
            </a:pPr>
            <a:endParaRPr lang="en-GB" sz="2400" dirty="0"/>
          </a:p>
          <a:p>
            <a:pPr>
              <a:lnSpc>
                <a:spcPct val="150000"/>
              </a:lnSpc>
            </a:pPr>
            <a:r>
              <a:rPr lang="en-GB" sz="2400" dirty="0"/>
              <a:t>We experience situations as stressful when we appraise them as threatening and do not know how to deal with the situation</a:t>
            </a:r>
            <a:endParaRPr lang="en-IE" sz="2400" dirty="0"/>
          </a:p>
        </p:txBody>
      </p:sp>
      <p:sp>
        <p:nvSpPr>
          <p:cNvPr id="4" name="Title 1"/>
          <p:cNvSpPr txBox="1">
            <a:spLocks/>
          </p:cNvSpPr>
          <p:nvPr/>
        </p:nvSpPr>
        <p:spPr>
          <a:xfrm>
            <a:off x="467544" y="260648"/>
            <a:ext cx="8229600" cy="1143000"/>
          </a:xfrm>
          <a:prstGeom prst="rect">
            <a:avLst/>
          </a:prstGeom>
        </p:spPr>
        <p:txBody>
          <a:bodyPr vert="horz" lIns="91440" tIns="45720" rIns="91440" bIns="45720" rtlCol="0" anchor="ctr">
            <a:norm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endParaRPr lang="en-IE" dirty="0"/>
          </a:p>
        </p:txBody>
      </p:sp>
    </p:spTree>
    <p:extLst>
      <p:ext uri="{BB962C8B-B14F-4D97-AF65-F5344CB8AC3E}">
        <p14:creationId xmlns:p14="http://schemas.microsoft.com/office/powerpoint/2010/main" val="21214848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500"/>
                                        <p:tgtEl>
                                          <p:spTgt spid="3">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3">
                                            <p:txEl>
                                              <p:pRg st="3" end="3"/>
                                            </p:txEl>
                                          </p:spTgt>
                                        </p:tgtEl>
                                        <p:attrNameLst>
                                          <p:attrName>style.visibility</p:attrName>
                                        </p:attrNameLst>
                                      </p:cBhvr>
                                      <p:to>
                                        <p:strVal val="visible"/>
                                      </p:to>
                                    </p:set>
                                    <p:animEffect transition="in" filter="fade">
                                      <p:cBhvr>
                                        <p:cTn id="12" dur="500"/>
                                        <p:tgtEl>
                                          <p:spTgt spid="3">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TM03457444[[fn=Basis]]</Template>
  <TotalTime>898</TotalTime>
  <Words>1900</Words>
  <Application>Microsoft Office PowerPoint</Application>
  <PresentationFormat>On-screen Show (4:3)</PresentationFormat>
  <Paragraphs>159</Paragraphs>
  <Slides>23</Slides>
  <Notes>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23</vt:i4>
      </vt:variant>
    </vt:vector>
  </HeadingPairs>
  <TitlesOfParts>
    <vt:vector size="28" baseType="lpstr">
      <vt:lpstr>Arial</vt:lpstr>
      <vt:lpstr>Calibri</vt:lpstr>
      <vt:lpstr>Symbol</vt:lpstr>
      <vt:lpstr>Times New Roman</vt:lpstr>
      <vt:lpstr>Office Theme</vt:lpstr>
      <vt:lpstr>PowerPoint Presentation</vt:lpstr>
      <vt:lpstr>Learning Outcomes</vt:lpstr>
      <vt:lpstr>Well-being in the Workplace</vt:lpstr>
      <vt:lpstr>The Model of Affective Well-being</vt:lpstr>
      <vt:lpstr>The Model of Affective Well-being</vt:lpstr>
      <vt:lpstr>Workplace Stress</vt:lpstr>
      <vt:lpstr>How Big an Issue is Stress?</vt:lpstr>
      <vt:lpstr>Burnout – The End State of Stress</vt:lpstr>
      <vt:lpstr>Cognitive Factors in Stress</vt:lpstr>
      <vt:lpstr>Coping with Stress</vt:lpstr>
      <vt:lpstr>Strategies for Managing Emotions Associated with Stress</vt:lpstr>
      <vt:lpstr>Work-related Causes of Stress</vt:lpstr>
      <vt:lpstr>Job Insecurity</vt:lpstr>
      <vt:lpstr>The Job Demands-Resources (JD-R) Model</vt:lpstr>
      <vt:lpstr>Interpersonal Relationships and  Workplace Well-being</vt:lpstr>
      <vt:lpstr>The Move Towards a Positive Occupational Health Psychology</vt:lpstr>
      <vt:lpstr>Work Engagement</vt:lpstr>
      <vt:lpstr>Positive Psychology Interventions</vt:lpstr>
      <vt:lpstr>Resilience</vt:lpstr>
      <vt:lpstr>Strategies to Enhance Individual Resilience in the Workplace</vt:lpstr>
      <vt:lpstr>Managerial Takeaways</vt:lpstr>
      <vt:lpstr>Questions</vt:lpstr>
      <vt:lpstr>Questions</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Claire.Harnett</dc:creator>
  <cp:lastModifiedBy>Lauren Zimmerman</cp:lastModifiedBy>
  <cp:revision>58</cp:revision>
  <dcterms:created xsi:type="dcterms:W3CDTF">2016-01-04T09:34:48Z</dcterms:created>
  <dcterms:modified xsi:type="dcterms:W3CDTF">2021-10-13T13:09:18Z</dcterms:modified>
</cp:coreProperties>
</file>

<file path=docProps/thumbnail.jpeg>
</file>