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Override PartName="/ppt/changesInfos/changesInfo1.xml" ContentType="application/vnd.ms-powerpoint.changes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79" r:id="rId6"/>
    <p:sldId id="280" r:id="rId7"/>
    <p:sldId id="281" r:id="rId8"/>
    <p:sldId id="282" r:id="rId9"/>
    <p:sldId id="283" r:id="rId10"/>
    <p:sldId id="285" r:id="rId11"/>
    <p:sldId id="289" r:id="rId12"/>
    <p:sldId id="286" r:id="rId13"/>
    <p:sldId id="287" r:id="rId14"/>
    <p:sldId id="288" r:id="rId15"/>
    <p:sldId id="261" r:id="rId16"/>
    <p:sldId id="277" r:id="rId17"/>
    <p:sldId id="278" r:id="rId1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5AEC9"/>
    <a:srgbClr val="3BBCD6"/>
    <a:srgbClr val="FEDD43"/>
    <a:srgbClr val="013743"/>
    <a:srgbClr val="D54358"/>
    <a:srgbClr val="00AFC2"/>
    <a:srgbClr val="B378B1"/>
    <a:srgbClr val="71B5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32047A0-AD04-45B7-A049-3CCC52A1F60B}" v="836" dt="2021-08-31T07:56:35.593"/>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5" d="100"/>
          <a:sy n="105" d="100"/>
        </p:scale>
        <p:origin x="171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microsoft.com/office/2015/10/relationships/revisionInfo" Target="revisionInfo.xml"/><Relationship Id="rId5" Type="http://schemas.openxmlformats.org/officeDocument/2006/relationships/slide" Target="slides/slide4.xml"/><Relationship Id="rId15" Type="http://schemas.openxmlformats.org/officeDocument/2006/relationships/slide" Target="slides/slide14.xml"/><Relationship Id="rId23" Type="http://schemas.microsoft.com/office/2016/11/relationships/changesInfo" Target="changesInfos/changesInfo1.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laire.Harnett" userId="edddb424-bfc6-4d85-8905-6f548f644e18" providerId="ADAL" clId="{932047A0-AD04-45B7-A049-3CCC52A1F60B}"/>
    <pc:docChg chg="custSel addSld delSld modSld sldOrd">
      <pc:chgData name="Claire.Harnett" userId="edddb424-bfc6-4d85-8905-6f548f644e18" providerId="ADAL" clId="{932047A0-AD04-45B7-A049-3CCC52A1F60B}" dt="2021-08-31T07:56:35.592" v="1282" actId="20577"/>
      <pc:docMkLst>
        <pc:docMk/>
      </pc:docMkLst>
      <pc:sldChg chg="modSp mod">
        <pc:chgData name="Claire.Harnett" userId="edddb424-bfc6-4d85-8905-6f548f644e18" providerId="ADAL" clId="{932047A0-AD04-45B7-A049-3CCC52A1F60B}" dt="2021-08-30T18:28:18.082" v="30" actId="20577"/>
        <pc:sldMkLst>
          <pc:docMk/>
          <pc:sldMk cId="614916627" sldId="256"/>
        </pc:sldMkLst>
        <pc:spChg chg="mod">
          <ac:chgData name="Claire.Harnett" userId="edddb424-bfc6-4d85-8905-6f548f644e18" providerId="ADAL" clId="{932047A0-AD04-45B7-A049-3CCC52A1F60B}" dt="2021-08-30T18:28:07.961" v="2" actId="20577"/>
          <ac:spMkLst>
            <pc:docMk/>
            <pc:sldMk cId="614916627" sldId="256"/>
            <ac:spMk id="2" creationId="{00000000-0000-0000-0000-000000000000}"/>
          </ac:spMkLst>
        </pc:spChg>
        <pc:spChg chg="mod">
          <ac:chgData name="Claire.Harnett" userId="edddb424-bfc6-4d85-8905-6f548f644e18" providerId="ADAL" clId="{932047A0-AD04-45B7-A049-3CCC52A1F60B}" dt="2021-08-30T18:28:18.082" v="30" actId="20577"/>
          <ac:spMkLst>
            <pc:docMk/>
            <pc:sldMk cId="614916627" sldId="256"/>
            <ac:spMk id="4" creationId="{00000000-0000-0000-0000-000000000000}"/>
          </ac:spMkLst>
        </pc:spChg>
      </pc:sldChg>
      <pc:sldChg chg="modSp mod">
        <pc:chgData name="Claire.Harnett" userId="edddb424-bfc6-4d85-8905-6f548f644e18" providerId="ADAL" clId="{932047A0-AD04-45B7-A049-3CCC52A1F60B}" dt="2021-08-30T18:35:04.576" v="54" actId="20577"/>
        <pc:sldMkLst>
          <pc:docMk/>
          <pc:sldMk cId="1839598555" sldId="257"/>
        </pc:sldMkLst>
        <pc:spChg chg="mod">
          <ac:chgData name="Claire.Harnett" userId="edddb424-bfc6-4d85-8905-6f548f644e18" providerId="ADAL" clId="{932047A0-AD04-45B7-A049-3CCC52A1F60B}" dt="2021-08-30T18:35:04.576" v="54" actId="20577"/>
          <ac:spMkLst>
            <pc:docMk/>
            <pc:sldMk cId="1839598555" sldId="257"/>
            <ac:spMk id="3" creationId="{00000000-0000-0000-0000-000000000000}"/>
          </ac:spMkLst>
        </pc:spChg>
      </pc:sldChg>
      <pc:sldChg chg="modSp mod">
        <pc:chgData name="Claire.Harnett" userId="edddb424-bfc6-4d85-8905-6f548f644e18" providerId="ADAL" clId="{932047A0-AD04-45B7-A049-3CCC52A1F60B}" dt="2021-08-30T18:34:56.966" v="51" actId="27636"/>
        <pc:sldMkLst>
          <pc:docMk/>
          <pc:sldMk cId="1157952092" sldId="258"/>
        </pc:sldMkLst>
        <pc:spChg chg="mod">
          <ac:chgData name="Claire.Harnett" userId="edddb424-bfc6-4d85-8905-6f548f644e18" providerId="ADAL" clId="{932047A0-AD04-45B7-A049-3CCC52A1F60B}" dt="2021-08-30T18:34:56.966" v="51" actId="27636"/>
          <ac:spMkLst>
            <pc:docMk/>
            <pc:sldMk cId="1157952092" sldId="258"/>
            <ac:spMk id="3" creationId="{00000000-0000-0000-0000-000000000000}"/>
          </ac:spMkLst>
        </pc:spChg>
      </pc:sldChg>
      <pc:sldChg chg="modSp mod modAnim">
        <pc:chgData name="Claire.Harnett" userId="edddb424-bfc6-4d85-8905-6f548f644e18" providerId="ADAL" clId="{932047A0-AD04-45B7-A049-3CCC52A1F60B}" dt="2021-08-30T19:12:20.515" v="1273" actId="20577"/>
        <pc:sldMkLst>
          <pc:docMk/>
          <pc:sldMk cId="1854542032" sldId="259"/>
        </pc:sldMkLst>
        <pc:spChg chg="mod">
          <ac:chgData name="Claire.Harnett" userId="edddb424-bfc6-4d85-8905-6f548f644e18" providerId="ADAL" clId="{932047A0-AD04-45B7-A049-3CCC52A1F60B}" dt="2021-08-30T18:36:47.772" v="106" actId="20577"/>
          <ac:spMkLst>
            <pc:docMk/>
            <pc:sldMk cId="1854542032" sldId="259"/>
            <ac:spMk id="2" creationId="{00000000-0000-0000-0000-000000000000}"/>
          </ac:spMkLst>
        </pc:spChg>
        <pc:spChg chg="mod">
          <ac:chgData name="Claire.Harnett" userId="edddb424-bfc6-4d85-8905-6f548f644e18" providerId="ADAL" clId="{932047A0-AD04-45B7-A049-3CCC52A1F60B}" dt="2021-08-30T19:12:20.515" v="1273" actId="20577"/>
          <ac:spMkLst>
            <pc:docMk/>
            <pc:sldMk cId="1854542032" sldId="259"/>
            <ac:spMk id="3" creationId="{00000000-0000-0000-0000-000000000000}"/>
          </ac:spMkLst>
        </pc:spChg>
      </pc:sldChg>
      <pc:sldChg chg="del">
        <pc:chgData name="Claire.Harnett" userId="edddb424-bfc6-4d85-8905-6f548f644e18" providerId="ADAL" clId="{932047A0-AD04-45B7-A049-3CCC52A1F60B}" dt="2021-08-30T18:35:10.929" v="55" actId="47"/>
        <pc:sldMkLst>
          <pc:docMk/>
          <pc:sldMk cId="1424510480" sldId="260"/>
        </pc:sldMkLst>
      </pc:sldChg>
      <pc:sldChg chg="modSp mod modAnim">
        <pc:chgData name="Claire.Harnett" userId="edddb424-bfc6-4d85-8905-6f548f644e18" providerId="ADAL" clId="{932047A0-AD04-45B7-A049-3CCC52A1F60B}" dt="2021-08-30T19:11:15.834" v="1235" actId="14100"/>
        <pc:sldMkLst>
          <pc:docMk/>
          <pc:sldMk cId="212148482" sldId="261"/>
        </pc:sldMkLst>
        <pc:spChg chg="mod">
          <ac:chgData name="Claire.Harnett" userId="edddb424-bfc6-4d85-8905-6f548f644e18" providerId="ADAL" clId="{932047A0-AD04-45B7-A049-3CCC52A1F60B}" dt="2021-08-30T19:10:30.989" v="1222" actId="20577"/>
          <ac:spMkLst>
            <pc:docMk/>
            <pc:sldMk cId="212148482" sldId="261"/>
            <ac:spMk id="2" creationId="{00000000-0000-0000-0000-000000000000}"/>
          </ac:spMkLst>
        </pc:spChg>
        <pc:spChg chg="mod">
          <ac:chgData name="Claire.Harnett" userId="edddb424-bfc6-4d85-8905-6f548f644e18" providerId="ADAL" clId="{932047A0-AD04-45B7-A049-3CCC52A1F60B}" dt="2021-08-30T19:11:15.834" v="1235" actId="14100"/>
          <ac:spMkLst>
            <pc:docMk/>
            <pc:sldMk cId="212148482" sldId="261"/>
            <ac:spMk id="3" creationId="{00000000-0000-0000-0000-000000000000}"/>
          </ac:spMkLst>
        </pc:spChg>
      </pc:sldChg>
      <pc:sldChg chg="del">
        <pc:chgData name="Claire.Harnett" userId="edddb424-bfc6-4d85-8905-6f548f644e18" providerId="ADAL" clId="{932047A0-AD04-45B7-A049-3CCC52A1F60B}" dt="2021-08-30T19:11:18.995" v="1236" actId="47"/>
        <pc:sldMkLst>
          <pc:docMk/>
          <pc:sldMk cId="648642699" sldId="262"/>
        </pc:sldMkLst>
      </pc:sldChg>
      <pc:sldChg chg="del">
        <pc:chgData name="Claire.Harnett" userId="edddb424-bfc6-4d85-8905-6f548f644e18" providerId="ADAL" clId="{932047A0-AD04-45B7-A049-3CCC52A1F60B}" dt="2021-08-30T19:11:19.251" v="1237" actId="47"/>
        <pc:sldMkLst>
          <pc:docMk/>
          <pc:sldMk cId="3816329126" sldId="263"/>
        </pc:sldMkLst>
      </pc:sldChg>
      <pc:sldChg chg="del">
        <pc:chgData name="Claire.Harnett" userId="edddb424-bfc6-4d85-8905-6f548f644e18" providerId="ADAL" clId="{932047A0-AD04-45B7-A049-3CCC52A1F60B}" dt="2021-08-30T19:11:26.598" v="1249" actId="47"/>
        <pc:sldMkLst>
          <pc:docMk/>
          <pc:sldMk cId="4198937762" sldId="264"/>
        </pc:sldMkLst>
      </pc:sldChg>
      <pc:sldChg chg="del">
        <pc:chgData name="Claire.Harnett" userId="edddb424-bfc6-4d85-8905-6f548f644e18" providerId="ADAL" clId="{932047A0-AD04-45B7-A049-3CCC52A1F60B}" dt="2021-08-30T19:11:20.826" v="1238" actId="47"/>
        <pc:sldMkLst>
          <pc:docMk/>
          <pc:sldMk cId="2711849803" sldId="265"/>
        </pc:sldMkLst>
      </pc:sldChg>
      <pc:sldChg chg="del">
        <pc:chgData name="Claire.Harnett" userId="edddb424-bfc6-4d85-8905-6f548f644e18" providerId="ADAL" clId="{932047A0-AD04-45B7-A049-3CCC52A1F60B}" dt="2021-08-30T19:11:21.219" v="1239" actId="47"/>
        <pc:sldMkLst>
          <pc:docMk/>
          <pc:sldMk cId="4030203378" sldId="266"/>
        </pc:sldMkLst>
      </pc:sldChg>
      <pc:sldChg chg="del">
        <pc:chgData name="Claire.Harnett" userId="edddb424-bfc6-4d85-8905-6f548f644e18" providerId="ADAL" clId="{932047A0-AD04-45B7-A049-3CCC52A1F60B}" dt="2021-08-30T19:11:21.520" v="1240" actId="47"/>
        <pc:sldMkLst>
          <pc:docMk/>
          <pc:sldMk cId="316990722" sldId="267"/>
        </pc:sldMkLst>
      </pc:sldChg>
      <pc:sldChg chg="del">
        <pc:chgData name="Claire.Harnett" userId="edddb424-bfc6-4d85-8905-6f548f644e18" providerId="ADAL" clId="{932047A0-AD04-45B7-A049-3CCC52A1F60B}" dt="2021-08-30T19:11:22.004" v="1241" actId="47"/>
        <pc:sldMkLst>
          <pc:docMk/>
          <pc:sldMk cId="2409944437" sldId="268"/>
        </pc:sldMkLst>
      </pc:sldChg>
      <pc:sldChg chg="del">
        <pc:chgData name="Claire.Harnett" userId="edddb424-bfc6-4d85-8905-6f548f644e18" providerId="ADAL" clId="{932047A0-AD04-45B7-A049-3CCC52A1F60B}" dt="2021-08-30T19:11:22.450" v="1242" actId="47"/>
        <pc:sldMkLst>
          <pc:docMk/>
          <pc:sldMk cId="3957838804" sldId="269"/>
        </pc:sldMkLst>
      </pc:sldChg>
      <pc:sldChg chg="del">
        <pc:chgData name="Claire.Harnett" userId="edddb424-bfc6-4d85-8905-6f548f644e18" providerId="ADAL" clId="{932047A0-AD04-45B7-A049-3CCC52A1F60B}" dt="2021-08-30T19:11:23.242" v="1243" actId="47"/>
        <pc:sldMkLst>
          <pc:docMk/>
          <pc:sldMk cId="3114622241" sldId="270"/>
        </pc:sldMkLst>
      </pc:sldChg>
      <pc:sldChg chg="del">
        <pc:chgData name="Claire.Harnett" userId="edddb424-bfc6-4d85-8905-6f548f644e18" providerId="ADAL" clId="{932047A0-AD04-45B7-A049-3CCC52A1F60B}" dt="2021-08-30T19:11:23.870" v="1244" actId="47"/>
        <pc:sldMkLst>
          <pc:docMk/>
          <pc:sldMk cId="3648198078" sldId="271"/>
        </pc:sldMkLst>
      </pc:sldChg>
      <pc:sldChg chg="del">
        <pc:chgData name="Claire.Harnett" userId="edddb424-bfc6-4d85-8905-6f548f644e18" providerId="ADAL" clId="{932047A0-AD04-45B7-A049-3CCC52A1F60B}" dt="2021-08-30T19:11:24.418" v="1245" actId="47"/>
        <pc:sldMkLst>
          <pc:docMk/>
          <pc:sldMk cId="2608419898" sldId="272"/>
        </pc:sldMkLst>
      </pc:sldChg>
      <pc:sldChg chg="del">
        <pc:chgData name="Claire.Harnett" userId="edddb424-bfc6-4d85-8905-6f548f644e18" providerId="ADAL" clId="{932047A0-AD04-45B7-A049-3CCC52A1F60B}" dt="2021-08-30T19:11:24.792" v="1246" actId="47"/>
        <pc:sldMkLst>
          <pc:docMk/>
          <pc:sldMk cId="2678792797" sldId="273"/>
        </pc:sldMkLst>
      </pc:sldChg>
      <pc:sldChg chg="del">
        <pc:chgData name="Claire.Harnett" userId="edddb424-bfc6-4d85-8905-6f548f644e18" providerId="ADAL" clId="{932047A0-AD04-45B7-A049-3CCC52A1F60B}" dt="2021-08-30T19:11:25.089" v="1247" actId="47"/>
        <pc:sldMkLst>
          <pc:docMk/>
          <pc:sldMk cId="2164621789" sldId="274"/>
        </pc:sldMkLst>
      </pc:sldChg>
      <pc:sldChg chg="del">
        <pc:chgData name="Claire.Harnett" userId="edddb424-bfc6-4d85-8905-6f548f644e18" providerId="ADAL" clId="{932047A0-AD04-45B7-A049-3CCC52A1F60B}" dt="2021-08-30T19:11:25.610" v="1248" actId="47"/>
        <pc:sldMkLst>
          <pc:docMk/>
          <pc:sldMk cId="3031318739" sldId="275"/>
        </pc:sldMkLst>
      </pc:sldChg>
      <pc:sldChg chg="del">
        <pc:chgData name="Claire.Harnett" userId="edddb424-bfc6-4d85-8905-6f548f644e18" providerId="ADAL" clId="{932047A0-AD04-45B7-A049-3CCC52A1F60B}" dt="2021-08-30T19:11:28.650" v="1250" actId="47"/>
        <pc:sldMkLst>
          <pc:docMk/>
          <pc:sldMk cId="1561729520" sldId="276"/>
        </pc:sldMkLst>
      </pc:sldChg>
      <pc:sldChg chg="modSp mod modAnim">
        <pc:chgData name="Claire.Harnett" userId="edddb424-bfc6-4d85-8905-6f548f644e18" providerId="ADAL" clId="{932047A0-AD04-45B7-A049-3CCC52A1F60B}" dt="2021-08-30T19:11:44.639" v="1261" actId="27636"/>
        <pc:sldMkLst>
          <pc:docMk/>
          <pc:sldMk cId="3343741985" sldId="277"/>
        </pc:sldMkLst>
        <pc:spChg chg="mod">
          <ac:chgData name="Claire.Harnett" userId="edddb424-bfc6-4d85-8905-6f548f644e18" providerId="ADAL" clId="{932047A0-AD04-45B7-A049-3CCC52A1F60B}" dt="2021-08-30T19:11:44.639" v="1261" actId="27636"/>
          <ac:spMkLst>
            <pc:docMk/>
            <pc:sldMk cId="3343741985" sldId="277"/>
            <ac:spMk id="3" creationId="{00000000-0000-0000-0000-000000000000}"/>
          </ac:spMkLst>
        </pc:spChg>
      </pc:sldChg>
      <pc:sldChg chg="modSp mod modAnim">
        <pc:chgData name="Claire.Harnett" userId="edddb424-bfc6-4d85-8905-6f548f644e18" providerId="ADAL" clId="{932047A0-AD04-45B7-A049-3CCC52A1F60B}" dt="2021-08-31T07:56:35.592" v="1282" actId="20577"/>
        <pc:sldMkLst>
          <pc:docMk/>
          <pc:sldMk cId="3371825925" sldId="278"/>
        </pc:sldMkLst>
        <pc:spChg chg="mod">
          <ac:chgData name="Claire.Harnett" userId="edddb424-bfc6-4d85-8905-6f548f644e18" providerId="ADAL" clId="{932047A0-AD04-45B7-A049-3CCC52A1F60B}" dt="2021-08-31T07:56:35.592" v="1282" actId="20577"/>
          <ac:spMkLst>
            <pc:docMk/>
            <pc:sldMk cId="3371825925" sldId="278"/>
            <ac:spMk id="3" creationId="{00000000-0000-0000-0000-000000000000}"/>
          </ac:spMkLst>
        </pc:spChg>
      </pc:sldChg>
      <pc:sldChg chg="modSp add mod modAnim">
        <pc:chgData name="Claire.Harnett" userId="edddb424-bfc6-4d85-8905-6f548f644e18" providerId="ADAL" clId="{932047A0-AD04-45B7-A049-3CCC52A1F60B}" dt="2021-08-30T18:45:20.283" v="219" actId="27636"/>
        <pc:sldMkLst>
          <pc:docMk/>
          <pc:sldMk cId="603940016" sldId="279"/>
        </pc:sldMkLst>
        <pc:spChg chg="mod">
          <ac:chgData name="Claire.Harnett" userId="edddb424-bfc6-4d85-8905-6f548f644e18" providerId="ADAL" clId="{932047A0-AD04-45B7-A049-3CCC52A1F60B}" dt="2021-08-30T18:43:44.436" v="155"/>
          <ac:spMkLst>
            <pc:docMk/>
            <pc:sldMk cId="603940016" sldId="279"/>
            <ac:spMk id="2" creationId="{00000000-0000-0000-0000-000000000000}"/>
          </ac:spMkLst>
        </pc:spChg>
        <pc:spChg chg="mod">
          <ac:chgData name="Claire.Harnett" userId="edddb424-bfc6-4d85-8905-6f548f644e18" providerId="ADAL" clId="{932047A0-AD04-45B7-A049-3CCC52A1F60B}" dt="2021-08-30T18:45:20.283" v="219" actId="27636"/>
          <ac:spMkLst>
            <pc:docMk/>
            <pc:sldMk cId="603940016" sldId="279"/>
            <ac:spMk id="3" creationId="{00000000-0000-0000-0000-000000000000}"/>
          </ac:spMkLst>
        </pc:spChg>
      </pc:sldChg>
      <pc:sldChg chg="modSp add mod modAnim">
        <pc:chgData name="Claire.Harnett" userId="edddb424-bfc6-4d85-8905-6f548f644e18" providerId="ADAL" clId="{932047A0-AD04-45B7-A049-3CCC52A1F60B}" dt="2021-08-31T07:55:43.225" v="1278" actId="20577"/>
        <pc:sldMkLst>
          <pc:docMk/>
          <pc:sldMk cId="250952934" sldId="280"/>
        </pc:sldMkLst>
        <pc:spChg chg="mod">
          <ac:chgData name="Claire.Harnett" userId="edddb424-bfc6-4d85-8905-6f548f644e18" providerId="ADAL" clId="{932047A0-AD04-45B7-A049-3CCC52A1F60B}" dt="2021-08-31T07:55:43.225" v="1278" actId="20577"/>
          <ac:spMkLst>
            <pc:docMk/>
            <pc:sldMk cId="250952934" sldId="280"/>
            <ac:spMk id="2" creationId="{00000000-0000-0000-0000-000000000000}"/>
          </ac:spMkLst>
        </pc:spChg>
        <pc:spChg chg="mod">
          <ac:chgData name="Claire.Harnett" userId="edddb424-bfc6-4d85-8905-6f548f644e18" providerId="ADAL" clId="{932047A0-AD04-45B7-A049-3CCC52A1F60B}" dt="2021-08-30T18:47:56.964" v="362" actId="14100"/>
          <ac:spMkLst>
            <pc:docMk/>
            <pc:sldMk cId="250952934" sldId="280"/>
            <ac:spMk id="3" creationId="{00000000-0000-0000-0000-000000000000}"/>
          </ac:spMkLst>
        </pc:spChg>
      </pc:sldChg>
      <pc:sldChg chg="modSp add mod modAnim">
        <pc:chgData name="Claire.Harnett" userId="edddb424-bfc6-4d85-8905-6f548f644e18" providerId="ADAL" clId="{932047A0-AD04-45B7-A049-3CCC52A1F60B}" dt="2021-08-31T07:55:49.632" v="1279" actId="313"/>
        <pc:sldMkLst>
          <pc:docMk/>
          <pc:sldMk cId="1204601241" sldId="281"/>
        </pc:sldMkLst>
        <pc:spChg chg="mod">
          <ac:chgData name="Claire.Harnett" userId="edddb424-bfc6-4d85-8905-6f548f644e18" providerId="ADAL" clId="{932047A0-AD04-45B7-A049-3CCC52A1F60B}" dt="2021-08-31T07:55:49.632" v="1279" actId="313"/>
          <ac:spMkLst>
            <pc:docMk/>
            <pc:sldMk cId="1204601241" sldId="281"/>
            <ac:spMk id="2" creationId="{00000000-0000-0000-0000-000000000000}"/>
          </ac:spMkLst>
        </pc:spChg>
        <pc:spChg chg="mod">
          <ac:chgData name="Claire.Harnett" userId="edddb424-bfc6-4d85-8905-6f548f644e18" providerId="ADAL" clId="{932047A0-AD04-45B7-A049-3CCC52A1F60B}" dt="2021-08-30T18:51:29.572" v="563" actId="255"/>
          <ac:spMkLst>
            <pc:docMk/>
            <pc:sldMk cId="1204601241" sldId="281"/>
            <ac:spMk id="3" creationId="{00000000-0000-0000-0000-000000000000}"/>
          </ac:spMkLst>
        </pc:spChg>
      </pc:sldChg>
      <pc:sldChg chg="modSp add mod modAnim">
        <pc:chgData name="Claire.Harnett" userId="edddb424-bfc6-4d85-8905-6f548f644e18" providerId="ADAL" clId="{932047A0-AD04-45B7-A049-3CCC52A1F60B}" dt="2021-08-31T07:55:54.464" v="1280" actId="313"/>
        <pc:sldMkLst>
          <pc:docMk/>
          <pc:sldMk cId="3663269127" sldId="282"/>
        </pc:sldMkLst>
        <pc:spChg chg="mod">
          <ac:chgData name="Claire.Harnett" userId="edddb424-bfc6-4d85-8905-6f548f644e18" providerId="ADAL" clId="{932047A0-AD04-45B7-A049-3CCC52A1F60B}" dt="2021-08-31T07:55:54.464" v="1280" actId="313"/>
          <ac:spMkLst>
            <pc:docMk/>
            <pc:sldMk cId="3663269127" sldId="282"/>
            <ac:spMk id="2" creationId="{00000000-0000-0000-0000-000000000000}"/>
          </ac:spMkLst>
        </pc:spChg>
        <pc:spChg chg="mod">
          <ac:chgData name="Claire.Harnett" userId="edddb424-bfc6-4d85-8905-6f548f644e18" providerId="ADAL" clId="{932047A0-AD04-45B7-A049-3CCC52A1F60B}" dt="2021-08-30T18:54:07.024" v="678" actId="255"/>
          <ac:spMkLst>
            <pc:docMk/>
            <pc:sldMk cId="3663269127" sldId="282"/>
            <ac:spMk id="3" creationId="{00000000-0000-0000-0000-000000000000}"/>
          </ac:spMkLst>
        </pc:spChg>
      </pc:sldChg>
      <pc:sldChg chg="modSp add mod modAnim">
        <pc:chgData name="Claire.Harnett" userId="edddb424-bfc6-4d85-8905-6f548f644e18" providerId="ADAL" clId="{932047A0-AD04-45B7-A049-3CCC52A1F60B}" dt="2021-08-31T07:55:56.928" v="1281" actId="313"/>
        <pc:sldMkLst>
          <pc:docMk/>
          <pc:sldMk cId="2554095472" sldId="283"/>
        </pc:sldMkLst>
        <pc:spChg chg="mod">
          <ac:chgData name="Claire.Harnett" userId="edddb424-bfc6-4d85-8905-6f548f644e18" providerId="ADAL" clId="{932047A0-AD04-45B7-A049-3CCC52A1F60B}" dt="2021-08-31T07:55:56.928" v="1281" actId="313"/>
          <ac:spMkLst>
            <pc:docMk/>
            <pc:sldMk cId="2554095472" sldId="283"/>
            <ac:spMk id="2" creationId="{00000000-0000-0000-0000-000000000000}"/>
          </ac:spMkLst>
        </pc:spChg>
        <pc:spChg chg="mod">
          <ac:chgData name="Claire.Harnett" userId="edddb424-bfc6-4d85-8905-6f548f644e18" providerId="ADAL" clId="{932047A0-AD04-45B7-A049-3CCC52A1F60B}" dt="2021-08-30T18:56:45.120" v="761" actId="113"/>
          <ac:spMkLst>
            <pc:docMk/>
            <pc:sldMk cId="2554095472" sldId="283"/>
            <ac:spMk id="3" creationId="{00000000-0000-0000-0000-000000000000}"/>
          </ac:spMkLst>
        </pc:spChg>
      </pc:sldChg>
      <pc:sldChg chg="addSp modSp add del mod">
        <pc:chgData name="Claire.Harnett" userId="edddb424-bfc6-4d85-8905-6f548f644e18" providerId="ADAL" clId="{932047A0-AD04-45B7-A049-3CCC52A1F60B}" dt="2021-08-30T18:54:31.996" v="688" actId="47"/>
        <pc:sldMkLst>
          <pc:docMk/>
          <pc:sldMk cId="4184915082" sldId="284"/>
        </pc:sldMkLst>
        <pc:spChg chg="add mod">
          <ac:chgData name="Claire.Harnett" userId="edddb424-bfc6-4d85-8905-6f548f644e18" providerId="ADAL" clId="{932047A0-AD04-45B7-A049-3CCC52A1F60B}" dt="2021-08-30T18:54:19.516" v="681"/>
          <ac:spMkLst>
            <pc:docMk/>
            <pc:sldMk cId="4184915082" sldId="284"/>
            <ac:spMk id="5" creationId="{06CF4859-68BA-4CAC-AEF2-26371FA4E8FD}"/>
          </ac:spMkLst>
        </pc:spChg>
      </pc:sldChg>
      <pc:sldChg chg="modSp add mod modAnim">
        <pc:chgData name="Claire.Harnett" userId="edddb424-bfc6-4d85-8905-6f548f644e18" providerId="ADAL" clId="{932047A0-AD04-45B7-A049-3CCC52A1F60B}" dt="2021-08-30T19:12:32.154" v="1277" actId="404"/>
        <pc:sldMkLst>
          <pc:docMk/>
          <pc:sldMk cId="3566679717" sldId="285"/>
        </pc:sldMkLst>
        <pc:spChg chg="mod">
          <ac:chgData name="Claire.Harnett" userId="edddb424-bfc6-4d85-8905-6f548f644e18" providerId="ADAL" clId="{932047A0-AD04-45B7-A049-3CCC52A1F60B}" dt="2021-08-30T18:57:23.642" v="812" actId="20577"/>
          <ac:spMkLst>
            <pc:docMk/>
            <pc:sldMk cId="3566679717" sldId="285"/>
            <ac:spMk id="2" creationId="{00000000-0000-0000-0000-000000000000}"/>
          </ac:spMkLst>
        </pc:spChg>
        <pc:spChg chg="mod">
          <ac:chgData name="Claire.Harnett" userId="edddb424-bfc6-4d85-8905-6f548f644e18" providerId="ADAL" clId="{932047A0-AD04-45B7-A049-3CCC52A1F60B}" dt="2021-08-30T19:12:32.154" v="1277" actId="404"/>
          <ac:spMkLst>
            <pc:docMk/>
            <pc:sldMk cId="3566679717" sldId="285"/>
            <ac:spMk id="3" creationId="{00000000-0000-0000-0000-000000000000}"/>
          </ac:spMkLst>
        </pc:spChg>
      </pc:sldChg>
      <pc:sldChg chg="modSp add mod modAnim">
        <pc:chgData name="Claire.Harnett" userId="edddb424-bfc6-4d85-8905-6f548f644e18" providerId="ADAL" clId="{932047A0-AD04-45B7-A049-3CCC52A1F60B}" dt="2021-08-30T19:06:09.574" v="1041" actId="5793"/>
        <pc:sldMkLst>
          <pc:docMk/>
          <pc:sldMk cId="795508345" sldId="286"/>
        </pc:sldMkLst>
        <pc:spChg chg="mod">
          <ac:chgData name="Claire.Harnett" userId="edddb424-bfc6-4d85-8905-6f548f644e18" providerId="ADAL" clId="{932047A0-AD04-45B7-A049-3CCC52A1F60B}" dt="2021-08-30T19:03:32.986" v="1015" actId="20577"/>
          <ac:spMkLst>
            <pc:docMk/>
            <pc:sldMk cId="795508345" sldId="286"/>
            <ac:spMk id="2" creationId="{00000000-0000-0000-0000-000000000000}"/>
          </ac:spMkLst>
        </pc:spChg>
        <pc:spChg chg="mod">
          <ac:chgData name="Claire.Harnett" userId="edddb424-bfc6-4d85-8905-6f548f644e18" providerId="ADAL" clId="{932047A0-AD04-45B7-A049-3CCC52A1F60B}" dt="2021-08-30T19:06:09.574" v="1041" actId="5793"/>
          <ac:spMkLst>
            <pc:docMk/>
            <pc:sldMk cId="795508345" sldId="286"/>
            <ac:spMk id="3" creationId="{00000000-0000-0000-0000-000000000000}"/>
          </ac:spMkLst>
        </pc:spChg>
      </pc:sldChg>
      <pc:sldChg chg="add del">
        <pc:chgData name="Claire.Harnett" userId="edddb424-bfc6-4d85-8905-6f548f644e18" providerId="ADAL" clId="{932047A0-AD04-45B7-A049-3CCC52A1F60B}" dt="2021-08-30T18:54:30.497" v="687" actId="47"/>
        <pc:sldMkLst>
          <pc:docMk/>
          <pc:sldMk cId="4219578189" sldId="286"/>
        </pc:sldMkLst>
      </pc:sldChg>
      <pc:sldChg chg="add del">
        <pc:chgData name="Claire.Harnett" userId="edddb424-bfc6-4d85-8905-6f548f644e18" providerId="ADAL" clId="{932047A0-AD04-45B7-A049-3CCC52A1F60B}" dt="2021-08-30T18:54:29.062" v="686" actId="47"/>
        <pc:sldMkLst>
          <pc:docMk/>
          <pc:sldMk cId="412595143" sldId="287"/>
        </pc:sldMkLst>
      </pc:sldChg>
      <pc:sldChg chg="modSp add mod modAnim">
        <pc:chgData name="Claire.Harnett" userId="edddb424-bfc6-4d85-8905-6f548f644e18" providerId="ADAL" clId="{932047A0-AD04-45B7-A049-3CCC52A1F60B}" dt="2021-08-30T19:08:33.153" v="1171" actId="20577"/>
        <pc:sldMkLst>
          <pc:docMk/>
          <pc:sldMk cId="3761235043" sldId="287"/>
        </pc:sldMkLst>
        <pc:spChg chg="mod">
          <ac:chgData name="Claire.Harnett" userId="edddb424-bfc6-4d85-8905-6f548f644e18" providerId="ADAL" clId="{932047A0-AD04-45B7-A049-3CCC52A1F60B}" dt="2021-08-30T19:06:46.848" v="1103" actId="20577"/>
          <ac:spMkLst>
            <pc:docMk/>
            <pc:sldMk cId="3761235043" sldId="287"/>
            <ac:spMk id="2" creationId="{00000000-0000-0000-0000-000000000000}"/>
          </ac:spMkLst>
        </pc:spChg>
        <pc:spChg chg="mod">
          <ac:chgData name="Claire.Harnett" userId="edddb424-bfc6-4d85-8905-6f548f644e18" providerId="ADAL" clId="{932047A0-AD04-45B7-A049-3CCC52A1F60B}" dt="2021-08-30T19:08:33.153" v="1171" actId="20577"/>
          <ac:spMkLst>
            <pc:docMk/>
            <pc:sldMk cId="3761235043" sldId="287"/>
            <ac:spMk id="3" creationId="{00000000-0000-0000-0000-000000000000}"/>
          </ac:spMkLst>
        </pc:spChg>
      </pc:sldChg>
      <pc:sldChg chg="modSp add del mod">
        <pc:chgData name="Claire.Harnett" userId="edddb424-bfc6-4d85-8905-6f548f644e18" providerId="ADAL" clId="{932047A0-AD04-45B7-A049-3CCC52A1F60B}" dt="2021-08-30T18:54:34.454" v="689" actId="47"/>
        <pc:sldMkLst>
          <pc:docMk/>
          <pc:sldMk cId="324511915" sldId="288"/>
        </pc:sldMkLst>
        <pc:spChg chg="mod">
          <ac:chgData name="Claire.Harnett" userId="edddb424-bfc6-4d85-8905-6f548f644e18" providerId="ADAL" clId="{932047A0-AD04-45B7-A049-3CCC52A1F60B}" dt="2021-08-30T18:54:28.042" v="685" actId="6549"/>
          <ac:spMkLst>
            <pc:docMk/>
            <pc:sldMk cId="324511915" sldId="288"/>
            <ac:spMk id="5" creationId="{06CF4859-68BA-4CAC-AEF2-26371FA4E8FD}"/>
          </ac:spMkLst>
        </pc:spChg>
      </pc:sldChg>
      <pc:sldChg chg="addSp delSp modSp add mod delAnim">
        <pc:chgData name="Claire.Harnett" userId="edddb424-bfc6-4d85-8905-6f548f644e18" providerId="ADAL" clId="{932047A0-AD04-45B7-A049-3CCC52A1F60B}" dt="2021-08-30T19:10:11.439" v="1202" actId="1076"/>
        <pc:sldMkLst>
          <pc:docMk/>
          <pc:sldMk cId="3634861502" sldId="288"/>
        </pc:sldMkLst>
        <pc:spChg chg="mod">
          <ac:chgData name="Claire.Harnett" userId="edddb424-bfc6-4d85-8905-6f548f644e18" providerId="ADAL" clId="{932047A0-AD04-45B7-A049-3CCC52A1F60B}" dt="2021-08-30T19:09:07.922" v="1193" actId="20577"/>
          <ac:spMkLst>
            <pc:docMk/>
            <pc:sldMk cId="3634861502" sldId="288"/>
            <ac:spMk id="2" creationId="{00000000-0000-0000-0000-000000000000}"/>
          </ac:spMkLst>
        </pc:spChg>
        <pc:spChg chg="del">
          <ac:chgData name="Claire.Harnett" userId="edddb424-bfc6-4d85-8905-6f548f644e18" providerId="ADAL" clId="{932047A0-AD04-45B7-A049-3CCC52A1F60B}" dt="2021-08-30T19:09:45.563" v="1194" actId="22"/>
          <ac:spMkLst>
            <pc:docMk/>
            <pc:sldMk cId="3634861502" sldId="288"/>
            <ac:spMk id="3" creationId="{00000000-0000-0000-0000-000000000000}"/>
          </ac:spMkLst>
        </pc:spChg>
        <pc:picChg chg="add mod ord modCrop">
          <ac:chgData name="Claire.Harnett" userId="edddb424-bfc6-4d85-8905-6f548f644e18" providerId="ADAL" clId="{932047A0-AD04-45B7-A049-3CCC52A1F60B}" dt="2021-08-30T19:10:11.439" v="1202" actId="1076"/>
          <ac:picMkLst>
            <pc:docMk/>
            <pc:sldMk cId="3634861502" sldId="288"/>
            <ac:picMk id="5" creationId="{D424B9BB-0D0C-49DE-8EC8-5D2A228FD198}"/>
          </ac:picMkLst>
        </pc:picChg>
      </pc:sldChg>
      <pc:sldChg chg="modSp add mod ord modAnim">
        <pc:chgData name="Claire.Harnett" userId="edddb424-bfc6-4d85-8905-6f548f644e18" providerId="ADAL" clId="{932047A0-AD04-45B7-A049-3CCC52A1F60B}" dt="2021-08-30T19:03:05.546" v="961" actId="20577"/>
        <pc:sldMkLst>
          <pc:docMk/>
          <pc:sldMk cId="236775134" sldId="289"/>
        </pc:sldMkLst>
        <pc:spChg chg="mod">
          <ac:chgData name="Claire.Harnett" userId="edddb424-bfc6-4d85-8905-6f548f644e18" providerId="ADAL" clId="{932047A0-AD04-45B7-A049-3CCC52A1F60B}" dt="2021-08-30T19:03:05.546" v="961" actId="20577"/>
          <ac:spMkLst>
            <pc:docMk/>
            <pc:sldMk cId="236775134" sldId="289"/>
            <ac:spMk id="3" creationId="{00000000-0000-0000-0000-000000000000}"/>
          </ac:spMkLst>
        </pc:spChg>
      </pc:sldChg>
    </pc:docChg>
  </pc:docChgLst>
</pc:chgInfo>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42267456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3923426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IE"/>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96874233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7" name="Rectangle 6"/>
          <p:cNvSpPr/>
          <p:nvPr userDrawn="1"/>
        </p:nvSpPr>
        <p:spPr>
          <a:xfrm>
            <a:off x="0" y="6183297"/>
            <a:ext cx="9135712" cy="504056"/>
          </a:xfrm>
          <a:prstGeom prst="rect">
            <a:avLst/>
          </a:prstGeom>
          <a:solidFill>
            <a:srgbClr val="FEDD4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1400" i="1" dirty="0">
                <a:solidFill>
                  <a:schemeClr val="tx1"/>
                </a:solidFill>
                <a:cs typeface="Arial" panose="020B0604020202020204" pitchFamily="34" charset="0"/>
              </a:rPr>
              <a:t>Organisational Behaviour,</a:t>
            </a:r>
            <a:r>
              <a:rPr lang="en-GB" sz="1400" i="1" baseline="0" dirty="0">
                <a:solidFill>
                  <a:schemeClr val="tx1"/>
                </a:solidFill>
                <a:cs typeface="Arial" panose="020B0604020202020204" pitchFamily="34" charset="0"/>
              </a:rPr>
              <a:t> </a:t>
            </a:r>
            <a:r>
              <a:rPr lang="en-GB" sz="1400" i="0" baseline="0" dirty="0">
                <a:solidFill>
                  <a:schemeClr val="tx1"/>
                </a:solidFill>
                <a:cs typeface="Arial" panose="020B0604020202020204" pitchFamily="34" charset="0"/>
              </a:rPr>
              <a:t>second edition, e</a:t>
            </a:r>
            <a:r>
              <a:rPr lang="en-GB" sz="1400" dirty="0">
                <a:solidFill>
                  <a:schemeClr val="tx1"/>
                </a:solidFill>
                <a:cs typeface="Arial" panose="020B0604020202020204" pitchFamily="34" charset="0"/>
              </a:rPr>
              <a:t>dited by Christine Cross and Ronan Carbery</a:t>
            </a:r>
          </a:p>
          <a:p>
            <a:pPr algn="ctr"/>
            <a:r>
              <a:rPr lang="en-GB" sz="1400" dirty="0">
                <a:solidFill>
                  <a:schemeClr val="tx1"/>
                </a:solidFill>
                <a:cs typeface="Arial" panose="020B0604020202020204" pitchFamily="34" charset="0"/>
              </a:rPr>
              <a:t>©Bloomsbury</a:t>
            </a:r>
            <a:r>
              <a:rPr lang="en-GB" sz="1400" baseline="0" dirty="0">
                <a:solidFill>
                  <a:schemeClr val="tx1"/>
                </a:solidFill>
                <a:cs typeface="Arial" panose="020B0604020202020204" pitchFamily="34" charset="0"/>
              </a:rPr>
              <a:t> 2021</a:t>
            </a:r>
            <a:endParaRPr lang="en-GB" sz="1400" dirty="0">
              <a:solidFill>
                <a:schemeClr val="tx1"/>
              </a:solidFill>
              <a:cs typeface="Arial" panose="020B0604020202020204" pitchFamily="34" charset="0"/>
            </a:endParaRPr>
          </a:p>
        </p:txBody>
      </p:sp>
    </p:spTree>
    <p:extLst>
      <p:ext uri="{BB962C8B-B14F-4D97-AF65-F5344CB8AC3E}">
        <p14:creationId xmlns:p14="http://schemas.microsoft.com/office/powerpoint/2010/main" val="19256290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IE"/>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13419200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7966618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IE"/>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7" name="Date Placeholder 6"/>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8" name="Footer Placeholder 7"/>
          <p:cNvSpPr>
            <a:spLocks noGrp="1"/>
          </p:cNvSpPr>
          <p:nvPr>
            <p:ph type="ftr" sz="quarter" idx="11"/>
          </p:nvPr>
        </p:nvSpPr>
        <p:spPr/>
        <p:txBody>
          <a:bodyPr/>
          <a:lstStyle/>
          <a:p>
            <a:endParaRPr lang="en-IE" dirty="0"/>
          </a:p>
        </p:txBody>
      </p:sp>
      <p:sp>
        <p:nvSpPr>
          <p:cNvPr id="9" name="Slide Number Placeholder 8"/>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53935381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Date Placeholder 2"/>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4" name="Footer Placeholder 3"/>
          <p:cNvSpPr>
            <a:spLocks noGrp="1"/>
          </p:cNvSpPr>
          <p:nvPr>
            <p:ph type="ftr" sz="quarter" idx="11"/>
          </p:nvPr>
        </p:nvSpPr>
        <p:spPr/>
        <p:txBody>
          <a:bodyPr/>
          <a:lstStyle/>
          <a:p>
            <a:endParaRPr lang="en-IE" dirty="0"/>
          </a:p>
        </p:txBody>
      </p:sp>
      <p:sp>
        <p:nvSpPr>
          <p:cNvPr id="5" name="Slide Number Placeholder 4"/>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15362602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3" name="Footer Placeholder 2"/>
          <p:cNvSpPr>
            <a:spLocks noGrp="1"/>
          </p:cNvSpPr>
          <p:nvPr>
            <p:ph type="ftr" sz="quarter" idx="11"/>
          </p:nvPr>
        </p:nvSpPr>
        <p:spPr/>
        <p:txBody>
          <a:bodyPr/>
          <a:lstStyle/>
          <a:p>
            <a:endParaRPr lang="en-IE" dirty="0"/>
          </a:p>
        </p:txBody>
      </p:sp>
      <p:sp>
        <p:nvSpPr>
          <p:cNvPr id="4" name="Slide Number Placeholder 3"/>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9539790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IE"/>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1299074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IE"/>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E"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144686862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IE"/>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76DCEE7-335A-44A1-8AA0-B7DDEFE159FE}" type="datetimeFigureOut">
              <a:rPr lang="en-IE" smtClean="0"/>
              <a:t>13/10/2021</a:t>
            </a:fld>
            <a:endParaRPr lang="en-IE"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E"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47EE8D3-2306-45B1-9F69-9A643D43E400}" type="slidenum">
              <a:rPr lang="en-IE" smtClean="0"/>
              <a:t>‹#›</a:t>
            </a:fld>
            <a:endParaRPr lang="en-IE" dirty="0"/>
          </a:p>
        </p:txBody>
      </p:sp>
    </p:spTree>
    <p:extLst>
      <p:ext uri="{BB962C8B-B14F-4D97-AF65-F5344CB8AC3E}">
        <p14:creationId xmlns:p14="http://schemas.microsoft.com/office/powerpoint/2010/main" val="65397077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3BBCD6"/>
        </a:solidFill>
        <a:effectLst/>
      </p:bgPr>
    </p:bg>
    <p:spTree>
      <p:nvGrpSpPr>
        <p:cNvPr id="1" name=""/>
        <p:cNvGrpSpPr/>
        <p:nvPr/>
      </p:nvGrpSpPr>
      <p:grpSpPr>
        <a:xfrm>
          <a:off x="0" y="0"/>
          <a:ext cx="0" cy="0"/>
          <a:chOff x="0" y="0"/>
          <a:chExt cx="0" cy="0"/>
        </a:xfrm>
      </p:grpSpPr>
      <p:sp>
        <p:nvSpPr>
          <p:cNvPr id="6" name="Rectangle 5"/>
          <p:cNvSpPr/>
          <p:nvPr/>
        </p:nvSpPr>
        <p:spPr>
          <a:xfrm>
            <a:off x="0" y="3284984"/>
            <a:ext cx="9144000" cy="3573016"/>
          </a:xfrm>
          <a:prstGeom prst="rect">
            <a:avLst/>
          </a:prstGeom>
          <a:solidFill>
            <a:srgbClr val="FEDD43"/>
          </a:solidFill>
          <a:ln>
            <a:solidFill>
              <a:srgbClr val="00AFC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4000" dirty="0">
              <a:solidFill>
                <a:srgbClr val="25AEC9"/>
              </a:solidFill>
              <a:latin typeface="+mj-lt"/>
            </a:endParaRPr>
          </a:p>
        </p:txBody>
      </p:sp>
      <p:sp>
        <p:nvSpPr>
          <p:cNvPr id="2" name="TextBox 1"/>
          <p:cNvSpPr txBox="1"/>
          <p:nvPr/>
        </p:nvSpPr>
        <p:spPr>
          <a:xfrm>
            <a:off x="3311860" y="1657057"/>
            <a:ext cx="2520280" cy="707886"/>
          </a:xfrm>
          <a:prstGeom prst="rect">
            <a:avLst/>
          </a:prstGeom>
          <a:noFill/>
        </p:spPr>
        <p:txBody>
          <a:bodyPr wrap="square" rtlCol="0">
            <a:spAutoFit/>
          </a:bodyPr>
          <a:lstStyle/>
          <a:p>
            <a:r>
              <a:rPr lang="en-GB" sz="4000" dirty="0">
                <a:solidFill>
                  <a:srgbClr val="FEDD43"/>
                </a:solidFill>
              </a:rPr>
              <a:t>Chapter 11</a:t>
            </a:r>
          </a:p>
        </p:txBody>
      </p:sp>
      <p:sp>
        <p:nvSpPr>
          <p:cNvPr id="4" name="TextBox 3"/>
          <p:cNvSpPr txBox="1"/>
          <p:nvPr/>
        </p:nvSpPr>
        <p:spPr>
          <a:xfrm>
            <a:off x="755576" y="3645024"/>
            <a:ext cx="7920880" cy="707886"/>
          </a:xfrm>
          <a:prstGeom prst="rect">
            <a:avLst/>
          </a:prstGeom>
          <a:noFill/>
        </p:spPr>
        <p:txBody>
          <a:bodyPr wrap="square" rtlCol="0">
            <a:spAutoFit/>
          </a:bodyPr>
          <a:lstStyle/>
          <a:p>
            <a:pPr algn="ctr"/>
            <a:r>
              <a:rPr lang="en-GB" sz="4000" dirty="0">
                <a:solidFill>
                  <a:srgbClr val="25AEC9"/>
                </a:solidFill>
              </a:rPr>
              <a:t>Organisational Socialisation</a:t>
            </a:r>
          </a:p>
        </p:txBody>
      </p:sp>
    </p:spTree>
    <p:extLst>
      <p:ext uri="{BB962C8B-B14F-4D97-AF65-F5344CB8AC3E}">
        <p14:creationId xmlns:p14="http://schemas.microsoft.com/office/powerpoint/2010/main" val="61491662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fontScale="90000"/>
          </a:bodyPr>
          <a:lstStyle/>
          <a:p>
            <a:r>
              <a:rPr lang="en-IE" sz="4000" dirty="0">
                <a:solidFill>
                  <a:schemeClr val="bg1"/>
                </a:solidFill>
              </a:rPr>
              <a:t>Goals and Outcomes of </a:t>
            </a:r>
            <a:r>
              <a:rPr lang="en-IE" sz="4000" dirty="0" smtClean="0">
                <a:solidFill>
                  <a:schemeClr val="bg1"/>
                </a:solidFill>
              </a:rPr>
              <a:t/>
            </a:r>
            <a:br>
              <a:rPr lang="en-IE" sz="4000" dirty="0" smtClean="0">
                <a:solidFill>
                  <a:schemeClr val="bg1"/>
                </a:solidFill>
              </a:rPr>
            </a:br>
            <a:r>
              <a:rPr lang="en-IE" sz="4000" dirty="0" smtClean="0">
                <a:solidFill>
                  <a:schemeClr val="bg1"/>
                </a:solidFill>
              </a:rPr>
              <a:t>Organisational </a:t>
            </a:r>
            <a:r>
              <a:rPr lang="en-IE" sz="4000" dirty="0">
                <a:solidFill>
                  <a:schemeClr val="bg1"/>
                </a:solidFill>
              </a:rPr>
              <a:t>Socialisation</a:t>
            </a:r>
          </a:p>
        </p:txBody>
      </p:sp>
      <p:sp>
        <p:nvSpPr>
          <p:cNvPr id="3" name="Content Placeholder 2"/>
          <p:cNvSpPr>
            <a:spLocks noGrp="1"/>
          </p:cNvSpPr>
          <p:nvPr>
            <p:ph idx="4294967295"/>
          </p:nvPr>
        </p:nvSpPr>
        <p:spPr>
          <a:xfrm>
            <a:off x="457200" y="1600200"/>
            <a:ext cx="8229600" cy="4525963"/>
          </a:xfrm>
        </p:spPr>
        <p:txBody>
          <a:bodyPr>
            <a:normAutofit fontScale="85000" lnSpcReduction="20000"/>
          </a:bodyPr>
          <a:lstStyle/>
          <a:p>
            <a:pPr marL="0" indent="0" algn="ctr">
              <a:buNone/>
            </a:pPr>
            <a:endParaRPr lang="en-GB" sz="1900" b="1" dirty="0"/>
          </a:p>
          <a:p>
            <a:pPr marL="0" indent="0" algn="ctr">
              <a:buNone/>
            </a:pPr>
            <a:r>
              <a:rPr lang="en-GB" sz="3300" b="1" dirty="0"/>
              <a:t>Individual Level Outcomes</a:t>
            </a:r>
          </a:p>
          <a:p>
            <a:pPr marL="0" indent="0" algn="ctr">
              <a:buNone/>
            </a:pPr>
            <a:endParaRPr lang="en-GB" sz="2100" b="1" dirty="0"/>
          </a:p>
          <a:p>
            <a:r>
              <a:rPr lang="en-GB" sz="2800" dirty="0"/>
              <a:t>Successful socialisation process would lead to the </a:t>
            </a:r>
            <a:r>
              <a:rPr lang="en-GB" sz="2800" b="1" dirty="0"/>
              <a:t>development of work skills and abilities</a:t>
            </a:r>
            <a:r>
              <a:rPr lang="en-GB" sz="2800" dirty="0"/>
              <a:t> essential to one’s new role</a:t>
            </a:r>
          </a:p>
          <a:p>
            <a:endParaRPr lang="en-GB" sz="2800" dirty="0"/>
          </a:p>
          <a:p>
            <a:r>
              <a:rPr lang="en-GB" sz="2800" dirty="0"/>
              <a:t>A combination of the organisation’s involvement and the individual’s own information-seeking tendencies were positively related to performance</a:t>
            </a:r>
          </a:p>
          <a:p>
            <a:endParaRPr lang="en-GB" sz="2800" dirty="0"/>
          </a:p>
          <a:p>
            <a:r>
              <a:rPr lang="en-GB" sz="2800" dirty="0"/>
              <a:t>Any ambiguity or conflict one might have concerning one’s role is lessened, whilst work stress also decreases</a:t>
            </a:r>
            <a:endParaRPr lang="en-IE" sz="2800" dirty="0"/>
          </a:p>
        </p:txBody>
      </p:sp>
    </p:spTree>
    <p:extLst>
      <p:ext uri="{BB962C8B-B14F-4D97-AF65-F5344CB8AC3E}">
        <p14:creationId xmlns:p14="http://schemas.microsoft.com/office/powerpoint/2010/main" val="356667971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fade">
                                      <p:cBhvr>
                                        <p:cTn id="12" dur="500"/>
                                        <p:tgtEl>
                                          <p:spTgt spid="3">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5" end="5"/>
                                            </p:txEl>
                                          </p:spTgt>
                                        </p:tgtEl>
                                        <p:attrNameLst>
                                          <p:attrName>style.visibility</p:attrName>
                                        </p:attrNameLst>
                                      </p:cBhvr>
                                      <p:to>
                                        <p:strVal val="visible"/>
                                      </p:to>
                                    </p:set>
                                    <p:animEffect transition="in" filter="fade">
                                      <p:cBhvr>
                                        <p:cTn id="17" dur="500"/>
                                        <p:tgtEl>
                                          <p:spTgt spid="3">
                                            <p:txEl>
                                              <p:pRg st="5" end="5"/>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7" end="7"/>
                                            </p:txEl>
                                          </p:spTgt>
                                        </p:tgtEl>
                                        <p:attrNameLst>
                                          <p:attrName>style.visibility</p:attrName>
                                        </p:attrNameLst>
                                      </p:cBhvr>
                                      <p:to>
                                        <p:strVal val="visible"/>
                                      </p:to>
                                    </p:set>
                                    <p:animEffect transition="in" filter="fade">
                                      <p:cBhvr>
                                        <p:cTn id="22"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fontScale="90000"/>
          </a:bodyPr>
          <a:lstStyle/>
          <a:p>
            <a:r>
              <a:rPr lang="en-IE" sz="4000" dirty="0">
                <a:solidFill>
                  <a:schemeClr val="bg1"/>
                </a:solidFill>
              </a:rPr>
              <a:t>Goals and Outcomes of </a:t>
            </a:r>
            <a:r>
              <a:rPr lang="en-IE" sz="4000" dirty="0" smtClean="0">
                <a:solidFill>
                  <a:schemeClr val="bg1"/>
                </a:solidFill>
              </a:rPr>
              <a:t/>
            </a:r>
            <a:br>
              <a:rPr lang="en-IE" sz="4000" dirty="0" smtClean="0">
                <a:solidFill>
                  <a:schemeClr val="bg1"/>
                </a:solidFill>
              </a:rPr>
            </a:br>
            <a:r>
              <a:rPr lang="en-IE" sz="4000" dirty="0" smtClean="0">
                <a:solidFill>
                  <a:schemeClr val="bg1"/>
                </a:solidFill>
              </a:rPr>
              <a:t>Organisational </a:t>
            </a:r>
            <a:r>
              <a:rPr lang="en-IE" sz="4000" dirty="0">
                <a:solidFill>
                  <a:schemeClr val="bg1"/>
                </a:solidFill>
              </a:rPr>
              <a:t>Socialisation</a:t>
            </a:r>
          </a:p>
        </p:txBody>
      </p:sp>
      <p:sp>
        <p:nvSpPr>
          <p:cNvPr id="3" name="Content Placeholder 2"/>
          <p:cNvSpPr>
            <a:spLocks noGrp="1"/>
          </p:cNvSpPr>
          <p:nvPr>
            <p:ph idx="4294967295"/>
          </p:nvPr>
        </p:nvSpPr>
        <p:spPr>
          <a:xfrm>
            <a:off x="457200" y="1600200"/>
            <a:ext cx="8229600" cy="4525963"/>
          </a:xfrm>
        </p:spPr>
        <p:txBody>
          <a:bodyPr>
            <a:normAutofit fontScale="77500" lnSpcReduction="20000"/>
          </a:bodyPr>
          <a:lstStyle/>
          <a:p>
            <a:pPr marL="0" indent="0" algn="ctr">
              <a:buNone/>
            </a:pPr>
            <a:endParaRPr lang="en-GB" sz="3300" b="1" dirty="0"/>
          </a:p>
          <a:p>
            <a:pPr marL="0" indent="0" algn="ctr">
              <a:buNone/>
            </a:pPr>
            <a:r>
              <a:rPr lang="en-GB" sz="3300" b="1" dirty="0"/>
              <a:t>Organisational Level Outcomes</a:t>
            </a:r>
          </a:p>
          <a:p>
            <a:pPr marL="0" indent="0" algn="ctr">
              <a:buNone/>
            </a:pPr>
            <a:endParaRPr lang="en-GB" sz="3300" b="1" dirty="0"/>
          </a:p>
          <a:p>
            <a:pPr>
              <a:lnSpc>
                <a:spcPct val="120000"/>
              </a:lnSpc>
              <a:spcBef>
                <a:spcPts val="0"/>
              </a:spcBef>
            </a:pPr>
            <a:r>
              <a:rPr lang="en-GB" sz="3100" dirty="0"/>
              <a:t>Increased performance leads to the organisation benefiting from increased productivity and performance from its staff</a:t>
            </a:r>
          </a:p>
          <a:p>
            <a:pPr>
              <a:lnSpc>
                <a:spcPct val="120000"/>
              </a:lnSpc>
              <a:spcBef>
                <a:spcPts val="0"/>
              </a:spcBef>
            </a:pPr>
            <a:endParaRPr lang="en-GB" sz="3100" b="1" dirty="0"/>
          </a:p>
          <a:p>
            <a:pPr>
              <a:lnSpc>
                <a:spcPct val="120000"/>
              </a:lnSpc>
              <a:spcBef>
                <a:spcPts val="0"/>
              </a:spcBef>
            </a:pPr>
            <a:r>
              <a:rPr lang="en-GB" sz="3100" dirty="0"/>
              <a:t>Another key aim of socialisation that is of core importance for the organisation is to ensure that </a:t>
            </a:r>
            <a:r>
              <a:rPr lang="en-GB" sz="3100" b="1" dirty="0"/>
              <a:t>employee turnover </a:t>
            </a:r>
            <a:r>
              <a:rPr lang="en-GB" sz="3100" dirty="0"/>
              <a:t>is minimal</a:t>
            </a:r>
          </a:p>
          <a:p>
            <a:pPr>
              <a:lnSpc>
                <a:spcPct val="120000"/>
              </a:lnSpc>
              <a:spcBef>
                <a:spcPts val="0"/>
              </a:spcBef>
            </a:pPr>
            <a:endParaRPr lang="en-GB" sz="3100" dirty="0"/>
          </a:p>
          <a:p>
            <a:pPr>
              <a:lnSpc>
                <a:spcPct val="120000"/>
              </a:lnSpc>
              <a:spcBef>
                <a:spcPts val="0"/>
              </a:spcBef>
            </a:pPr>
            <a:r>
              <a:rPr lang="en-GB" sz="3100" dirty="0"/>
              <a:t>Socialisation leads to more organisational commitment </a:t>
            </a:r>
            <a:endParaRPr lang="en-GB" sz="3100" b="1" dirty="0"/>
          </a:p>
        </p:txBody>
      </p:sp>
    </p:spTree>
    <p:extLst>
      <p:ext uri="{BB962C8B-B14F-4D97-AF65-F5344CB8AC3E}">
        <p14:creationId xmlns:p14="http://schemas.microsoft.com/office/powerpoint/2010/main" val="23677513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fade">
                                      <p:cBhvr>
                                        <p:cTn id="12" dur="500"/>
                                        <p:tgtEl>
                                          <p:spTgt spid="3">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5" end="5"/>
                                            </p:txEl>
                                          </p:spTgt>
                                        </p:tgtEl>
                                        <p:attrNameLst>
                                          <p:attrName>style.visibility</p:attrName>
                                        </p:attrNameLst>
                                      </p:cBhvr>
                                      <p:to>
                                        <p:strVal val="visible"/>
                                      </p:to>
                                    </p:set>
                                    <p:animEffect transition="in" filter="fade">
                                      <p:cBhvr>
                                        <p:cTn id="17" dur="500"/>
                                        <p:tgtEl>
                                          <p:spTgt spid="3">
                                            <p:txEl>
                                              <p:pRg st="5" end="5"/>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7" end="7"/>
                                            </p:txEl>
                                          </p:spTgt>
                                        </p:tgtEl>
                                        <p:attrNameLst>
                                          <p:attrName>style.visibility</p:attrName>
                                        </p:attrNameLst>
                                      </p:cBhvr>
                                      <p:to>
                                        <p:strVal val="visible"/>
                                      </p:to>
                                    </p:set>
                                    <p:animEffect transition="in" filter="fade">
                                      <p:cBhvr>
                                        <p:cTn id="22"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fontScale="90000"/>
          </a:bodyPr>
          <a:lstStyle/>
          <a:p>
            <a:r>
              <a:rPr lang="en-IE" sz="4000" dirty="0">
                <a:solidFill>
                  <a:schemeClr val="bg1"/>
                </a:solidFill>
              </a:rPr>
              <a:t>The Organisation’s Role in </a:t>
            </a:r>
            <a:r>
              <a:rPr lang="en-IE" sz="4000" dirty="0" smtClean="0">
                <a:solidFill>
                  <a:schemeClr val="bg1"/>
                </a:solidFill>
              </a:rPr>
              <a:t/>
            </a:r>
            <a:br>
              <a:rPr lang="en-IE" sz="4000" dirty="0" smtClean="0">
                <a:solidFill>
                  <a:schemeClr val="bg1"/>
                </a:solidFill>
              </a:rPr>
            </a:br>
            <a:r>
              <a:rPr lang="en-IE" sz="4000" dirty="0" smtClean="0">
                <a:solidFill>
                  <a:schemeClr val="bg1"/>
                </a:solidFill>
              </a:rPr>
              <a:t>the </a:t>
            </a:r>
            <a:r>
              <a:rPr lang="en-IE" sz="4000" dirty="0">
                <a:solidFill>
                  <a:schemeClr val="bg1"/>
                </a:solidFill>
              </a:rPr>
              <a:t>Socialisation Process</a:t>
            </a:r>
          </a:p>
        </p:txBody>
      </p:sp>
      <p:sp>
        <p:nvSpPr>
          <p:cNvPr id="3" name="Content Placeholder 2"/>
          <p:cNvSpPr>
            <a:spLocks noGrp="1"/>
          </p:cNvSpPr>
          <p:nvPr>
            <p:ph idx="4294967295"/>
          </p:nvPr>
        </p:nvSpPr>
        <p:spPr>
          <a:xfrm>
            <a:off x="323528" y="1600200"/>
            <a:ext cx="8712968" cy="4525963"/>
          </a:xfrm>
        </p:spPr>
        <p:txBody>
          <a:bodyPr>
            <a:noAutofit/>
          </a:bodyPr>
          <a:lstStyle/>
          <a:p>
            <a:pPr>
              <a:spcBef>
                <a:spcPts val="0"/>
              </a:spcBef>
            </a:pPr>
            <a:r>
              <a:rPr lang="en-GB" sz="2200" dirty="0"/>
              <a:t>One of the primary duties an organisation has in socialisation is to design and implement an appropriate, effective and relevant process</a:t>
            </a:r>
            <a:endParaRPr lang="en-IE" sz="2200" dirty="0"/>
          </a:p>
          <a:p>
            <a:pPr>
              <a:spcBef>
                <a:spcPts val="0"/>
              </a:spcBef>
            </a:pPr>
            <a:endParaRPr lang="en-IE" sz="2200" dirty="0"/>
          </a:p>
          <a:p>
            <a:pPr>
              <a:spcBef>
                <a:spcPts val="0"/>
              </a:spcBef>
            </a:pPr>
            <a:r>
              <a:rPr lang="en-GB" sz="2200" dirty="0"/>
              <a:t>Van Maanen and Schein (1979) proposed that there were a number of factors (which they referred to as ‘tactics’) that are involved when an organisation designs and conducts their socialisation process</a:t>
            </a:r>
          </a:p>
          <a:p>
            <a:pPr lvl="1">
              <a:spcBef>
                <a:spcPts val="0"/>
              </a:spcBef>
            </a:pPr>
            <a:r>
              <a:rPr lang="en-GB" sz="2200" i="1" dirty="0"/>
              <a:t>Collective vs Individual</a:t>
            </a:r>
          </a:p>
          <a:p>
            <a:pPr lvl="1">
              <a:spcBef>
                <a:spcPts val="0"/>
              </a:spcBef>
            </a:pPr>
            <a:r>
              <a:rPr lang="en-GB" sz="2200" i="1" dirty="0"/>
              <a:t>Formal vs Informal</a:t>
            </a:r>
          </a:p>
          <a:p>
            <a:pPr lvl="1">
              <a:spcBef>
                <a:spcPts val="0"/>
              </a:spcBef>
            </a:pPr>
            <a:r>
              <a:rPr lang="en-GB" sz="2200" i="1" dirty="0"/>
              <a:t>Sequential vs Random</a:t>
            </a:r>
            <a:endParaRPr lang="en-IE" sz="2200" dirty="0"/>
          </a:p>
          <a:p>
            <a:pPr lvl="1">
              <a:spcBef>
                <a:spcPts val="0"/>
              </a:spcBef>
            </a:pPr>
            <a:r>
              <a:rPr lang="en-GB" sz="2200" i="1" dirty="0"/>
              <a:t>Fixed vs Variable </a:t>
            </a:r>
            <a:endParaRPr lang="en-IE" sz="2200" dirty="0"/>
          </a:p>
          <a:p>
            <a:pPr lvl="1">
              <a:spcBef>
                <a:spcPts val="0"/>
              </a:spcBef>
            </a:pPr>
            <a:r>
              <a:rPr lang="en-GB" sz="2200" i="1" dirty="0"/>
              <a:t>Serial vs Disjunctive</a:t>
            </a:r>
            <a:endParaRPr lang="en-IE" sz="2200" dirty="0"/>
          </a:p>
          <a:p>
            <a:pPr lvl="1">
              <a:spcBef>
                <a:spcPts val="0"/>
              </a:spcBef>
            </a:pPr>
            <a:r>
              <a:rPr lang="en-GB" sz="2200" i="1" dirty="0"/>
              <a:t>Investiture vs Divestiture</a:t>
            </a:r>
            <a:endParaRPr lang="en-IE" sz="2200" dirty="0"/>
          </a:p>
          <a:p>
            <a:pPr marL="0" indent="0">
              <a:spcBef>
                <a:spcPts val="0"/>
              </a:spcBef>
              <a:buNone/>
            </a:pPr>
            <a:endParaRPr lang="en-IE" sz="2200" dirty="0"/>
          </a:p>
          <a:p>
            <a:pPr>
              <a:spcBef>
                <a:spcPts val="0"/>
              </a:spcBef>
            </a:pPr>
            <a:endParaRPr lang="en-IE" sz="2200" dirty="0"/>
          </a:p>
          <a:p>
            <a:pPr>
              <a:spcBef>
                <a:spcPts val="0"/>
              </a:spcBef>
            </a:pPr>
            <a:endParaRPr lang="en-IE" sz="2200" dirty="0"/>
          </a:p>
        </p:txBody>
      </p:sp>
    </p:spTree>
    <p:extLst>
      <p:ext uri="{BB962C8B-B14F-4D97-AF65-F5344CB8AC3E}">
        <p14:creationId xmlns:p14="http://schemas.microsoft.com/office/powerpoint/2010/main" val="79550834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par>
                                <p:cTn id="13" presetID="10" presetClass="entr" presetSubtype="0" fill="hold" grpId="0" nodeType="with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3">
                                            <p:txEl>
                                              <p:pRg st="4" end="4"/>
                                            </p:txEl>
                                          </p:spTgt>
                                        </p:tgtEl>
                                        <p:attrNameLst>
                                          <p:attrName>style.visibility</p:attrName>
                                        </p:attrNameLst>
                                      </p:cBhvr>
                                      <p:to>
                                        <p:strVal val="visible"/>
                                      </p:to>
                                    </p:set>
                                    <p:animEffect transition="in" filter="fade">
                                      <p:cBhvr>
                                        <p:cTn id="18" dur="500"/>
                                        <p:tgtEl>
                                          <p:spTgt spid="3">
                                            <p:txEl>
                                              <p:pRg st="4" end="4"/>
                                            </p:txEl>
                                          </p:spTgt>
                                        </p:tgtEl>
                                      </p:cBhvr>
                                    </p:animEffect>
                                  </p:childTnLst>
                                </p:cTn>
                              </p:par>
                              <p:par>
                                <p:cTn id="19" presetID="10" presetClass="entr" presetSubtype="0" fill="hold" grpId="0" nodeType="with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animEffect transition="in" filter="fade">
                                      <p:cBhvr>
                                        <p:cTn id="21" dur="500"/>
                                        <p:tgtEl>
                                          <p:spTgt spid="3">
                                            <p:txEl>
                                              <p:pRg st="5" end="5"/>
                                            </p:txEl>
                                          </p:spTgt>
                                        </p:tgtEl>
                                      </p:cBhvr>
                                    </p:animEffect>
                                  </p:childTnLst>
                                </p:cTn>
                              </p:par>
                              <p:par>
                                <p:cTn id="22" presetID="10" presetClass="entr" presetSubtype="0" fill="hold" grpId="0" nodeType="withEffect">
                                  <p:stCondLst>
                                    <p:cond delay="0"/>
                                  </p:stCondLst>
                                  <p:childTnLst>
                                    <p:set>
                                      <p:cBhvr>
                                        <p:cTn id="23" dur="1" fill="hold">
                                          <p:stCondLst>
                                            <p:cond delay="0"/>
                                          </p:stCondLst>
                                        </p:cTn>
                                        <p:tgtEl>
                                          <p:spTgt spid="3">
                                            <p:txEl>
                                              <p:pRg st="6" end="6"/>
                                            </p:txEl>
                                          </p:spTgt>
                                        </p:tgtEl>
                                        <p:attrNameLst>
                                          <p:attrName>style.visibility</p:attrName>
                                        </p:attrNameLst>
                                      </p:cBhvr>
                                      <p:to>
                                        <p:strVal val="visible"/>
                                      </p:to>
                                    </p:set>
                                    <p:animEffect transition="in" filter="fade">
                                      <p:cBhvr>
                                        <p:cTn id="24" dur="500"/>
                                        <p:tgtEl>
                                          <p:spTgt spid="3">
                                            <p:txEl>
                                              <p:pRg st="6" end="6"/>
                                            </p:txEl>
                                          </p:spTgt>
                                        </p:tgtEl>
                                      </p:cBhvr>
                                    </p:animEffect>
                                  </p:childTnLst>
                                </p:cTn>
                              </p:par>
                              <p:par>
                                <p:cTn id="25" presetID="10" presetClass="entr" presetSubtype="0" fill="hold" grpId="0" nodeType="withEffect">
                                  <p:stCondLst>
                                    <p:cond delay="0"/>
                                  </p:stCondLst>
                                  <p:childTnLst>
                                    <p:set>
                                      <p:cBhvr>
                                        <p:cTn id="26" dur="1" fill="hold">
                                          <p:stCondLst>
                                            <p:cond delay="0"/>
                                          </p:stCondLst>
                                        </p:cTn>
                                        <p:tgtEl>
                                          <p:spTgt spid="3">
                                            <p:txEl>
                                              <p:pRg st="7" end="7"/>
                                            </p:txEl>
                                          </p:spTgt>
                                        </p:tgtEl>
                                        <p:attrNameLst>
                                          <p:attrName>style.visibility</p:attrName>
                                        </p:attrNameLst>
                                      </p:cBhvr>
                                      <p:to>
                                        <p:strVal val="visible"/>
                                      </p:to>
                                    </p:set>
                                    <p:animEffect transition="in" filter="fade">
                                      <p:cBhvr>
                                        <p:cTn id="27" dur="500"/>
                                        <p:tgtEl>
                                          <p:spTgt spid="3">
                                            <p:txEl>
                                              <p:pRg st="7" end="7"/>
                                            </p:txEl>
                                          </p:spTgt>
                                        </p:tgtEl>
                                      </p:cBhvr>
                                    </p:animEffect>
                                  </p:childTnLst>
                                </p:cTn>
                              </p:par>
                              <p:par>
                                <p:cTn id="28" presetID="10" presetClass="entr" presetSubtype="0" fill="hold" grpId="0" nodeType="withEffect">
                                  <p:stCondLst>
                                    <p:cond delay="0"/>
                                  </p:stCondLst>
                                  <p:childTnLst>
                                    <p:set>
                                      <p:cBhvr>
                                        <p:cTn id="29" dur="1" fill="hold">
                                          <p:stCondLst>
                                            <p:cond delay="0"/>
                                          </p:stCondLst>
                                        </p:cTn>
                                        <p:tgtEl>
                                          <p:spTgt spid="3">
                                            <p:txEl>
                                              <p:pRg st="8" end="8"/>
                                            </p:txEl>
                                          </p:spTgt>
                                        </p:tgtEl>
                                        <p:attrNameLst>
                                          <p:attrName>style.visibility</p:attrName>
                                        </p:attrNameLst>
                                      </p:cBhvr>
                                      <p:to>
                                        <p:strVal val="visible"/>
                                      </p:to>
                                    </p:set>
                                    <p:animEffect transition="in" filter="fade">
                                      <p:cBhvr>
                                        <p:cTn id="30" dur="500"/>
                                        <p:tgtEl>
                                          <p:spTgt spid="3">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fontScale="90000"/>
          </a:bodyPr>
          <a:lstStyle/>
          <a:p>
            <a:r>
              <a:rPr lang="en-IE" sz="4000" dirty="0">
                <a:solidFill>
                  <a:schemeClr val="bg1"/>
                </a:solidFill>
              </a:rPr>
              <a:t>The New Employee’s Role in </a:t>
            </a:r>
            <a:r>
              <a:rPr lang="en-IE" sz="4000" dirty="0" smtClean="0">
                <a:solidFill>
                  <a:schemeClr val="bg1"/>
                </a:solidFill>
              </a:rPr>
              <a:t/>
            </a:r>
            <a:br>
              <a:rPr lang="en-IE" sz="4000" dirty="0" smtClean="0">
                <a:solidFill>
                  <a:schemeClr val="bg1"/>
                </a:solidFill>
              </a:rPr>
            </a:br>
            <a:r>
              <a:rPr lang="en-IE" sz="4000" dirty="0" smtClean="0">
                <a:solidFill>
                  <a:schemeClr val="bg1"/>
                </a:solidFill>
              </a:rPr>
              <a:t>the </a:t>
            </a:r>
            <a:r>
              <a:rPr lang="en-IE" sz="4000" dirty="0">
                <a:solidFill>
                  <a:schemeClr val="bg1"/>
                </a:solidFill>
              </a:rPr>
              <a:t>Socialisation Process</a:t>
            </a:r>
          </a:p>
        </p:txBody>
      </p:sp>
      <p:sp>
        <p:nvSpPr>
          <p:cNvPr id="3" name="Content Placeholder 2"/>
          <p:cNvSpPr>
            <a:spLocks noGrp="1"/>
          </p:cNvSpPr>
          <p:nvPr>
            <p:ph idx="4294967295"/>
          </p:nvPr>
        </p:nvSpPr>
        <p:spPr>
          <a:xfrm>
            <a:off x="457200" y="1600200"/>
            <a:ext cx="8229600" cy="4525963"/>
          </a:xfrm>
        </p:spPr>
        <p:txBody>
          <a:bodyPr>
            <a:normAutofit fontScale="77500" lnSpcReduction="20000"/>
          </a:bodyPr>
          <a:lstStyle/>
          <a:p>
            <a:r>
              <a:rPr lang="en-GB" dirty="0"/>
              <a:t>The more active employees are in the socialisation process, the better they will adjust to the organisation and become effective members</a:t>
            </a:r>
          </a:p>
          <a:p>
            <a:endParaRPr lang="en-GB" sz="2600" dirty="0"/>
          </a:p>
          <a:p>
            <a:r>
              <a:rPr lang="en-GB" dirty="0"/>
              <a:t>Ashford and Black (1996), identified seven proactive behaviours;</a:t>
            </a:r>
          </a:p>
          <a:p>
            <a:pPr lvl="1"/>
            <a:r>
              <a:rPr lang="en-GB" dirty="0"/>
              <a:t>Information seeking</a:t>
            </a:r>
          </a:p>
          <a:p>
            <a:pPr lvl="1"/>
            <a:r>
              <a:rPr lang="en-GB" dirty="0"/>
              <a:t>Feedback seeking</a:t>
            </a:r>
          </a:p>
          <a:p>
            <a:pPr lvl="1"/>
            <a:r>
              <a:rPr lang="en-GB" dirty="0"/>
              <a:t>Networking</a:t>
            </a:r>
          </a:p>
          <a:p>
            <a:pPr lvl="1"/>
            <a:r>
              <a:rPr lang="en-GB" dirty="0"/>
              <a:t>Negotiation of job changes </a:t>
            </a:r>
          </a:p>
          <a:p>
            <a:pPr lvl="1"/>
            <a:r>
              <a:rPr lang="en-GB" dirty="0"/>
              <a:t>Positive framing</a:t>
            </a:r>
          </a:p>
          <a:p>
            <a:pPr lvl="1"/>
            <a:r>
              <a:rPr lang="en-GB" dirty="0"/>
              <a:t>General socialising </a:t>
            </a:r>
          </a:p>
          <a:p>
            <a:pPr lvl="1"/>
            <a:r>
              <a:rPr lang="en-GB" dirty="0"/>
              <a:t>Building a relationship with their boss</a:t>
            </a:r>
            <a:endParaRPr lang="en-IE" sz="2200" dirty="0"/>
          </a:p>
        </p:txBody>
      </p:sp>
    </p:spTree>
    <p:extLst>
      <p:ext uri="{BB962C8B-B14F-4D97-AF65-F5344CB8AC3E}">
        <p14:creationId xmlns:p14="http://schemas.microsoft.com/office/powerpoint/2010/main" val="376123504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par>
                                <p:cTn id="13" presetID="10" presetClass="entr" presetSubtype="0" fill="hold" grpId="0" nodeType="with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3">
                                            <p:txEl>
                                              <p:pRg st="4" end="4"/>
                                            </p:txEl>
                                          </p:spTgt>
                                        </p:tgtEl>
                                        <p:attrNameLst>
                                          <p:attrName>style.visibility</p:attrName>
                                        </p:attrNameLst>
                                      </p:cBhvr>
                                      <p:to>
                                        <p:strVal val="visible"/>
                                      </p:to>
                                    </p:set>
                                    <p:animEffect transition="in" filter="fade">
                                      <p:cBhvr>
                                        <p:cTn id="18" dur="500"/>
                                        <p:tgtEl>
                                          <p:spTgt spid="3">
                                            <p:txEl>
                                              <p:pRg st="4" end="4"/>
                                            </p:txEl>
                                          </p:spTgt>
                                        </p:tgtEl>
                                      </p:cBhvr>
                                    </p:animEffect>
                                  </p:childTnLst>
                                </p:cTn>
                              </p:par>
                              <p:par>
                                <p:cTn id="19" presetID="10" presetClass="entr" presetSubtype="0" fill="hold" grpId="0" nodeType="with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animEffect transition="in" filter="fade">
                                      <p:cBhvr>
                                        <p:cTn id="21" dur="500"/>
                                        <p:tgtEl>
                                          <p:spTgt spid="3">
                                            <p:txEl>
                                              <p:pRg st="5" end="5"/>
                                            </p:txEl>
                                          </p:spTgt>
                                        </p:tgtEl>
                                      </p:cBhvr>
                                    </p:animEffect>
                                  </p:childTnLst>
                                </p:cTn>
                              </p:par>
                              <p:par>
                                <p:cTn id="22" presetID="10" presetClass="entr" presetSubtype="0" fill="hold" grpId="0" nodeType="withEffect">
                                  <p:stCondLst>
                                    <p:cond delay="0"/>
                                  </p:stCondLst>
                                  <p:childTnLst>
                                    <p:set>
                                      <p:cBhvr>
                                        <p:cTn id="23" dur="1" fill="hold">
                                          <p:stCondLst>
                                            <p:cond delay="0"/>
                                          </p:stCondLst>
                                        </p:cTn>
                                        <p:tgtEl>
                                          <p:spTgt spid="3">
                                            <p:txEl>
                                              <p:pRg st="6" end="6"/>
                                            </p:txEl>
                                          </p:spTgt>
                                        </p:tgtEl>
                                        <p:attrNameLst>
                                          <p:attrName>style.visibility</p:attrName>
                                        </p:attrNameLst>
                                      </p:cBhvr>
                                      <p:to>
                                        <p:strVal val="visible"/>
                                      </p:to>
                                    </p:set>
                                    <p:animEffect transition="in" filter="fade">
                                      <p:cBhvr>
                                        <p:cTn id="24" dur="500"/>
                                        <p:tgtEl>
                                          <p:spTgt spid="3">
                                            <p:txEl>
                                              <p:pRg st="6" end="6"/>
                                            </p:txEl>
                                          </p:spTgt>
                                        </p:tgtEl>
                                      </p:cBhvr>
                                    </p:animEffect>
                                  </p:childTnLst>
                                </p:cTn>
                              </p:par>
                              <p:par>
                                <p:cTn id="25" presetID="10" presetClass="entr" presetSubtype="0" fill="hold" grpId="0" nodeType="withEffect">
                                  <p:stCondLst>
                                    <p:cond delay="0"/>
                                  </p:stCondLst>
                                  <p:childTnLst>
                                    <p:set>
                                      <p:cBhvr>
                                        <p:cTn id="26" dur="1" fill="hold">
                                          <p:stCondLst>
                                            <p:cond delay="0"/>
                                          </p:stCondLst>
                                        </p:cTn>
                                        <p:tgtEl>
                                          <p:spTgt spid="3">
                                            <p:txEl>
                                              <p:pRg st="7" end="7"/>
                                            </p:txEl>
                                          </p:spTgt>
                                        </p:tgtEl>
                                        <p:attrNameLst>
                                          <p:attrName>style.visibility</p:attrName>
                                        </p:attrNameLst>
                                      </p:cBhvr>
                                      <p:to>
                                        <p:strVal val="visible"/>
                                      </p:to>
                                    </p:set>
                                    <p:animEffect transition="in" filter="fade">
                                      <p:cBhvr>
                                        <p:cTn id="27" dur="500"/>
                                        <p:tgtEl>
                                          <p:spTgt spid="3">
                                            <p:txEl>
                                              <p:pRg st="7" end="7"/>
                                            </p:txEl>
                                          </p:spTgt>
                                        </p:tgtEl>
                                      </p:cBhvr>
                                    </p:animEffect>
                                  </p:childTnLst>
                                </p:cTn>
                              </p:par>
                              <p:par>
                                <p:cTn id="28" presetID="10" presetClass="entr" presetSubtype="0" fill="hold" grpId="0" nodeType="withEffect">
                                  <p:stCondLst>
                                    <p:cond delay="0"/>
                                  </p:stCondLst>
                                  <p:childTnLst>
                                    <p:set>
                                      <p:cBhvr>
                                        <p:cTn id="29" dur="1" fill="hold">
                                          <p:stCondLst>
                                            <p:cond delay="0"/>
                                          </p:stCondLst>
                                        </p:cTn>
                                        <p:tgtEl>
                                          <p:spTgt spid="3">
                                            <p:txEl>
                                              <p:pRg st="8" end="8"/>
                                            </p:txEl>
                                          </p:spTgt>
                                        </p:tgtEl>
                                        <p:attrNameLst>
                                          <p:attrName>style.visibility</p:attrName>
                                        </p:attrNameLst>
                                      </p:cBhvr>
                                      <p:to>
                                        <p:strVal val="visible"/>
                                      </p:to>
                                    </p:set>
                                    <p:animEffect transition="in" filter="fade">
                                      <p:cBhvr>
                                        <p:cTn id="30" dur="500"/>
                                        <p:tgtEl>
                                          <p:spTgt spid="3">
                                            <p:txEl>
                                              <p:pRg st="8" end="8"/>
                                            </p:txEl>
                                          </p:spTgt>
                                        </p:tgtEl>
                                      </p:cBhvr>
                                    </p:animEffect>
                                  </p:childTnLst>
                                </p:cTn>
                              </p:par>
                              <p:par>
                                <p:cTn id="31" presetID="10" presetClass="entr" presetSubtype="0" fill="hold" grpId="0" nodeType="withEffect">
                                  <p:stCondLst>
                                    <p:cond delay="0"/>
                                  </p:stCondLst>
                                  <p:childTnLst>
                                    <p:set>
                                      <p:cBhvr>
                                        <p:cTn id="32" dur="1" fill="hold">
                                          <p:stCondLst>
                                            <p:cond delay="0"/>
                                          </p:stCondLst>
                                        </p:cTn>
                                        <p:tgtEl>
                                          <p:spTgt spid="3">
                                            <p:txEl>
                                              <p:pRg st="9" end="9"/>
                                            </p:txEl>
                                          </p:spTgt>
                                        </p:tgtEl>
                                        <p:attrNameLst>
                                          <p:attrName>style.visibility</p:attrName>
                                        </p:attrNameLst>
                                      </p:cBhvr>
                                      <p:to>
                                        <p:strVal val="visible"/>
                                      </p:to>
                                    </p:set>
                                    <p:animEffect transition="in" filter="fade">
                                      <p:cBhvr>
                                        <p:cTn id="33" dur="500"/>
                                        <p:tgtEl>
                                          <p:spTgt spid="3">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Sources of Information</a:t>
            </a:r>
          </a:p>
        </p:txBody>
      </p:sp>
      <p:pic>
        <p:nvPicPr>
          <p:cNvPr id="5" name="Content Placeholder 4">
            <a:extLst>
              <a:ext uri="{FF2B5EF4-FFF2-40B4-BE49-F238E27FC236}">
                <a16:creationId xmlns:a16="http://schemas.microsoft.com/office/drawing/2014/main" id="{D424B9BB-0D0C-49DE-8EC8-5D2A228FD198}"/>
              </a:ext>
            </a:extLst>
          </p:cNvPr>
          <p:cNvPicPr>
            <a:picLocks noGrp="1" noChangeAspect="1"/>
          </p:cNvPicPr>
          <p:nvPr>
            <p:ph idx="4294967295"/>
          </p:nvPr>
        </p:nvPicPr>
        <p:blipFill rotWithShape="1">
          <a:blip r:embed="rId2"/>
          <a:srcRect l="8000" t="51598" r="25432" b="12167"/>
          <a:stretch/>
        </p:blipFill>
        <p:spPr>
          <a:xfrm>
            <a:off x="89756" y="2348880"/>
            <a:ext cx="8964488" cy="2592289"/>
          </a:xfrm>
        </p:spPr>
      </p:pic>
    </p:spTree>
    <p:extLst>
      <p:ext uri="{BB962C8B-B14F-4D97-AF65-F5344CB8AC3E}">
        <p14:creationId xmlns:p14="http://schemas.microsoft.com/office/powerpoint/2010/main" val="363486150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dirty="0">
                <a:solidFill>
                  <a:schemeClr val="bg1"/>
                </a:solidFill>
              </a:rPr>
              <a:t>Managerial Takeaways</a:t>
            </a:r>
          </a:p>
        </p:txBody>
      </p:sp>
      <p:sp>
        <p:nvSpPr>
          <p:cNvPr id="3" name="Content Placeholder 2"/>
          <p:cNvSpPr>
            <a:spLocks noGrp="1"/>
          </p:cNvSpPr>
          <p:nvPr>
            <p:ph idx="4294967295"/>
          </p:nvPr>
        </p:nvSpPr>
        <p:spPr>
          <a:xfrm>
            <a:off x="251520" y="1600200"/>
            <a:ext cx="8712968" cy="4525963"/>
          </a:xfrm>
        </p:spPr>
        <p:txBody>
          <a:bodyPr>
            <a:noAutofit/>
          </a:bodyPr>
          <a:lstStyle/>
          <a:p>
            <a:pPr>
              <a:lnSpc>
                <a:spcPct val="120000"/>
              </a:lnSpc>
              <a:spcBef>
                <a:spcPts val="0"/>
              </a:spcBef>
            </a:pPr>
            <a:r>
              <a:rPr lang="en-GB" sz="2000" dirty="0"/>
              <a:t>A successful socialisation process will have benefits for the individual, including better engagement with their work and personal well-being, and for the organisation, such as less employee turnover and a more productive workforce</a:t>
            </a:r>
          </a:p>
          <a:p>
            <a:pPr>
              <a:lnSpc>
                <a:spcPct val="120000"/>
              </a:lnSpc>
              <a:spcBef>
                <a:spcPts val="0"/>
              </a:spcBef>
            </a:pPr>
            <a:endParaRPr lang="en-GB" sz="2000" dirty="0"/>
          </a:p>
          <a:p>
            <a:pPr>
              <a:lnSpc>
                <a:spcPct val="120000"/>
              </a:lnSpc>
              <a:spcBef>
                <a:spcPts val="0"/>
              </a:spcBef>
            </a:pPr>
            <a:r>
              <a:rPr lang="en-GB" sz="2000" dirty="0"/>
              <a:t>There are a number of proactive behaviours that can help the individual in adjusting to their new role and workplace, and the organisation can tailor their socialisation process specifically to the type of role, the particular culture, and the industry they’re in</a:t>
            </a:r>
          </a:p>
          <a:p>
            <a:pPr>
              <a:lnSpc>
                <a:spcPct val="120000"/>
              </a:lnSpc>
              <a:spcBef>
                <a:spcPts val="0"/>
              </a:spcBef>
            </a:pPr>
            <a:endParaRPr lang="en-GB" sz="2000" dirty="0"/>
          </a:p>
          <a:p>
            <a:pPr>
              <a:lnSpc>
                <a:spcPct val="120000"/>
              </a:lnSpc>
              <a:spcBef>
                <a:spcPts val="0"/>
              </a:spcBef>
            </a:pPr>
            <a:r>
              <a:rPr lang="en-GB" sz="2000" dirty="0"/>
              <a:t>Managers have a key role to play in organisational socialisation, as the person who will often provide necessary information, transmit the organisational culture, and be involved in structuring and managing the process</a:t>
            </a:r>
            <a:endParaRPr lang="en-IE" sz="20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2121484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fontScale="85000" lnSpcReduction="20000"/>
          </a:bodyPr>
          <a:lstStyle/>
          <a:p>
            <a:pPr lvl="0"/>
            <a:r>
              <a:rPr lang="en-GB" dirty="0"/>
              <a:t>Outline the concept of organisational socialisation</a:t>
            </a:r>
          </a:p>
          <a:p>
            <a:pPr lvl="0"/>
            <a:endParaRPr lang="en-IE" dirty="0"/>
          </a:p>
          <a:p>
            <a:pPr lvl="0"/>
            <a:r>
              <a:rPr lang="en-GB" dirty="0"/>
              <a:t>Describe the three stages of the organisational socialisation process identified by Feldman (1976)</a:t>
            </a:r>
          </a:p>
          <a:p>
            <a:pPr lvl="0"/>
            <a:endParaRPr lang="en-IE" dirty="0"/>
          </a:p>
          <a:p>
            <a:pPr lvl="0"/>
            <a:r>
              <a:rPr lang="en-GB" dirty="0"/>
              <a:t>What are the overall aims of organisational socialisation?</a:t>
            </a:r>
          </a:p>
          <a:p>
            <a:pPr lvl="0"/>
            <a:endParaRPr lang="en-IE" dirty="0"/>
          </a:p>
          <a:p>
            <a:pPr lvl="0"/>
            <a:r>
              <a:rPr lang="en-GB" dirty="0"/>
              <a:t>When are the potential consequences for the individual and the organisation if the organisational socialisation process does not go well?</a:t>
            </a:r>
            <a:endParaRPr lang="en-IE" dirty="0"/>
          </a:p>
          <a:p>
            <a:endParaRPr lang="en-IE" dirty="0"/>
          </a:p>
        </p:txBody>
      </p:sp>
    </p:spTree>
    <p:extLst>
      <p:ext uri="{BB962C8B-B14F-4D97-AF65-F5344CB8AC3E}">
        <p14:creationId xmlns:p14="http://schemas.microsoft.com/office/powerpoint/2010/main" val="33437419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fontScale="70000" lnSpcReduction="20000"/>
          </a:bodyPr>
          <a:lstStyle/>
          <a:p>
            <a:pPr lvl="0"/>
            <a:r>
              <a:rPr lang="en-GB" dirty="0"/>
              <a:t>What seven proactive behaviours did Ashford and Black (1996) argue were associated with increased job performance and satisfaction?</a:t>
            </a:r>
          </a:p>
          <a:p>
            <a:pPr lvl="0"/>
            <a:endParaRPr lang="en-IE" dirty="0"/>
          </a:p>
          <a:p>
            <a:pPr lvl="0"/>
            <a:r>
              <a:rPr lang="en-GB" dirty="0"/>
              <a:t>From where can an individual seek information when they first enter a workplace? Discuss with reference to the organisational levels</a:t>
            </a:r>
          </a:p>
          <a:p>
            <a:pPr lvl="0"/>
            <a:endParaRPr lang="en-IE" dirty="0"/>
          </a:p>
          <a:p>
            <a:pPr lvl="0"/>
            <a:r>
              <a:rPr lang="en-GB" dirty="0"/>
              <a:t>What are the differences between formal and informal information? </a:t>
            </a:r>
          </a:p>
          <a:p>
            <a:pPr lvl="0"/>
            <a:endParaRPr lang="en-IE" dirty="0"/>
          </a:p>
          <a:p>
            <a:r>
              <a:rPr lang="en-GB" dirty="0"/>
              <a:t>Discuss how the organisational socialisation process can differ across companies, using Van Maanen and Schein’s (1979) tactics framework as </a:t>
            </a:r>
            <a:r>
              <a:rPr lang="en-GB"/>
              <a:t>a guide</a:t>
            </a:r>
            <a:endParaRPr lang="en-IE" dirty="0"/>
          </a:p>
        </p:txBody>
      </p:sp>
    </p:spTree>
    <p:extLst>
      <p:ext uri="{BB962C8B-B14F-4D97-AF65-F5344CB8AC3E}">
        <p14:creationId xmlns:p14="http://schemas.microsoft.com/office/powerpoint/2010/main" val="337182592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Learning Outcomes</a:t>
            </a:r>
          </a:p>
        </p:txBody>
      </p:sp>
      <p:sp>
        <p:nvSpPr>
          <p:cNvPr id="3" name="Content Placeholder 2"/>
          <p:cNvSpPr>
            <a:spLocks noGrp="1"/>
          </p:cNvSpPr>
          <p:nvPr>
            <p:ph idx="4294967295"/>
          </p:nvPr>
        </p:nvSpPr>
        <p:spPr>
          <a:xfrm>
            <a:off x="457200" y="1600200"/>
            <a:ext cx="8229600" cy="4525963"/>
          </a:xfrm>
        </p:spPr>
        <p:txBody>
          <a:bodyPr>
            <a:noAutofit/>
          </a:bodyPr>
          <a:lstStyle/>
          <a:p>
            <a:pPr marL="342900" lvl="0" indent="-342900">
              <a:spcBef>
                <a:spcPts val="0"/>
              </a:spcBef>
              <a:buFont typeface="Symbol" panose="05050102010706020507" pitchFamily="18" charset="2"/>
              <a:buChar char=""/>
            </a:pPr>
            <a:endParaRPr lang="en-GB" sz="2800" dirty="0">
              <a:effectLst/>
              <a:ea typeface="Calibri" panose="020F0502020204030204" pitchFamily="34" charset="0"/>
              <a:cs typeface="Times New Roman" panose="02020603050405020304" pitchFamily="18" charset="0"/>
            </a:endParaRPr>
          </a:p>
          <a:p>
            <a:pPr marL="342900" lvl="0" indent="-342900">
              <a:spcBef>
                <a:spcPts val="0"/>
              </a:spcBef>
              <a:buFont typeface="Symbol" panose="05050102010706020507" pitchFamily="18" charset="2"/>
              <a:buChar char=""/>
            </a:pPr>
            <a:r>
              <a:rPr lang="en-GB" sz="2800" dirty="0">
                <a:effectLst/>
                <a:ea typeface="Calibri" panose="020F0502020204030204" pitchFamily="34" charset="0"/>
                <a:cs typeface="Times New Roman" panose="02020603050405020304" pitchFamily="18" charset="0"/>
              </a:rPr>
              <a:t>Understand the concept of organisational socialisation</a:t>
            </a:r>
          </a:p>
          <a:p>
            <a:pPr marL="342900" lvl="0" indent="-342900">
              <a:spcBef>
                <a:spcPts val="0"/>
              </a:spcBef>
              <a:buFont typeface="Symbol" panose="05050102010706020507" pitchFamily="18" charset="2"/>
              <a:buChar char=""/>
            </a:pPr>
            <a:endParaRPr lang="en-IE" sz="2800" dirty="0">
              <a:effectLst/>
              <a:ea typeface="Calibri" panose="020F0502020204030204" pitchFamily="34" charset="0"/>
              <a:cs typeface="Times New Roman" panose="02020603050405020304" pitchFamily="18" charset="0"/>
            </a:endParaRPr>
          </a:p>
          <a:p>
            <a:pPr marL="342900" lvl="0" indent="-342900">
              <a:spcBef>
                <a:spcPts val="0"/>
              </a:spcBef>
              <a:buFont typeface="Symbol" panose="05050102010706020507" pitchFamily="18" charset="2"/>
              <a:buChar char=""/>
            </a:pPr>
            <a:r>
              <a:rPr lang="en-GB" sz="2800" dirty="0">
                <a:effectLst/>
                <a:ea typeface="Calibri" panose="020F0502020204030204" pitchFamily="34" charset="0"/>
                <a:cs typeface="Times New Roman" panose="02020603050405020304" pitchFamily="18" charset="0"/>
              </a:rPr>
              <a:t>Appreciate why organisational socialisation is a topic of growing importance in organisations today</a:t>
            </a:r>
          </a:p>
          <a:p>
            <a:pPr marL="342900" lvl="0" indent="-342900">
              <a:spcBef>
                <a:spcPts val="0"/>
              </a:spcBef>
              <a:buFont typeface="Symbol" panose="05050102010706020507" pitchFamily="18" charset="2"/>
              <a:buChar char=""/>
            </a:pPr>
            <a:endParaRPr lang="en-IE" sz="2800" dirty="0">
              <a:effectLst/>
              <a:ea typeface="Calibri" panose="020F0502020204030204" pitchFamily="34" charset="0"/>
              <a:cs typeface="Times New Roman" panose="02020603050405020304" pitchFamily="18" charset="0"/>
            </a:endParaRPr>
          </a:p>
          <a:p>
            <a:pPr marL="342900" lvl="0" indent="-342900">
              <a:spcBef>
                <a:spcPts val="0"/>
              </a:spcBef>
              <a:buFont typeface="Symbol" panose="05050102010706020507" pitchFamily="18" charset="2"/>
              <a:buChar char=""/>
            </a:pPr>
            <a:r>
              <a:rPr lang="en-GB" sz="2800" dirty="0">
                <a:effectLst/>
                <a:ea typeface="Calibri" panose="020F0502020204030204" pitchFamily="34" charset="0"/>
                <a:cs typeface="Times New Roman" panose="02020603050405020304" pitchFamily="18" charset="0"/>
              </a:rPr>
              <a:t>Differentiate between the various stages in the process of organisational socialisation</a:t>
            </a:r>
          </a:p>
          <a:p>
            <a:pPr marL="342900" lvl="0" indent="-342900">
              <a:spcBef>
                <a:spcPts val="0"/>
              </a:spcBef>
              <a:buFont typeface="Symbol" panose="05050102010706020507" pitchFamily="18" charset="2"/>
              <a:buChar char=""/>
            </a:pPr>
            <a:endParaRPr lang="en-IE" sz="2800" dirty="0">
              <a:effectLst/>
              <a:ea typeface="Calibri" panose="020F0502020204030204" pitchFamily="34" charset="0"/>
              <a:cs typeface="Times New Roman" panose="02020603050405020304" pitchFamily="18" charset="0"/>
            </a:endParaRPr>
          </a:p>
          <a:p>
            <a:pPr>
              <a:spcBef>
                <a:spcPts val="0"/>
              </a:spcBef>
            </a:pPr>
            <a:endParaRPr lang="en-IE" sz="2800" dirty="0">
              <a:cs typeface="Arial" panose="020B0604020202020204" pitchFamily="34" charset="0"/>
            </a:endParaRPr>
          </a:p>
        </p:txBody>
      </p:sp>
    </p:spTree>
    <p:extLst>
      <p:ext uri="{BB962C8B-B14F-4D97-AF65-F5344CB8AC3E}">
        <p14:creationId xmlns:p14="http://schemas.microsoft.com/office/powerpoint/2010/main" val="183959855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Learning Outcomes</a:t>
            </a:r>
          </a:p>
        </p:txBody>
      </p:sp>
      <p:sp>
        <p:nvSpPr>
          <p:cNvPr id="3" name="Content Placeholder 2"/>
          <p:cNvSpPr>
            <a:spLocks noGrp="1"/>
          </p:cNvSpPr>
          <p:nvPr>
            <p:ph idx="4294967295"/>
          </p:nvPr>
        </p:nvSpPr>
        <p:spPr>
          <a:xfrm>
            <a:off x="457200" y="1600200"/>
            <a:ext cx="8229600" cy="4525963"/>
          </a:xfrm>
        </p:spPr>
        <p:txBody>
          <a:bodyPr>
            <a:normAutofit/>
          </a:bodyPr>
          <a:lstStyle/>
          <a:p>
            <a:pPr marL="342900" lvl="0" indent="-342900">
              <a:spcBef>
                <a:spcPts val="0"/>
              </a:spcBef>
              <a:buFont typeface="Symbol" panose="05050102010706020507" pitchFamily="18" charset="2"/>
              <a:buChar char=""/>
            </a:pPr>
            <a:r>
              <a:rPr lang="en-GB" sz="2800" dirty="0">
                <a:effectLst/>
                <a:ea typeface="Calibri" panose="020F0502020204030204" pitchFamily="34" charset="0"/>
                <a:cs typeface="Times New Roman" panose="02020603050405020304" pitchFamily="18" charset="0"/>
              </a:rPr>
              <a:t>Critically discuss the different outcomes that can result from an effective organisational socialisation process</a:t>
            </a:r>
          </a:p>
          <a:p>
            <a:pPr marL="342900" lvl="0" indent="-342900">
              <a:spcBef>
                <a:spcPts val="0"/>
              </a:spcBef>
              <a:buFont typeface="Symbol" panose="05050102010706020507" pitchFamily="18" charset="2"/>
              <a:buChar char=""/>
            </a:pPr>
            <a:endParaRPr lang="en-IE" sz="2800" dirty="0">
              <a:effectLst/>
              <a:ea typeface="Calibri" panose="020F0502020204030204" pitchFamily="34" charset="0"/>
              <a:cs typeface="Times New Roman" panose="02020603050405020304" pitchFamily="18" charset="0"/>
            </a:endParaRPr>
          </a:p>
          <a:p>
            <a:pPr marL="342900" lvl="0" indent="-342900">
              <a:spcBef>
                <a:spcPts val="0"/>
              </a:spcBef>
              <a:buFont typeface="Symbol" panose="05050102010706020507" pitchFamily="18" charset="2"/>
              <a:buChar char=""/>
            </a:pPr>
            <a:r>
              <a:rPr lang="en-GB" sz="2800" dirty="0">
                <a:effectLst/>
                <a:ea typeface="Calibri" panose="020F0502020204030204" pitchFamily="34" charset="0"/>
                <a:cs typeface="Times New Roman" panose="02020603050405020304" pitchFamily="18" charset="0"/>
              </a:rPr>
              <a:t>Evaluate the different tactics companies may use in socialising their new employees</a:t>
            </a:r>
          </a:p>
          <a:p>
            <a:pPr marL="342900" lvl="0" indent="-342900">
              <a:spcBef>
                <a:spcPts val="0"/>
              </a:spcBef>
              <a:buFont typeface="Symbol" panose="05050102010706020507" pitchFamily="18" charset="2"/>
              <a:buChar char=""/>
            </a:pPr>
            <a:endParaRPr lang="en-IE" sz="2800" dirty="0">
              <a:effectLst/>
              <a:ea typeface="Calibri" panose="020F0502020204030204" pitchFamily="34" charset="0"/>
              <a:cs typeface="Times New Roman" panose="02020603050405020304" pitchFamily="18" charset="0"/>
            </a:endParaRPr>
          </a:p>
          <a:p>
            <a:pPr marL="342900" lvl="0" indent="-342900">
              <a:spcBef>
                <a:spcPts val="0"/>
              </a:spcBef>
              <a:spcAft>
                <a:spcPts val="1000"/>
              </a:spcAft>
              <a:buFont typeface="Symbol" panose="05050102010706020507" pitchFamily="18" charset="2"/>
              <a:buChar char=""/>
            </a:pPr>
            <a:r>
              <a:rPr lang="en-GB" sz="2800" dirty="0">
                <a:effectLst/>
                <a:ea typeface="Calibri" panose="020F0502020204030204" pitchFamily="34" charset="0"/>
                <a:cs typeface="Times New Roman" panose="02020603050405020304" pitchFamily="18" charset="0"/>
              </a:rPr>
              <a:t>Explore examples of various organisational socialisation programmes in different companies</a:t>
            </a:r>
            <a:endParaRPr lang="en-IE" sz="2800" dirty="0">
              <a:effectLst/>
              <a:ea typeface="Calibri" panose="020F0502020204030204" pitchFamily="34" charset="0"/>
              <a:cs typeface="Times New Roman" panose="02020603050405020304" pitchFamily="18" charset="0"/>
            </a:endParaRPr>
          </a:p>
          <a:p>
            <a:endParaRPr lang="en-IE" dirty="0"/>
          </a:p>
        </p:txBody>
      </p:sp>
    </p:spTree>
    <p:extLst>
      <p:ext uri="{BB962C8B-B14F-4D97-AF65-F5344CB8AC3E}">
        <p14:creationId xmlns:p14="http://schemas.microsoft.com/office/powerpoint/2010/main" val="115795209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What is Organisational Socialisation?</a:t>
            </a:r>
          </a:p>
        </p:txBody>
      </p:sp>
      <p:sp>
        <p:nvSpPr>
          <p:cNvPr id="3" name="Content Placeholder 2"/>
          <p:cNvSpPr>
            <a:spLocks noGrp="1"/>
          </p:cNvSpPr>
          <p:nvPr>
            <p:ph idx="4294967295"/>
          </p:nvPr>
        </p:nvSpPr>
        <p:spPr>
          <a:xfrm>
            <a:off x="179512" y="1484784"/>
            <a:ext cx="8712968" cy="4641379"/>
          </a:xfrm>
        </p:spPr>
        <p:txBody>
          <a:bodyPr>
            <a:noAutofit/>
          </a:bodyPr>
          <a:lstStyle/>
          <a:p>
            <a:pPr>
              <a:spcBef>
                <a:spcPts val="0"/>
              </a:spcBef>
            </a:pPr>
            <a:endParaRPr lang="en-GB" sz="2200" dirty="0"/>
          </a:p>
          <a:p>
            <a:pPr>
              <a:spcBef>
                <a:spcPts val="0"/>
              </a:spcBef>
            </a:pPr>
            <a:r>
              <a:rPr lang="en-GB" sz="2200" dirty="0"/>
              <a:t>Broadly speaking, </a:t>
            </a:r>
            <a:r>
              <a:rPr lang="en-GB" sz="2200" b="1" i="1" dirty="0"/>
              <a:t>organisational socialisation </a:t>
            </a:r>
            <a:r>
              <a:rPr lang="en-GB" sz="2200" dirty="0"/>
              <a:t>is the route through which employees ‘learn the ropes’ when they join an organisation, or when they move to a very different new role within an organisation</a:t>
            </a:r>
          </a:p>
          <a:p>
            <a:pPr>
              <a:spcBef>
                <a:spcPts val="0"/>
              </a:spcBef>
            </a:pPr>
            <a:endParaRPr lang="en-GB" sz="2200" dirty="0"/>
          </a:p>
          <a:p>
            <a:pPr>
              <a:spcBef>
                <a:spcPts val="0"/>
              </a:spcBef>
            </a:pPr>
            <a:r>
              <a:rPr lang="en-GB" sz="2200" b="1" i="1" dirty="0"/>
              <a:t>Organisational socialisation </a:t>
            </a:r>
            <a:r>
              <a:rPr lang="en-GB" sz="2200" dirty="0"/>
              <a:t>is the process by which an organisational outsider gains the social knowledge and skills necessary to become a participating, effective and accepted member of an organisation</a:t>
            </a:r>
          </a:p>
          <a:p>
            <a:pPr>
              <a:spcBef>
                <a:spcPts val="0"/>
              </a:spcBef>
            </a:pPr>
            <a:endParaRPr lang="en-GB" sz="2200" dirty="0"/>
          </a:p>
          <a:p>
            <a:pPr>
              <a:spcBef>
                <a:spcPts val="0"/>
              </a:spcBef>
            </a:pPr>
            <a:r>
              <a:rPr lang="en-GB" sz="2200" dirty="0"/>
              <a:t>It could also refer to an </a:t>
            </a:r>
            <a:r>
              <a:rPr lang="en-GB" sz="2200" i="1" dirty="0"/>
              <a:t>existing</a:t>
            </a:r>
            <a:r>
              <a:rPr lang="en-GB" sz="2200" dirty="0"/>
              <a:t> employee entering a new role, such as a staff member becoming a manager for the first time, or someone moving from the manufacturing department to the sales department</a:t>
            </a:r>
          </a:p>
          <a:p>
            <a:pPr>
              <a:spcBef>
                <a:spcPts val="0"/>
              </a:spcBef>
            </a:pPr>
            <a:endParaRPr lang="en-GB" sz="1400" dirty="0"/>
          </a:p>
        </p:txBody>
      </p:sp>
    </p:spTree>
    <p:extLst>
      <p:ext uri="{BB962C8B-B14F-4D97-AF65-F5344CB8AC3E}">
        <p14:creationId xmlns:p14="http://schemas.microsoft.com/office/powerpoint/2010/main" val="18545420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fade">
                                      <p:cBhvr>
                                        <p:cTn id="12" dur="500"/>
                                        <p:tgtEl>
                                          <p:spTgt spid="3">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5" end="5"/>
                                            </p:txEl>
                                          </p:spTgt>
                                        </p:tgtEl>
                                        <p:attrNameLst>
                                          <p:attrName>style.visibility</p:attrName>
                                        </p:attrNameLst>
                                      </p:cBhvr>
                                      <p:to>
                                        <p:strVal val="visible"/>
                                      </p:to>
                                    </p:set>
                                    <p:animEffect transition="in" filter="fade">
                                      <p:cBhvr>
                                        <p:cTn id="17"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What is Organisational Socialisation?</a:t>
            </a:r>
          </a:p>
        </p:txBody>
      </p:sp>
      <p:sp>
        <p:nvSpPr>
          <p:cNvPr id="3" name="Content Placeholder 2"/>
          <p:cNvSpPr>
            <a:spLocks noGrp="1"/>
          </p:cNvSpPr>
          <p:nvPr>
            <p:ph idx="4294967295"/>
          </p:nvPr>
        </p:nvSpPr>
        <p:spPr>
          <a:xfrm>
            <a:off x="457200" y="1600200"/>
            <a:ext cx="8229600" cy="4525963"/>
          </a:xfrm>
        </p:spPr>
        <p:txBody>
          <a:bodyPr>
            <a:normAutofit/>
          </a:bodyPr>
          <a:lstStyle/>
          <a:p>
            <a:pPr>
              <a:spcBef>
                <a:spcPts val="0"/>
              </a:spcBef>
            </a:pPr>
            <a:r>
              <a:rPr lang="en-GB" sz="2400" dirty="0"/>
              <a:t>The organisational socialisation process involves not just the formal, job-related aspects but also the informal, relationship-based aspects of connecting with a new culture and new colleagues</a:t>
            </a:r>
          </a:p>
          <a:p>
            <a:pPr>
              <a:spcBef>
                <a:spcPts val="0"/>
              </a:spcBef>
            </a:pPr>
            <a:endParaRPr lang="en-GB" sz="2400" b="1" dirty="0"/>
          </a:p>
          <a:p>
            <a:pPr>
              <a:spcBef>
                <a:spcPts val="0"/>
              </a:spcBef>
            </a:pPr>
            <a:r>
              <a:rPr lang="en-GB" sz="2400" b="1" i="1" dirty="0"/>
              <a:t>Onboarding</a:t>
            </a:r>
            <a:r>
              <a:rPr lang="en-GB" sz="2400" b="1" dirty="0"/>
              <a:t> </a:t>
            </a:r>
            <a:r>
              <a:rPr lang="en-GB" sz="2400" dirty="0"/>
              <a:t>is the more modern, corporate definition of the process of socialising a new employee into an organisation</a:t>
            </a:r>
          </a:p>
          <a:p>
            <a:pPr>
              <a:spcBef>
                <a:spcPts val="0"/>
              </a:spcBef>
            </a:pPr>
            <a:endParaRPr lang="en-GB" sz="2400" dirty="0"/>
          </a:p>
          <a:p>
            <a:pPr>
              <a:spcBef>
                <a:spcPts val="0"/>
              </a:spcBef>
            </a:pPr>
            <a:r>
              <a:rPr lang="en-GB" sz="2400" dirty="0"/>
              <a:t>Organisational socialisation will look different in different companies, industries and countries, due to the differences in organisational and national culture</a:t>
            </a:r>
          </a:p>
          <a:p>
            <a:pPr>
              <a:spcBef>
                <a:spcPts val="0"/>
              </a:spcBef>
            </a:pPr>
            <a:endParaRPr lang="en-IE" sz="2400" dirty="0"/>
          </a:p>
          <a:p>
            <a:pPr>
              <a:spcBef>
                <a:spcPts val="0"/>
              </a:spcBef>
            </a:pPr>
            <a:endParaRPr lang="en-IE" sz="2400" dirty="0"/>
          </a:p>
        </p:txBody>
      </p:sp>
    </p:spTree>
    <p:extLst>
      <p:ext uri="{BB962C8B-B14F-4D97-AF65-F5344CB8AC3E}">
        <p14:creationId xmlns:p14="http://schemas.microsoft.com/office/powerpoint/2010/main" val="6039400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The Process of Organisational Socialisation</a:t>
            </a:r>
          </a:p>
        </p:txBody>
      </p:sp>
      <p:sp>
        <p:nvSpPr>
          <p:cNvPr id="3" name="Content Placeholder 2"/>
          <p:cNvSpPr>
            <a:spLocks noGrp="1"/>
          </p:cNvSpPr>
          <p:nvPr>
            <p:ph idx="4294967295"/>
          </p:nvPr>
        </p:nvSpPr>
        <p:spPr>
          <a:xfrm>
            <a:off x="457200" y="1844824"/>
            <a:ext cx="8229600" cy="4281339"/>
          </a:xfrm>
        </p:spPr>
        <p:txBody>
          <a:bodyPr>
            <a:normAutofit/>
          </a:bodyPr>
          <a:lstStyle/>
          <a:p>
            <a:r>
              <a:rPr lang="en-IE" sz="2400" dirty="0"/>
              <a:t>Feldman (1976, 1981) </a:t>
            </a:r>
            <a:r>
              <a:rPr lang="en-GB" sz="2400" dirty="0"/>
              <a:t>breaks down the process of organisational socialisation into three distinct stages</a:t>
            </a:r>
          </a:p>
          <a:p>
            <a:pPr lvl="1"/>
            <a:r>
              <a:rPr lang="en-GB" sz="2400" dirty="0"/>
              <a:t>Anticipatory Socialisation</a:t>
            </a:r>
          </a:p>
          <a:p>
            <a:pPr lvl="1"/>
            <a:r>
              <a:rPr lang="en-GB" sz="2400" dirty="0"/>
              <a:t>Encounter</a:t>
            </a:r>
          </a:p>
          <a:p>
            <a:pPr lvl="1"/>
            <a:r>
              <a:rPr lang="en-GB" sz="2400" dirty="0"/>
              <a:t>Change and Acquisition</a:t>
            </a:r>
          </a:p>
          <a:p>
            <a:pPr lvl="1"/>
            <a:endParaRPr lang="en-GB" sz="2400" dirty="0"/>
          </a:p>
          <a:p>
            <a:r>
              <a:rPr lang="en-GB" sz="2400" dirty="0"/>
              <a:t>Each stage refers to a specific time in the new employee’s relationship with their new organisation, from before even entering the workplace until they are fully settled in</a:t>
            </a:r>
            <a:endParaRPr lang="en-IE" sz="2400" dirty="0"/>
          </a:p>
        </p:txBody>
      </p:sp>
    </p:spTree>
    <p:extLst>
      <p:ext uri="{BB962C8B-B14F-4D97-AF65-F5344CB8AC3E}">
        <p14:creationId xmlns:p14="http://schemas.microsoft.com/office/powerpoint/2010/main" val="25095293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500"/>
                                        <p:tgtEl>
                                          <p:spTgt spid="3">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500"/>
                                        <p:tgtEl>
                                          <p:spTgt spid="3">
                                            <p:txEl>
                                              <p:pRg st="3" end="3"/>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10" presetClass="entr" presetSubtype="0" fill="hold" grpId="0" nodeType="click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animEffect transition="in" filter="fade">
                                      <p:cBhvr>
                                        <p:cTn id="21"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The Process of Organisational Socialisation</a:t>
            </a:r>
          </a:p>
        </p:txBody>
      </p:sp>
      <p:sp>
        <p:nvSpPr>
          <p:cNvPr id="3" name="Content Placeholder 2"/>
          <p:cNvSpPr>
            <a:spLocks noGrp="1"/>
          </p:cNvSpPr>
          <p:nvPr>
            <p:ph idx="4294967295"/>
          </p:nvPr>
        </p:nvSpPr>
        <p:spPr>
          <a:xfrm>
            <a:off x="457200" y="1600200"/>
            <a:ext cx="8229600" cy="4525963"/>
          </a:xfrm>
        </p:spPr>
        <p:txBody>
          <a:bodyPr>
            <a:normAutofit/>
          </a:bodyPr>
          <a:lstStyle/>
          <a:p>
            <a:pPr marL="0" indent="0" algn="ctr">
              <a:buNone/>
            </a:pPr>
            <a:r>
              <a:rPr lang="en-IE" sz="2800" b="1" dirty="0"/>
              <a:t>Anticipatory Satisfaction</a:t>
            </a:r>
          </a:p>
          <a:p>
            <a:endParaRPr lang="en-GB" sz="2400" dirty="0"/>
          </a:p>
          <a:p>
            <a:r>
              <a:rPr lang="en-GB" sz="2400" dirty="0"/>
              <a:t>This stage refers to what one knows and learns about the organisation before entering it</a:t>
            </a:r>
          </a:p>
          <a:p>
            <a:pPr lvl="1"/>
            <a:r>
              <a:rPr lang="en-IE" sz="2400" dirty="0"/>
              <a:t>Factors that indicate how well this stage has gone:</a:t>
            </a:r>
          </a:p>
          <a:p>
            <a:pPr lvl="1"/>
            <a:r>
              <a:rPr lang="en-IE" sz="2400" dirty="0"/>
              <a:t>Realism about the organisation</a:t>
            </a:r>
          </a:p>
          <a:p>
            <a:pPr lvl="1"/>
            <a:r>
              <a:rPr lang="en-IE" sz="2400" dirty="0"/>
              <a:t>Realism about the job</a:t>
            </a:r>
          </a:p>
          <a:p>
            <a:pPr lvl="1"/>
            <a:r>
              <a:rPr lang="en-IE" sz="2400" dirty="0"/>
              <a:t>Congruence</a:t>
            </a:r>
          </a:p>
        </p:txBody>
      </p:sp>
    </p:spTree>
    <p:extLst>
      <p:ext uri="{BB962C8B-B14F-4D97-AF65-F5344CB8AC3E}">
        <p14:creationId xmlns:p14="http://schemas.microsoft.com/office/powerpoint/2010/main" val="120460124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par>
                                <p:cTn id="13" presetID="10" presetClass="entr" presetSubtype="0" fill="hold" grpId="0" nodeType="with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3">
                                            <p:txEl>
                                              <p:pRg st="4" end="4"/>
                                            </p:txEl>
                                          </p:spTgt>
                                        </p:tgtEl>
                                        <p:attrNameLst>
                                          <p:attrName>style.visibility</p:attrName>
                                        </p:attrNameLst>
                                      </p:cBhvr>
                                      <p:to>
                                        <p:strVal val="visible"/>
                                      </p:to>
                                    </p:set>
                                    <p:animEffect transition="in" filter="fade">
                                      <p:cBhvr>
                                        <p:cTn id="18" dur="500"/>
                                        <p:tgtEl>
                                          <p:spTgt spid="3">
                                            <p:txEl>
                                              <p:pRg st="4" end="4"/>
                                            </p:txEl>
                                          </p:spTgt>
                                        </p:tgtEl>
                                      </p:cBhvr>
                                    </p:animEffect>
                                  </p:childTnLst>
                                </p:cTn>
                              </p:par>
                              <p:par>
                                <p:cTn id="19" presetID="10" presetClass="entr" presetSubtype="0" fill="hold" grpId="0" nodeType="with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animEffect transition="in" filter="fade">
                                      <p:cBhvr>
                                        <p:cTn id="21" dur="500"/>
                                        <p:tgtEl>
                                          <p:spTgt spid="3">
                                            <p:txEl>
                                              <p:pRg st="5" end="5"/>
                                            </p:txEl>
                                          </p:spTgt>
                                        </p:tgtEl>
                                      </p:cBhvr>
                                    </p:animEffect>
                                  </p:childTnLst>
                                </p:cTn>
                              </p:par>
                              <p:par>
                                <p:cTn id="22" presetID="10" presetClass="entr" presetSubtype="0" fill="hold" grpId="0" nodeType="withEffect">
                                  <p:stCondLst>
                                    <p:cond delay="0"/>
                                  </p:stCondLst>
                                  <p:childTnLst>
                                    <p:set>
                                      <p:cBhvr>
                                        <p:cTn id="23" dur="1" fill="hold">
                                          <p:stCondLst>
                                            <p:cond delay="0"/>
                                          </p:stCondLst>
                                        </p:cTn>
                                        <p:tgtEl>
                                          <p:spTgt spid="3">
                                            <p:txEl>
                                              <p:pRg st="6" end="6"/>
                                            </p:txEl>
                                          </p:spTgt>
                                        </p:tgtEl>
                                        <p:attrNameLst>
                                          <p:attrName>style.visibility</p:attrName>
                                        </p:attrNameLst>
                                      </p:cBhvr>
                                      <p:to>
                                        <p:strVal val="visible"/>
                                      </p:to>
                                    </p:set>
                                    <p:animEffect transition="in" filter="fade">
                                      <p:cBhvr>
                                        <p:cTn id="24"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The Process of Organisational Socialisation</a:t>
            </a:r>
          </a:p>
        </p:txBody>
      </p:sp>
      <p:sp>
        <p:nvSpPr>
          <p:cNvPr id="3" name="Content Placeholder 2"/>
          <p:cNvSpPr>
            <a:spLocks noGrp="1"/>
          </p:cNvSpPr>
          <p:nvPr>
            <p:ph idx="4294967295"/>
          </p:nvPr>
        </p:nvSpPr>
        <p:spPr>
          <a:xfrm>
            <a:off x="457200" y="1600200"/>
            <a:ext cx="8229600" cy="4525963"/>
          </a:xfrm>
        </p:spPr>
        <p:txBody>
          <a:bodyPr>
            <a:normAutofit fontScale="77500" lnSpcReduction="20000"/>
          </a:bodyPr>
          <a:lstStyle/>
          <a:p>
            <a:pPr marL="0" indent="0" algn="ctr">
              <a:buNone/>
            </a:pPr>
            <a:r>
              <a:rPr lang="en-IE" sz="4000" b="1" dirty="0"/>
              <a:t>Encounter</a:t>
            </a:r>
          </a:p>
          <a:p>
            <a:endParaRPr lang="en-IE" sz="2100" dirty="0"/>
          </a:p>
          <a:p>
            <a:r>
              <a:rPr lang="en-GB" sz="3100" dirty="0"/>
              <a:t>This stage occurs when you have actually become an employee within the organisation – you are in the middle of the transformation</a:t>
            </a:r>
          </a:p>
          <a:p>
            <a:endParaRPr lang="en-GB" sz="3100" dirty="0"/>
          </a:p>
          <a:p>
            <a:r>
              <a:rPr lang="en-GB" sz="3100" dirty="0"/>
              <a:t>Five key variables that will help define how successful you are during this stage of the socialisation process:</a:t>
            </a:r>
          </a:p>
          <a:p>
            <a:pPr lvl="1"/>
            <a:r>
              <a:rPr lang="en-GB" sz="3100" dirty="0"/>
              <a:t> </a:t>
            </a:r>
            <a:r>
              <a:rPr lang="en-GB" sz="3100" i="1" dirty="0"/>
              <a:t>Initiation to the task</a:t>
            </a:r>
          </a:p>
          <a:p>
            <a:pPr lvl="1"/>
            <a:r>
              <a:rPr lang="en-GB" sz="3100" i="1" dirty="0"/>
              <a:t>Initiation to the group</a:t>
            </a:r>
            <a:endParaRPr lang="en-GB" sz="3100" dirty="0"/>
          </a:p>
          <a:p>
            <a:pPr lvl="1"/>
            <a:r>
              <a:rPr lang="en-GB" sz="3100" i="1" dirty="0"/>
              <a:t>Role definition</a:t>
            </a:r>
            <a:endParaRPr lang="en-GB" sz="3100" dirty="0"/>
          </a:p>
          <a:p>
            <a:pPr lvl="1"/>
            <a:r>
              <a:rPr lang="en-GB" sz="3100" i="1" dirty="0"/>
              <a:t>Management of outside-life conflicts</a:t>
            </a:r>
            <a:endParaRPr lang="en-GB" sz="3100" dirty="0"/>
          </a:p>
          <a:p>
            <a:pPr lvl="1"/>
            <a:r>
              <a:rPr lang="en-GB" sz="3100" i="1" dirty="0"/>
              <a:t>Management of intergroup role conflicts</a:t>
            </a:r>
            <a:endParaRPr lang="en-IE" sz="3100" dirty="0"/>
          </a:p>
        </p:txBody>
      </p:sp>
    </p:spTree>
    <p:extLst>
      <p:ext uri="{BB962C8B-B14F-4D97-AF65-F5344CB8AC3E}">
        <p14:creationId xmlns:p14="http://schemas.microsoft.com/office/powerpoint/2010/main" val="366326912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The Process of Organisational Socialisation</a:t>
            </a:r>
          </a:p>
        </p:txBody>
      </p:sp>
      <p:sp>
        <p:nvSpPr>
          <p:cNvPr id="3" name="Content Placeholder 2"/>
          <p:cNvSpPr>
            <a:spLocks noGrp="1"/>
          </p:cNvSpPr>
          <p:nvPr>
            <p:ph idx="4294967295"/>
          </p:nvPr>
        </p:nvSpPr>
        <p:spPr>
          <a:xfrm>
            <a:off x="457200" y="1600200"/>
            <a:ext cx="8229600" cy="4525963"/>
          </a:xfrm>
        </p:spPr>
        <p:txBody>
          <a:bodyPr>
            <a:normAutofit/>
          </a:bodyPr>
          <a:lstStyle/>
          <a:p>
            <a:pPr marL="0" indent="0" algn="ctr">
              <a:buNone/>
            </a:pPr>
            <a:r>
              <a:rPr lang="en-IE" sz="2800" b="1" dirty="0"/>
              <a:t>Change and Acquisition</a:t>
            </a:r>
          </a:p>
          <a:p>
            <a:r>
              <a:rPr lang="en-GB" sz="2400" dirty="0"/>
              <a:t>When the employee begins to show some proficiency in their new role and begins to adjust to the group and the organisation</a:t>
            </a:r>
          </a:p>
          <a:p>
            <a:endParaRPr lang="en-GB" sz="2400" dirty="0"/>
          </a:p>
          <a:p>
            <a:r>
              <a:rPr lang="en-GB" sz="2400" dirty="0"/>
              <a:t>The three key measures of success at this are; </a:t>
            </a:r>
          </a:p>
          <a:p>
            <a:pPr lvl="1"/>
            <a:r>
              <a:rPr lang="en-GB" sz="2400" i="1" dirty="0"/>
              <a:t>Task mastery</a:t>
            </a:r>
            <a:endParaRPr lang="en-GB" sz="2400" dirty="0"/>
          </a:p>
          <a:p>
            <a:pPr lvl="1"/>
            <a:r>
              <a:rPr lang="en-GB" sz="2400" i="1" dirty="0"/>
              <a:t>Resolution of role demands</a:t>
            </a:r>
          </a:p>
          <a:p>
            <a:pPr lvl="1"/>
            <a:r>
              <a:rPr lang="en-GB" sz="2400" i="1" dirty="0"/>
              <a:t>Adjustment to group norms and values</a:t>
            </a:r>
            <a:endParaRPr lang="en-IE" sz="2400" dirty="0"/>
          </a:p>
        </p:txBody>
      </p:sp>
    </p:spTree>
    <p:extLst>
      <p:ext uri="{BB962C8B-B14F-4D97-AF65-F5344CB8AC3E}">
        <p14:creationId xmlns:p14="http://schemas.microsoft.com/office/powerpoint/2010/main" val="25540954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fade">
                                      <p:cBhvr>
                                        <p:cTn id="17" dur="500"/>
                                        <p:tgtEl>
                                          <p:spTgt spid="3">
                                            <p:txEl>
                                              <p:pRg st="3" end="3"/>
                                            </p:txEl>
                                          </p:spTgt>
                                        </p:tgtEl>
                                      </p:cBhvr>
                                    </p:animEffect>
                                  </p:childTnLst>
                                </p:cTn>
                              </p:par>
                              <p:par>
                                <p:cTn id="18" presetID="10" presetClass="entr" presetSubtype="0" fill="hold" grpId="0" nodeType="withEffect">
                                  <p:stCondLst>
                                    <p:cond delay="0"/>
                                  </p:stCondLst>
                                  <p:childTnLst>
                                    <p:set>
                                      <p:cBhvr>
                                        <p:cTn id="19" dur="1" fill="hold">
                                          <p:stCondLst>
                                            <p:cond delay="0"/>
                                          </p:stCondLst>
                                        </p:cTn>
                                        <p:tgtEl>
                                          <p:spTgt spid="3">
                                            <p:txEl>
                                              <p:pRg st="4" end="4"/>
                                            </p:txEl>
                                          </p:spTgt>
                                        </p:tgtEl>
                                        <p:attrNameLst>
                                          <p:attrName>style.visibility</p:attrName>
                                        </p:attrNameLst>
                                      </p:cBhvr>
                                      <p:to>
                                        <p:strVal val="visible"/>
                                      </p:to>
                                    </p:set>
                                    <p:animEffect transition="in" filter="fade">
                                      <p:cBhvr>
                                        <p:cTn id="20" dur="500"/>
                                        <p:tgtEl>
                                          <p:spTgt spid="3">
                                            <p:txEl>
                                              <p:pRg st="4" end="4"/>
                                            </p:txEl>
                                          </p:spTgt>
                                        </p:tgtEl>
                                      </p:cBhvr>
                                    </p:animEffect>
                                  </p:childTnLst>
                                </p:cTn>
                              </p:par>
                              <p:par>
                                <p:cTn id="21" presetID="10" presetClass="entr" presetSubtype="0" fill="hold" grpId="0" nodeType="withEffect">
                                  <p:stCondLst>
                                    <p:cond delay="0"/>
                                  </p:stCondLst>
                                  <p:childTnLst>
                                    <p:set>
                                      <p:cBhvr>
                                        <p:cTn id="22" dur="1" fill="hold">
                                          <p:stCondLst>
                                            <p:cond delay="0"/>
                                          </p:stCondLst>
                                        </p:cTn>
                                        <p:tgtEl>
                                          <p:spTgt spid="3">
                                            <p:txEl>
                                              <p:pRg st="5" end="5"/>
                                            </p:txEl>
                                          </p:spTgt>
                                        </p:tgtEl>
                                        <p:attrNameLst>
                                          <p:attrName>style.visibility</p:attrName>
                                        </p:attrNameLst>
                                      </p:cBhvr>
                                      <p:to>
                                        <p:strVal val="visible"/>
                                      </p:to>
                                    </p:set>
                                    <p:animEffect transition="in" filter="fade">
                                      <p:cBhvr>
                                        <p:cTn id="23" dur="500"/>
                                        <p:tgtEl>
                                          <p:spTgt spid="3">
                                            <p:txEl>
                                              <p:pRg st="5" end="5"/>
                                            </p:txEl>
                                          </p:spTgt>
                                        </p:tgtEl>
                                      </p:cBhvr>
                                    </p:animEffect>
                                  </p:childTnLst>
                                </p:cTn>
                              </p:par>
                              <p:par>
                                <p:cTn id="24" presetID="10" presetClass="entr" presetSubtype="0" fill="hold" grpId="0" nodeType="withEffect">
                                  <p:stCondLst>
                                    <p:cond delay="0"/>
                                  </p:stCondLst>
                                  <p:childTnLst>
                                    <p:set>
                                      <p:cBhvr>
                                        <p:cTn id="25" dur="1" fill="hold">
                                          <p:stCondLst>
                                            <p:cond delay="0"/>
                                          </p:stCondLst>
                                        </p:cTn>
                                        <p:tgtEl>
                                          <p:spTgt spid="3">
                                            <p:txEl>
                                              <p:pRg st="6" end="6"/>
                                            </p:txEl>
                                          </p:spTgt>
                                        </p:tgtEl>
                                        <p:attrNameLst>
                                          <p:attrName>style.visibility</p:attrName>
                                        </p:attrNameLst>
                                      </p:cBhvr>
                                      <p:to>
                                        <p:strVal val="visible"/>
                                      </p:to>
                                    </p:set>
                                    <p:animEffect transition="in" filter="fade">
                                      <p:cBhvr>
                                        <p:cTn id="26"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TM03457444[[fn=Basis]]</Template>
  <TotalTime>863</TotalTime>
  <Words>981</Words>
  <Application>Microsoft Office PowerPoint</Application>
  <PresentationFormat>On-screen Show (4:3)</PresentationFormat>
  <Paragraphs>125</Paragraphs>
  <Slides>17</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17</vt:i4>
      </vt:variant>
    </vt:vector>
  </HeadingPairs>
  <TitlesOfParts>
    <vt:vector size="22" baseType="lpstr">
      <vt:lpstr>Arial</vt:lpstr>
      <vt:lpstr>Calibri</vt:lpstr>
      <vt:lpstr>Symbol</vt:lpstr>
      <vt:lpstr>Times New Roman</vt:lpstr>
      <vt:lpstr>Office Theme</vt:lpstr>
      <vt:lpstr>PowerPoint Presentation</vt:lpstr>
      <vt:lpstr>Learning Outcomes</vt:lpstr>
      <vt:lpstr>Learning Outcomes</vt:lpstr>
      <vt:lpstr>What is Organisational Socialisation?</vt:lpstr>
      <vt:lpstr>What is Organisational Socialisation?</vt:lpstr>
      <vt:lpstr>The Process of Organisational Socialisation</vt:lpstr>
      <vt:lpstr>The Process of Organisational Socialisation</vt:lpstr>
      <vt:lpstr>The Process of Organisational Socialisation</vt:lpstr>
      <vt:lpstr>The Process of Organisational Socialisation</vt:lpstr>
      <vt:lpstr>Goals and Outcomes of  Organisational Socialisation</vt:lpstr>
      <vt:lpstr>Goals and Outcomes of  Organisational Socialisation</vt:lpstr>
      <vt:lpstr>The Organisation’s Role in  the Socialisation Process</vt:lpstr>
      <vt:lpstr>The New Employee’s Role in  the Socialisation Process</vt:lpstr>
      <vt:lpstr>Sources of Information</vt:lpstr>
      <vt:lpstr>Managerial Takeaways</vt:lpstr>
      <vt:lpstr>Questions</vt:lpstr>
      <vt:lpstr>Questions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Claire.Harnett</dc:creator>
  <cp:lastModifiedBy>Lauren Zimmerman</cp:lastModifiedBy>
  <cp:revision>58</cp:revision>
  <dcterms:created xsi:type="dcterms:W3CDTF">2016-01-04T09:34:48Z</dcterms:created>
  <dcterms:modified xsi:type="dcterms:W3CDTF">2021-10-13T13:12:00Z</dcterms:modified>
</cp:coreProperties>
</file>

<file path=docProps/thumbnail.jpeg>
</file>