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9" r:id="rId5"/>
    <p:sldId id="280" r:id="rId6"/>
    <p:sldId id="281" r:id="rId7"/>
    <p:sldId id="282" r:id="rId8"/>
    <p:sldId id="283" r:id="rId9"/>
    <p:sldId id="284" r:id="rId10"/>
    <p:sldId id="285" r:id="rId11"/>
    <p:sldId id="286" r:id="rId12"/>
    <p:sldId id="287" r:id="rId13"/>
    <p:sldId id="261" r:id="rId14"/>
    <p:sldId id="262" r:id="rId15"/>
    <p:sldId id="263" r:id="rId16"/>
    <p:sldId id="264" r:id="rId17"/>
    <p:sldId id="265" r:id="rId18"/>
    <p:sldId id="266" r:id="rId19"/>
    <p:sldId id="277"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AEC9"/>
    <a:srgbClr val="3BBCD6"/>
    <a:srgbClr val="FEDD43"/>
    <a:srgbClr val="013743"/>
    <a:srgbClr val="D54358"/>
    <a:srgbClr val="00AFC2"/>
    <a:srgbClr val="B378B1"/>
    <a:srgbClr val="71B5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C839B1-8D07-4D59-BDCD-BAFFE81A3EC9}" v="413" dt="2021-08-31T07:43:47.3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Harnett" userId="edddb424-bfc6-4d85-8905-6f548f644e18" providerId="ADAL" clId="{28C839B1-8D07-4D59-BDCD-BAFFE81A3EC9}"/>
    <pc:docChg chg="custSel addSld delSld modSld">
      <pc:chgData name="Claire.Harnett" userId="edddb424-bfc6-4d85-8905-6f548f644e18" providerId="ADAL" clId="{28C839B1-8D07-4D59-BDCD-BAFFE81A3EC9}" dt="2021-08-31T07:44:55.270" v="1158" actId="20577"/>
      <pc:docMkLst>
        <pc:docMk/>
      </pc:docMkLst>
      <pc:sldChg chg="modSp mod">
        <pc:chgData name="Claire.Harnett" userId="edddb424-bfc6-4d85-8905-6f548f644e18" providerId="ADAL" clId="{28C839B1-8D07-4D59-BDCD-BAFFE81A3EC9}" dt="2021-08-30T12:09:48.299" v="52" actId="20577"/>
        <pc:sldMkLst>
          <pc:docMk/>
          <pc:sldMk cId="614916627" sldId="256"/>
        </pc:sldMkLst>
        <pc:spChg chg="mod">
          <ac:chgData name="Claire.Harnett" userId="edddb424-bfc6-4d85-8905-6f548f644e18" providerId="ADAL" clId="{28C839B1-8D07-4D59-BDCD-BAFFE81A3EC9}" dt="2021-08-30T12:09:33.466" v="1" actId="20577"/>
          <ac:spMkLst>
            <pc:docMk/>
            <pc:sldMk cId="614916627" sldId="256"/>
            <ac:spMk id="2" creationId="{00000000-0000-0000-0000-000000000000}"/>
          </ac:spMkLst>
        </pc:spChg>
        <pc:spChg chg="mod">
          <ac:chgData name="Claire.Harnett" userId="edddb424-bfc6-4d85-8905-6f548f644e18" providerId="ADAL" clId="{28C839B1-8D07-4D59-BDCD-BAFFE81A3EC9}" dt="2021-08-30T12:09:48.299" v="52" actId="20577"/>
          <ac:spMkLst>
            <pc:docMk/>
            <pc:sldMk cId="614916627" sldId="256"/>
            <ac:spMk id="4" creationId="{00000000-0000-0000-0000-000000000000}"/>
          </ac:spMkLst>
        </pc:spChg>
      </pc:sldChg>
      <pc:sldChg chg="modSp mod">
        <pc:chgData name="Claire.Harnett" userId="edddb424-bfc6-4d85-8905-6f548f644e18" providerId="ADAL" clId="{28C839B1-8D07-4D59-BDCD-BAFFE81A3EC9}" dt="2021-08-30T12:12:21.939" v="90" actId="404"/>
        <pc:sldMkLst>
          <pc:docMk/>
          <pc:sldMk cId="1839598555" sldId="257"/>
        </pc:sldMkLst>
        <pc:spChg chg="mod">
          <ac:chgData name="Claire.Harnett" userId="edddb424-bfc6-4d85-8905-6f548f644e18" providerId="ADAL" clId="{28C839B1-8D07-4D59-BDCD-BAFFE81A3EC9}" dt="2021-08-30T12:12:21.939" v="90" actId="404"/>
          <ac:spMkLst>
            <pc:docMk/>
            <pc:sldMk cId="1839598555" sldId="257"/>
            <ac:spMk id="3" creationId="{00000000-0000-0000-0000-000000000000}"/>
          </ac:spMkLst>
        </pc:spChg>
      </pc:sldChg>
      <pc:sldChg chg="del">
        <pc:chgData name="Claire.Harnett" userId="edddb424-bfc6-4d85-8905-6f548f644e18" providerId="ADAL" clId="{28C839B1-8D07-4D59-BDCD-BAFFE81A3EC9}" dt="2021-08-30T12:12:25.727" v="91" actId="2696"/>
        <pc:sldMkLst>
          <pc:docMk/>
          <pc:sldMk cId="1157952092" sldId="258"/>
        </pc:sldMkLst>
      </pc:sldChg>
      <pc:sldChg chg="modSp mod modAnim">
        <pc:chgData name="Claire.Harnett" userId="edddb424-bfc6-4d85-8905-6f548f644e18" providerId="ADAL" clId="{28C839B1-8D07-4D59-BDCD-BAFFE81A3EC9}" dt="2021-08-30T12:14:19.713" v="160" actId="20577"/>
        <pc:sldMkLst>
          <pc:docMk/>
          <pc:sldMk cId="1854542032" sldId="259"/>
        </pc:sldMkLst>
        <pc:spChg chg="mod">
          <ac:chgData name="Claire.Harnett" userId="edddb424-bfc6-4d85-8905-6f548f644e18" providerId="ADAL" clId="{28C839B1-8D07-4D59-BDCD-BAFFE81A3EC9}" dt="2021-08-30T12:12:48.005" v="119" actId="20577"/>
          <ac:spMkLst>
            <pc:docMk/>
            <pc:sldMk cId="1854542032" sldId="259"/>
            <ac:spMk id="2" creationId="{00000000-0000-0000-0000-000000000000}"/>
          </ac:spMkLst>
        </pc:spChg>
        <pc:spChg chg="mod">
          <ac:chgData name="Claire.Harnett" userId="edddb424-bfc6-4d85-8905-6f548f644e18" providerId="ADAL" clId="{28C839B1-8D07-4D59-BDCD-BAFFE81A3EC9}" dt="2021-08-30T12:14:19.713" v="160" actId="20577"/>
          <ac:spMkLst>
            <pc:docMk/>
            <pc:sldMk cId="1854542032" sldId="259"/>
            <ac:spMk id="3" creationId="{00000000-0000-0000-0000-000000000000}"/>
          </ac:spMkLst>
        </pc:spChg>
      </pc:sldChg>
      <pc:sldChg chg="del">
        <pc:chgData name="Claire.Harnett" userId="edddb424-bfc6-4d85-8905-6f548f644e18" providerId="ADAL" clId="{28C839B1-8D07-4D59-BDCD-BAFFE81A3EC9}" dt="2021-08-30T12:12:30.777" v="92" actId="47"/>
        <pc:sldMkLst>
          <pc:docMk/>
          <pc:sldMk cId="1424510480" sldId="260"/>
        </pc:sldMkLst>
      </pc:sldChg>
      <pc:sldChg chg="modSp mod modAnim">
        <pc:chgData name="Claire.Harnett" userId="edddb424-bfc6-4d85-8905-6f548f644e18" providerId="ADAL" clId="{28C839B1-8D07-4D59-BDCD-BAFFE81A3EC9}" dt="2021-08-30T13:06:57.125" v="834" actId="255"/>
        <pc:sldMkLst>
          <pc:docMk/>
          <pc:sldMk cId="212148482" sldId="261"/>
        </pc:sldMkLst>
        <pc:spChg chg="mod">
          <ac:chgData name="Claire.Harnett" userId="edddb424-bfc6-4d85-8905-6f548f644e18" providerId="ADAL" clId="{28C839B1-8D07-4D59-BDCD-BAFFE81A3EC9}" dt="2021-08-30T13:03:30.200" v="814" actId="20577"/>
          <ac:spMkLst>
            <pc:docMk/>
            <pc:sldMk cId="212148482" sldId="261"/>
            <ac:spMk id="2" creationId="{00000000-0000-0000-0000-000000000000}"/>
          </ac:spMkLst>
        </pc:spChg>
        <pc:spChg chg="mod">
          <ac:chgData name="Claire.Harnett" userId="edddb424-bfc6-4d85-8905-6f548f644e18" providerId="ADAL" clId="{28C839B1-8D07-4D59-BDCD-BAFFE81A3EC9}" dt="2021-08-30T13:06:57.125" v="834" actId="255"/>
          <ac:spMkLst>
            <pc:docMk/>
            <pc:sldMk cId="212148482" sldId="261"/>
            <ac:spMk id="3" creationId="{00000000-0000-0000-0000-000000000000}"/>
          </ac:spMkLst>
        </pc:spChg>
      </pc:sldChg>
      <pc:sldChg chg="modSp mod">
        <pc:chgData name="Claire.Harnett" userId="edddb424-bfc6-4d85-8905-6f548f644e18" providerId="ADAL" clId="{28C839B1-8D07-4D59-BDCD-BAFFE81A3EC9}" dt="2021-08-30T13:08:49.322" v="889" actId="255"/>
        <pc:sldMkLst>
          <pc:docMk/>
          <pc:sldMk cId="648642699" sldId="262"/>
        </pc:sldMkLst>
        <pc:spChg chg="mod">
          <ac:chgData name="Claire.Harnett" userId="edddb424-bfc6-4d85-8905-6f548f644e18" providerId="ADAL" clId="{28C839B1-8D07-4D59-BDCD-BAFFE81A3EC9}" dt="2021-08-30T13:07:25.737" v="875" actId="20577"/>
          <ac:spMkLst>
            <pc:docMk/>
            <pc:sldMk cId="648642699" sldId="262"/>
            <ac:spMk id="2" creationId="{00000000-0000-0000-0000-000000000000}"/>
          </ac:spMkLst>
        </pc:spChg>
        <pc:spChg chg="mod">
          <ac:chgData name="Claire.Harnett" userId="edddb424-bfc6-4d85-8905-6f548f644e18" providerId="ADAL" clId="{28C839B1-8D07-4D59-BDCD-BAFFE81A3EC9}" dt="2021-08-30T13:08:49.322" v="889" actId="255"/>
          <ac:spMkLst>
            <pc:docMk/>
            <pc:sldMk cId="648642699" sldId="262"/>
            <ac:spMk id="3" creationId="{00000000-0000-0000-0000-000000000000}"/>
          </ac:spMkLst>
        </pc:spChg>
      </pc:sldChg>
      <pc:sldChg chg="modSp mod">
        <pc:chgData name="Claire.Harnett" userId="edddb424-bfc6-4d85-8905-6f548f644e18" providerId="ADAL" clId="{28C839B1-8D07-4D59-BDCD-BAFFE81A3EC9}" dt="2021-08-31T07:43:59.028" v="1156" actId="20577"/>
        <pc:sldMkLst>
          <pc:docMk/>
          <pc:sldMk cId="3816329126" sldId="263"/>
        </pc:sldMkLst>
        <pc:spChg chg="mod">
          <ac:chgData name="Claire.Harnett" userId="edddb424-bfc6-4d85-8905-6f548f644e18" providerId="ADAL" clId="{28C839B1-8D07-4D59-BDCD-BAFFE81A3EC9}" dt="2021-08-30T13:09:15.512" v="928" actId="20577"/>
          <ac:spMkLst>
            <pc:docMk/>
            <pc:sldMk cId="3816329126" sldId="263"/>
            <ac:spMk id="2" creationId="{00000000-0000-0000-0000-000000000000}"/>
          </ac:spMkLst>
        </pc:spChg>
        <pc:spChg chg="mod">
          <ac:chgData name="Claire.Harnett" userId="edddb424-bfc6-4d85-8905-6f548f644e18" providerId="ADAL" clId="{28C839B1-8D07-4D59-BDCD-BAFFE81A3EC9}" dt="2021-08-31T07:43:59.028" v="1156" actId="20577"/>
          <ac:spMkLst>
            <pc:docMk/>
            <pc:sldMk cId="3816329126" sldId="263"/>
            <ac:spMk id="3" creationId="{00000000-0000-0000-0000-000000000000}"/>
          </ac:spMkLst>
        </pc:spChg>
      </pc:sldChg>
      <pc:sldChg chg="modSp mod modAnim">
        <pc:chgData name="Claire.Harnett" userId="edddb424-bfc6-4d85-8905-6f548f644e18" providerId="ADAL" clId="{28C839B1-8D07-4D59-BDCD-BAFFE81A3EC9}" dt="2021-08-30T13:13:31.319" v="1034" actId="404"/>
        <pc:sldMkLst>
          <pc:docMk/>
          <pc:sldMk cId="4198937762" sldId="264"/>
        </pc:sldMkLst>
        <pc:spChg chg="mod">
          <ac:chgData name="Claire.Harnett" userId="edddb424-bfc6-4d85-8905-6f548f644e18" providerId="ADAL" clId="{28C839B1-8D07-4D59-BDCD-BAFFE81A3EC9}" dt="2021-08-30T13:12:02.646" v="990" actId="20577"/>
          <ac:spMkLst>
            <pc:docMk/>
            <pc:sldMk cId="4198937762" sldId="264"/>
            <ac:spMk id="2" creationId="{00000000-0000-0000-0000-000000000000}"/>
          </ac:spMkLst>
        </pc:spChg>
        <pc:spChg chg="mod">
          <ac:chgData name="Claire.Harnett" userId="edddb424-bfc6-4d85-8905-6f548f644e18" providerId="ADAL" clId="{28C839B1-8D07-4D59-BDCD-BAFFE81A3EC9}" dt="2021-08-30T13:13:31.319" v="1034" actId="404"/>
          <ac:spMkLst>
            <pc:docMk/>
            <pc:sldMk cId="4198937762" sldId="264"/>
            <ac:spMk id="3" creationId="{00000000-0000-0000-0000-000000000000}"/>
          </ac:spMkLst>
        </pc:spChg>
      </pc:sldChg>
      <pc:sldChg chg="modSp mod">
        <pc:chgData name="Claire.Harnett" userId="edddb424-bfc6-4d85-8905-6f548f644e18" providerId="ADAL" clId="{28C839B1-8D07-4D59-BDCD-BAFFE81A3EC9}" dt="2021-08-31T07:44:55.270" v="1158" actId="20577"/>
        <pc:sldMkLst>
          <pc:docMk/>
          <pc:sldMk cId="2711849803" sldId="265"/>
        </pc:sldMkLst>
        <pc:spChg chg="mod">
          <ac:chgData name="Claire.Harnett" userId="edddb424-bfc6-4d85-8905-6f548f644e18" providerId="ADAL" clId="{28C839B1-8D07-4D59-BDCD-BAFFE81A3EC9}" dt="2021-08-30T13:13:41.729" v="1039" actId="20577"/>
          <ac:spMkLst>
            <pc:docMk/>
            <pc:sldMk cId="2711849803" sldId="265"/>
            <ac:spMk id="2" creationId="{00000000-0000-0000-0000-000000000000}"/>
          </ac:spMkLst>
        </pc:spChg>
        <pc:spChg chg="mod">
          <ac:chgData name="Claire.Harnett" userId="edddb424-bfc6-4d85-8905-6f548f644e18" providerId="ADAL" clId="{28C839B1-8D07-4D59-BDCD-BAFFE81A3EC9}" dt="2021-08-31T07:44:55.270" v="1158" actId="20577"/>
          <ac:spMkLst>
            <pc:docMk/>
            <pc:sldMk cId="2711849803" sldId="265"/>
            <ac:spMk id="3" creationId="{00000000-0000-0000-0000-000000000000}"/>
          </ac:spMkLst>
        </pc:spChg>
      </pc:sldChg>
      <pc:sldChg chg="modSp mod">
        <pc:chgData name="Claire.Harnett" userId="edddb424-bfc6-4d85-8905-6f548f644e18" providerId="ADAL" clId="{28C839B1-8D07-4D59-BDCD-BAFFE81A3EC9}" dt="2021-08-30T13:16:15.254" v="1123" actId="14100"/>
        <pc:sldMkLst>
          <pc:docMk/>
          <pc:sldMk cId="4030203378" sldId="266"/>
        </pc:sldMkLst>
        <pc:spChg chg="mod">
          <ac:chgData name="Claire.Harnett" userId="edddb424-bfc6-4d85-8905-6f548f644e18" providerId="ADAL" clId="{28C839B1-8D07-4D59-BDCD-BAFFE81A3EC9}" dt="2021-08-30T13:14:46.510" v="1087" actId="20577"/>
          <ac:spMkLst>
            <pc:docMk/>
            <pc:sldMk cId="4030203378" sldId="266"/>
            <ac:spMk id="2" creationId="{00000000-0000-0000-0000-000000000000}"/>
          </ac:spMkLst>
        </pc:spChg>
        <pc:spChg chg="mod">
          <ac:chgData name="Claire.Harnett" userId="edddb424-bfc6-4d85-8905-6f548f644e18" providerId="ADAL" clId="{28C839B1-8D07-4D59-BDCD-BAFFE81A3EC9}" dt="2021-08-30T13:16:15.254" v="1123" actId="14100"/>
          <ac:spMkLst>
            <pc:docMk/>
            <pc:sldMk cId="4030203378" sldId="266"/>
            <ac:spMk id="3" creationId="{00000000-0000-0000-0000-000000000000}"/>
          </ac:spMkLst>
        </pc:spChg>
      </pc:sldChg>
      <pc:sldChg chg="del">
        <pc:chgData name="Claire.Harnett" userId="edddb424-bfc6-4d85-8905-6f548f644e18" providerId="ADAL" clId="{28C839B1-8D07-4D59-BDCD-BAFFE81A3EC9}" dt="2021-08-30T13:16:17.863" v="1124" actId="47"/>
        <pc:sldMkLst>
          <pc:docMk/>
          <pc:sldMk cId="316990722" sldId="267"/>
        </pc:sldMkLst>
      </pc:sldChg>
      <pc:sldChg chg="del">
        <pc:chgData name="Claire.Harnett" userId="edddb424-bfc6-4d85-8905-6f548f644e18" providerId="ADAL" clId="{28C839B1-8D07-4D59-BDCD-BAFFE81A3EC9}" dt="2021-08-30T13:16:19.216" v="1125" actId="47"/>
        <pc:sldMkLst>
          <pc:docMk/>
          <pc:sldMk cId="2409944437" sldId="268"/>
        </pc:sldMkLst>
      </pc:sldChg>
      <pc:sldChg chg="del">
        <pc:chgData name="Claire.Harnett" userId="edddb424-bfc6-4d85-8905-6f548f644e18" providerId="ADAL" clId="{28C839B1-8D07-4D59-BDCD-BAFFE81A3EC9}" dt="2021-08-30T13:16:19.448" v="1126" actId="47"/>
        <pc:sldMkLst>
          <pc:docMk/>
          <pc:sldMk cId="3957838804" sldId="269"/>
        </pc:sldMkLst>
      </pc:sldChg>
      <pc:sldChg chg="del">
        <pc:chgData name="Claire.Harnett" userId="edddb424-bfc6-4d85-8905-6f548f644e18" providerId="ADAL" clId="{28C839B1-8D07-4D59-BDCD-BAFFE81A3EC9}" dt="2021-08-30T13:16:19.717" v="1127" actId="47"/>
        <pc:sldMkLst>
          <pc:docMk/>
          <pc:sldMk cId="3114622241" sldId="270"/>
        </pc:sldMkLst>
      </pc:sldChg>
      <pc:sldChg chg="del">
        <pc:chgData name="Claire.Harnett" userId="edddb424-bfc6-4d85-8905-6f548f644e18" providerId="ADAL" clId="{28C839B1-8D07-4D59-BDCD-BAFFE81A3EC9}" dt="2021-08-30T13:16:20.820" v="1128" actId="47"/>
        <pc:sldMkLst>
          <pc:docMk/>
          <pc:sldMk cId="3648198078" sldId="271"/>
        </pc:sldMkLst>
      </pc:sldChg>
      <pc:sldChg chg="del">
        <pc:chgData name="Claire.Harnett" userId="edddb424-bfc6-4d85-8905-6f548f644e18" providerId="ADAL" clId="{28C839B1-8D07-4D59-BDCD-BAFFE81A3EC9}" dt="2021-08-30T13:16:21.237" v="1129" actId="47"/>
        <pc:sldMkLst>
          <pc:docMk/>
          <pc:sldMk cId="2608419898" sldId="272"/>
        </pc:sldMkLst>
      </pc:sldChg>
      <pc:sldChg chg="del">
        <pc:chgData name="Claire.Harnett" userId="edddb424-bfc6-4d85-8905-6f548f644e18" providerId="ADAL" clId="{28C839B1-8D07-4D59-BDCD-BAFFE81A3EC9}" dt="2021-08-30T13:16:21.702" v="1130" actId="47"/>
        <pc:sldMkLst>
          <pc:docMk/>
          <pc:sldMk cId="2678792797" sldId="273"/>
        </pc:sldMkLst>
      </pc:sldChg>
      <pc:sldChg chg="del">
        <pc:chgData name="Claire.Harnett" userId="edddb424-bfc6-4d85-8905-6f548f644e18" providerId="ADAL" clId="{28C839B1-8D07-4D59-BDCD-BAFFE81A3EC9}" dt="2021-08-30T13:16:22.826" v="1131" actId="47"/>
        <pc:sldMkLst>
          <pc:docMk/>
          <pc:sldMk cId="2164621789" sldId="274"/>
        </pc:sldMkLst>
      </pc:sldChg>
      <pc:sldChg chg="del">
        <pc:chgData name="Claire.Harnett" userId="edddb424-bfc6-4d85-8905-6f548f644e18" providerId="ADAL" clId="{28C839B1-8D07-4D59-BDCD-BAFFE81A3EC9}" dt="2021-08-30T13:16:23.126" v="1132" actId="47"/>
        <pc:sldMkLst>
          <pc:docMk/>
          <pc:sldMk cId="3031318739" sldId="275"/>
        </pc:sldMkLst>
      </pc:sldChg>
      <pc:sldChg chg="del">
        <pc:chgData name="Claire.Harnett" userId="edddb424-bfc6-4d85-8905-6f548f644e18" providerId="ADAL" clId="{28C839B1-8D07-4D59-BDCD-BAFFE81A3EC9}" dt="2021-08-30T13:16:24.174" v="1133" actId="47"/>
        <pc:sldMkLst>
          <pc:docMk/>
          <pc:sldMk cId="1561729520" sldId="276"/>
        </pc:sldMkLst>
      </pc:sldChg>
      <pc:sldChg chg="modSp mod modAnim">
        <pc:chgData name="Claire.Harnett" userId="edddb424-bfc6-4d85-8905-6f548f644e18" providerId="ADAL" clId="{28C839B1-8D07-4D59-BDCD-BAFFE81A3EC9}" dt="2021-08-30T13:16:52.296" v="1146" actId="27636"/>
        <pc:sldMkLst>
          <pc:docMk/>
          <pc:sldMk cId="3343741985" sldId="277"/>
        </pc:sldMkLst>
        <pc:spChg chg="mod">
          <ac:chgData name="Claire.Harnett" userId="edddb424-bfc6-4d85-8905-6f548f644e18" providerId="ADAL" clId="{28C839B1-8D07-4D59-BDCD-BAFFE81A3EC9}" dt="2021-08-30T13:16:52.296" v="1146" actId="27636"/>
          <ac:spMkLst>
            <pc:docMk/>
            <pc:sldMk cId="3343741985" sldId="277"/>
            <ac:spMk id="3" creationId="{00000000-0000-0000-0000-000000000000}"/>
          </ac:spMkLst>
        </pc:spChg>
      </pc:sldChg>
      <pc:sldChg chg="modSp mod modAnim">
        <pc:chgData name="Claire.Harnett" userId="edddb424-bfc6-4d85-8905-6f548f644e18" providerId="ADAL" clId="{28C839B1-8D07-4D59-BDCD-BAFFE81A3EC9}" dt="2021-08-30T13:16:59.830" v="1153" actId="27636"/>
        <pc:sldMkLst>
          <pc:docMk/>
          <pc:sldMk cId="3371825925" sldId="278"/>
        </pc:sldMkLst>
        <pc:spChg chg="mod">
          <ac:chgData name="Claire.Harnett" userId="edddb424-bfc6-4d85-8905-6f548f644e18" providerId="ADAL" clId="{28C839B1-8D07-4D59-BDCD-BAFFE81A3EC9}" dt="2021-08-30T13:16:59.830" v="1153" actId="27636"/>
          <ac:spMkLst>
            <pc:docMk/>
            <pc:sldMk cId="3371825925" sldId="278"/>
            <ac:spMk id="3" creationId="{00000000-0000-0000-0000-000000000000}"/>
          </ac:spMkLst>
        </pc:spChg>
      </pc:sldChg>
      <pc:sldChg chg="modSp add mod modAnim">
        <pc:chgData name="Claire.Harnett" userId="edddb424-bfc6-4d85-8905-6f548f644e18" providerId="ADAL" clId="{28C839B1-8D07-4D59-BDCD-BAFFE81A3EC9}" dt="2021-08-31T07:43:15.890" v="1154" actId="313"/>
        <pc:sldMkLst>
          <pc:docMk/>
          <pc:sldMk cId="2894331200" sldId="279"/>
        </pc:sldMkLst>
        <pc:spChg chg="mod">
          <ac:chgData name="Claire.Harnett" userId="edddb424-bfc6-4d85-8905-6f548f644e18" providerId="ADAL" clId="{28C839B1-8D07-4D59-BDCD-BAFFE81A3EC9}" dt="2021-08-30T12:15:14.827" v="203" actId="20577"/>
          <ac:spMkLst>
            <pc:docMk/>
            <pc:sldMk cId="2894331200" sldId="279"/>
            <ac:spMk id="2" creationId="{00000000-0000-0000-0000-000000000000}"/>
          </ac:spMkLst>
        </pc:spChg>
        <pc:spChg chg="mod">
          <ac:chgData name="Claire.Harnett" userId="edddb424-bfc6-4d85-8905-6f548f644e18" providerId="ADAL" clId="{28C839B1-8D07-4D59-BDCD-BAFFE81A3EC9}" dt="2021-08-31T07:43:15.890" v="1154" actId="313"/>
          <ac:spMkLst>
            <pc:docMk/>
            <pc:sldMk cId="2894331200" sldId="279"/>
            <ac:spMk id="3" creationId="{00000000-0000-0000-0000-000000000000}"/>
          </ac:spMkLst>
        </pc:spChg>
      </pc:sldChg>
      <pc:sldChg chg="modSp add mod modAnim">
        <pc:chgData name="Claire.Harnett" userId="edddb424-bfc6-4d85-8905-6f548f644e18" providerId="ADAL" clId="{28C839B1-8D07-4D59-BDCD-BAFFE81A3EC9}" dt="2021-08-30T12:22:14.310" v="426" actId="255"/>
        <pc:sldMkLst>
          <pc:docMk/>
          <pc:sldMk cId="3659919036" sldId="280"/>
        </pc:sldMkLst>
        <pc:spChg chg="mod">
          <ac:chgData name="Claire.Harnett" userId="edddb424-bfc6-4d85-8905-6f548f644e18" providerId="ADAL" clId="{28C839B1-8D07-4D59-BDCD-BAFFE81A3EC9}" dt="2021-08-30T12:19:59.126" v="391" actId="20577"/>
          <ac:spMkLst>
            <pc:docMk/>
            <pc:sldMk cId="3659919036" sldId="280"/>
            <ac:spMk id="2" creationId="{00000000-0000-0000-0000-000000000000}"/>
          </ac:spMkLst>
        </pc:spChg>
        <pc:spChg chg="mod">
          <ac:chgData name="Claire.Harnett" userId="edddb424-bfc6-4d85-8905-6f548f644e18" providerId="ADAL" clId="{28C839B1-8D07-4D59-BDCD-BAFFE81A3EC9}" dt="2021-08-30T12:22:14.310" v="426" actId="255"/>
          <ac:spMkLst>
            <pc:docMk/>
            <pc:sldMk cId="3659919036" sldId="280"/>
            <ac:spMk id="3" creationId="{00000000-0000-0000-0000-000000000000}"/>
          </ac:spMkLst>
        </pc:spChg>
      </pc:sldChg>
      <pc:sldChg chg="modSp add mod modAnim">
        <pc:chgData name="Claire.Harnett" userId="edddb424-bfc6-4d85-8905-6f548f644e18" providerId="ADAL" clId="{28C839B1-8D07-4D59-BDCD-BAFFE81A3EC9}" dt="2021-08-30T12:36:53.633" v="586" actId="114"/>
        <pc:sldMkLst>
          <pc:docMk/>
          <pc:sldMk cId="2443201560" sldId="281"/>
        </pc:sldMkLst>
        <pc:spChg chg="mod">
          <ac:chgData name="Claire.Harnett" userId="edddb424-bfc6-4d85-8905-6f548f644e18" providerId="ADAL" clId="{28C839B1-8D07-4D59-BDCD-BAFFE81A3EC9}" dt="2021-08-30T12:22:50.782" v="478" actId="20577"/>
          <ac:spMkLst>
            <pc:docMk/>
            <pc:sldMk cId="2443201560" sldId="281"/>
            <ac:spMk id="2" creationId="{00000000-0000-0000-0000-000000000000}"/>
          </ac:spMkLst>
        </pc:spChg>
        <pc:spChg chg="mod">
          <ac:chgData name="Claire.Harnett" userId="edddb424-bfc6-4d85-8905-6f548f644e18" providerId="ADAL" clId="{28C839B1-8D07-4D59-BDCD-BAFFE81A3EC9}" dt="2021-08-30T12:36:53.633" v="586" actId="114"/>
          <ac:spMkLst>
            <pc:docMk/>
            <pc:sldMk cId="2443201560" sldId="281"/>
            <ac:spMk id="3" creationId="{00000000-0000-0000-0000-000000000000}"/>
          </ac:spMkLst>
        </pc:spChg>
      </pc:sldChg>
      <pc:sldChg chg="addSp delSp modSp add mod delAnim">
        <pc:chgData name="Claire.Harnett" userId="edddb424-bfc6-4d85-8905-6f548f644e18" providerId="ADAL" clId="{28C839B1-8D07-4D59-BDCD-BAFFE81A3EC9}" dt="2021-08-30T12:36:18.607" v="581" actId="20577"/>
        <pc:sldMkLst>
          <pc:docMk/>
          <pc:sldMk cId="431581546" sldId="282"/>
        </pc:sldMkLst>
        <pc:spChg chg="mod">
          <ac:chgData name="Claire.Harnett" userId="edddb424-bfc6-4d85-8905-6f548f644e18" providerId="ADAL" clId="{28C839B1-8D07-4D59-BDCD-BAFFE81A3EC9}" dt="2021-08-30T12:36:18.607" v="581" actId="20577"/>
          <ac:spMkLst>
            <pc:docMk/>
            <pc:sldMk cId="431581546" sldId="282"/>
            <ac:spMk id="2" creationId="{00000000-0000-0000-0000-000000000000}"/>
          </ac:spMkLst>
        </pc:spChg>
        <pc:spChg chg="del">
          <ac:chgData name="Claire.Harnett" userId="edddb424-bfc6-4d85-8905-6f548f644e18" providerId="ADAL" clId="{28C839B1-8D07-4D59-BDCD-BAFFE81A3EC9}" dt="2021-08-30T12:35:19.219" v="530" actId="22"/>
          <ac:spMkLst>
            <pc:docMk/>
            <pc:sldMk cId="431581546" sldId="282"/>
            <ac:spMk id="3" creationId="{00000000-0000-0000-0000-000000000000}"/>
          </ac:spMkLst>
        </pc:spChg>
        <pc:picChg chg="add mod ord modCrop">
          <ac:chgData name="Claire.Harnett" userId="edddb424-bfc6-4d85-8905-6f548f644e18" providerId="ADAL" clId="{28C839B1-8D07-4D59-BDCD-BAFFE81A3EC9}" dt="2021-08-30T12:35:36.124" v="535" actId="1076"/>
          <ac:picMkLst>
            <pc:docMk/>
            <pc:sldMk cId="431581546" sldId="282"/>
            <ac:picMk id="5" creationId="{80FAC46C-87DB-4582-96A3-3A57B522CB94}"/>
          </ac:picMkLst>
        </pc:picChg>
      </pc:sldChg>
      <pc:sldChg chg="modSp add mod modAnim">
        <pc:chgData name="Claire.Harnett" userId="edddb424-bfc6-4d85-8905-6f548f644e18" providerId="ADAL" clId="{28C839B1-8D07-4D59-BDCD-BAFFE81A3EC9}" dt="2021-08-30T12:37:33.221" v="602" actId="27636"/>
        <pc:sldMkLst>
          <pc:docMk/>
          <pc:sldMk cId="134927904" sldId="283"/>
        </pc:sldMkLst>
        <pc:spChg chg="mod">
          <ac:chgData name="Claire.Harnett" userId="edddb424-bfc6-4d85-8905-6f548f644e18" providerId="ADAL" clId="{28C839B1-8D07-4D59-BDCD-BAFFE81A3EC9}" dt="2021-08-30T12:36:08.933" v="575" actId="20577"/>
          <ac:spMkLst>
            <pc:docMk/>
            <pc:sldMk cId="134927904" sldId="283"/>
            <ac:spMk id="2" creationId="{00000000-0000-0000-0000-000000000000}"/>
          </ac:spMkLst>
        </pc:spChg>
        <pc:spChg chg="mod">
          <ac:chgData name="Claire.Harnett" userId="edddb424-bfc6-4d85-8905-6f548f644e18" providerId="ADAL" clId="{28C839B1-8D07-4D59-BDCD-BAFFE81A3EC9}" dt="2021-08-30T12:37:33.221" v="602" actId="27636"/>
          <ac:spMkLst>
            <pc:docMk/>
            <pc:sldMk cId="134927904" sldId="283"/>
            <ac:spMk id="3" creationId="{00000000-0000-0000-0000-000000000000}"/>
          </ac:spMkLst>
        </pc:spChg>
      </pc:sldChg>
      <pc:sldChg chg="addSp delSp modSp add mod delAnim">
        <pc:chgData name="Claire.Harnett" userId="edddb424-bfc6-4d85-8905-6f548f644e18" providerId="ADAL" clId="{28C839B1-8D07-4D59-BDCD-BAFFE81A3EC9}" dt="2021-08-30T12:39:06.704" v="640" actId="20577"/>
        <pc:sldMkLst>
          <pc:docMk/>
          <pc:sldMk cId="3252020842" sldId="284"/>
        </pc:sldMkLst>
        <pc:spChg chg="mod">
          <ac:chgData name="Claire.Harnett" userId="edddb424-bfc6-4d85-8905-6f548f644e18" providerId="ADAL" clId="{28C839B1-8D07-4D59-BDCD-BAFFE81A3EC9}" dt="2021-08-30T12:39:06.704" v="640" actId="20577"/>
          <ac:spMkLst>
            <pc:docMk/>
            <pc:sldMk cId="3252020842" sldId="284"/>
            <ac:spMk id="2" creationId="{00000000-0000-0000-0000-000000000000}"/>
          </ac:spMkLst>
        </pc:spChg>
        <pc:spChg chg="del">
          <ac:chgData name="Claire.Harnett" userId="edddb424-bfc6-4d85-8905-6f548f644e18" providerId="ADAL" clId="{28C839B1-8D07-4D59-BDCD-BAFFE81A3EC9}" dt="2021-08-30T12:38:09.818" v="603" actId="22"/>
          <ac:spMkLst>
            <pc:docMk/>
            <pc:sldMk cId="3252020842" sldId="284"/>
            <ac:spMk id="3" creationId="{00000000-0000-0000-0000-000000000000}"/>
          </ac:spMkLst>
        </pc:spChg>
        <pc:picChg chg="add mod ord modCrop">
          <ac:chgData name="Claire.Harnett" userId="edddb424-bfc6-4d85-8905-6f548f644e18" providerId="ADAL" clId="{28C839B1-8D07-4D59-BDCD-BAFFE81A3EC9}" dt="2021-08-30T12:38:53.976" v="610" actId="1076"/>
          <ac:picMkLst>
            <pc:docMk/>
            <pc:sldMk cId="3252020842" sldId="284"/>
            <ac:picMk id="5" creationId="{24A38C5C-F499-4606-A1E7-FBD399B42F7E}"/>
          </ac:picMkLst>
        </pc:picChg>
      </pc:sldChg>
      <pc:sldChg chg="modSp add mod modAnim">
        <pc:chgData name="Claire.Harnett" userId="edddb424-bfc6-4d85-8905-6f548f644e18" providerId="ADAL" clId="{28C839B1-8D07-4D59-BDCD-BAFFE81A3EC9}" dt="2021-08-30T12:41:17.085" v="700" actId="14100"/>
        <pc:sldMkLst>
          <pc:docMk/>
          <pc:sldMk cId="1339177100" sldId="285"/>
        </pc:sldMkLst>
        <pc:spChg chg="mod">
          <ac:chgData name="Claire.Harnett" userId="edddb424-bfc6-4d85-8905-6f548f644e18" providerId="ADAL" clId="{28C839B1-8D07-4D59-BDCD-BAFFE81A3EC9}" dt="2021-08-30T12:39:25.490" v="679" actId="20577"/>
          <ac:spMkLst>
            <pc:docMk/>
            <pc:sldMk cId="1339177100" sldId="285"/>
            <ac:spMk id="2" creationId="{00000000-0000-0000-0000-000000000000}"/>
          </ac:spMkLst>
        </pc:spChg>
        <pc:spChg chg="mod">
          <ac:chgData name="Claire.Harnett" userId="edddb424-bfc6-4d85-8905-6f548f644e18" providerId="ADAL" clId="{28C839B1-8D07-4D59-BDCD-BAFFE81A3EC9}" dt="2021-08-30T12:41:17.085" v="700" actId="14100"/>
          <ac:spMkLst>
            <pc:docMk/>
            <pc:sldMk cId="1339177100" sldId="285"/>
            <ac:spMk id="3" creationId="{00000000-0000-0000-0000-000000000000}"/>
          </ac:spMkLst>
        </pc:spChg>
      </pc:sldChg>
      <pc:sldChg chg="modSp add mod modAnim">
        <pc:chgData name="Claire.Harnett" userId="edddb424-bfc6-4d85-8905-6f548f644e18" providerId="ADAL" clId="{28C839B1-8D07-4D59-BDCD-BAFFE81A3EC9}" dt="2021-08-30T12:42:31.165" v="729" actId="14100"/>
        <pc:sldMkLst>
          <pc:docMk/>
          <pc:sldMk cId="751287500" sldId="286"/>
        </pc:sldMkLst>
        <pc:spChg chg="mod">
          <ac:chgData name="Claire.Harnett" userId="edddb424-bfc6-4d85-8905-6f548f644e18" providerId="ADAL" clId="{28C839B1-8D07-4D59-BDCD-BAFFE81A3EC9}" dt="2021-08-30T12:41:27.025" v="714" actId="20577"/>
          <ac:spMkLst>
            <pc:docMk/>
            <pc:sldMk cId="751287500" sldId="286"/>
            <ac:spMk id="2" creationId="{00000000-0000-0000-0000-000000000000}"/>
          </ac:spMkLst>
        </pc:spChg>
        <pc:spChg chg="mod">
          <ac:chgData name="Claire.Harnett" userId="edddb424-bfc6-4d85-8905-6f548f644e18" providerId="ADAL" clId="{28C839B1-8D07-4D59-BDCD-BAFFE81A3EC9}" dt="2021-08-30T12:42:31.165" v="729" actId="14100"/>
          <ac:spMkLst>
            <pc:docMk/>
            <pc:sldMk cId="751287500" sldId="286"/>
            <ac:spMk id="3" creationId="{00000000-0000-0000-0000-000000000000}"/>
          </ac:spMkLst>
        </pc:spChg>
      </pc:sldChg>
      <pc:sldChg chg="modSp add mod modAnim">
        <pc:chgData name="Claire.Harnett" userId="edddb424-bfc6-4d85-8905-6f548f644e18" providerId="ADAL" clId="{28C839B1-8D07-4D59-BDCD-BAFFE81A3EC9}" dt="2021-08-30T12:45:43.605" v="790" actId="14100"/>
        <pc:sldMkLst>
          <pc:docMk/>
          <pc:sldMk cId="1335841166" sldId="287"/>
        </pc:sldMkLst>
        <pc:spChg chg="mod">
          <ac:chgData name="Claire.Harnett" userId="edddb424-bfc6-4d85-8905-6f548f644e18" providerId="ADAL" clId="{28C839B1-8D07-4D59-BDCD-BAFFE81A3EC9}" dt="2021-08-30T12:42:40.636" v="742" actId="20577"/>
          <ac:spMkLst>
            <pc:docMk/>
            <pc:sldMk cId="1335841166" sldId="287"/>
            <ac:spMk id="2" creationId="{00000000-0000-0000-0000-000000000000}"/>
          </ac:spMkLst>
        </pc:spChg>
        <pc:spChg chg="mod">
          <ac:chgData name="Claire.Harnett" userId="edddb424-bfc6-4d85-8905-6f548f644e18" providerId="ADAL" clId="{28C839B1-8D07-4D59-BDCD-BAFFE81A3EC9}" dt="2021-08-30T12:45:43.605" v="790" actId="14100"/>
          <ac:spMkLst>
            <pc:docMk/>
            <pc:sldMk cId="1335841166" sldId="287"/>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674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39234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968742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6183297"/>
            <a:ext cx="9135712" cy="504056"/>
          </a:xfrm>
          <a:prstGeom prst="rect">
            <a:avLst/>
          </a:prstGeom>
          <a:solidFill>
            <a:srgbClr val="FEDD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i="1" dirty="0">
                <a:solidFill>
                  <a:schemeClr val="tx1"/>
                </a:solidFill>
                <a:cs typeface="Arial" panose="020B0604020202020204" pitchFamily="34" charset="0"/>
              </a:rPr>
              <a:t>Organisational Behaviour,</a:t>
            </a:r>
            <a:r>
              <a:rPr lang="en-GB" sz="1400" i="1" baseline="0" dirty="0">
                <a:solidFill>
                  <a:schemeClr val="tx1"/>
                </a:solidFill>
                <a:cs typeface="Arial" panose="020B0604020202020204" pitchFamily="34" charset="0"/>
              </a:rPr>
              <a:t> </a:t>
            </a:r>
            <a:r>
              <a:rPr lang="en-GB" sz="1400" i="0" baseline="0" dirty="0">
                <a:solidFill>
                  <a:schemeClr val="tx1"/>
                </a:solidFill>
                <a:cs typeface="Arial" panose="020B0604020202020204" pitchFamily="34" charset="0"/>
              </a:rPr>
              <a:t>second edition, e</a:t>
            </a:r>
            <a:r>
              <a:rPr lang="en-GB" sz="1400" dirty="0">
                <a:solidFill>
                  <a:schemeClr val="tx1"/>
                </a:solidFill>
                <a:cs typeface="Arial" panose="020B0604020202020204" pitchFamily="34" charset="0"/>
              </a:rPr>
              <a:t>dited by Christine Cross and Ronan Carbery</a:t>
            </a:r>
          </a:p>
          <a:p>
            <a:pPr algn="ctr"/>
            <a:r>
              <a:rPr lang="en-GB" sz="1400" dirty="0">
                <a:solidFill>
                  <a:schemeClr val="tx1"/>
                </a:solidFill>
                <a:cs typeface="Arial" panose="020B0604020202020204" pitchFamily="34" charset="0"/>
              </a:rPr>
              <a:t>©Bloomsbury</a:t>
            </a:r>
            <a:r>
              <a:rPr lang="en-GB" sz="1400" baseline="0" dirty="0">
                <a:solidFill>
                  <a:schemeClr val="tx1"/>
                </a:solidFill>
                <a:cs typeface="Arial" panose="020B0604020202020204" pitchFamily="34" charset="0"/>
              </a:rPr>
              <a:t> 2021</a:t>
            </a:r>
            <a:endParaRPr lang="en-GB" sz="1400" dirty="0">
              <a:solidFill>
                <a:schemeClr val="tx1"/>
              </a:solidFill>
              <a:cs typeface="Arial" panose="020B0604020202020204" pitchFamily="34" charset="0"/>
            </a:endParaRPr>
          </a:p>
        </p:txBody>
      </p:sp>
    </p:spTree>
    <p:extLst>
      <p:ext uri="{BB962C8B-B14F-4D97-AF65-F5344CB8AC3E}">
        <p14:creationId xmlns:p14="http://schemas.microsoft.com/office/powerpoint/2010/main" val="1925629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34192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279666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539353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536260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953979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3129907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6DCEE7-335A-44A1-8AA0-B7DDEFE159FE}" type="datetimeFigureOut">
              <a:rPr lang="en-IE" smtClean="0"/>
              <a:t>13/10/2021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147EE8D3-2306-45B1-9F69-9A643D43E400}" type="slidenum">
              <a:rPr lang="en-IE" smtClean="0"/>
              <a:t>‹#›</a:t>
            </a:fld>
            <a:endParaRPr lang="en-IE" dirty="0"/>
          </a:p>
        </p:txBody>
      </p:sp>
    </p:spTree>
    <p:extLst>
      <p:ext uri="{BB962C8B-B14F-4D97-AF65-F5344CB8AC3E}">
        <p14:creationId xmlns:p14="http://schemas.microsoft.com/office/powerpoint/2010/main" val="144686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DCEE7-335A-44A1-8AA0-B7DDEFE159FE}" type="datetimeFigureOut">
              <a:rPr lang="en-IE" smtClean="0"/>
              <a:t>13/10/2021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7EE8D3-2306-45B1-9F69-9A643D43E400}" type="slidenum">
              <a:rPr lang="en-IE" smtClean="0"/>
              <a:t>‹#›</a:t>
            </a:fld>
            <a:endParaRPr lang="en-IE" dirty="0"/>
          </a:p>
        </p:txBody>
      </p:sp>
    </p:spTree>
    <p:extLst>
      <p:ext uri="{BB962C8B-B14F-4D97-AF65-F5344CB8AC3E}">
        <p14:creationId xmlns:p14="http://schemas.microsoft.com/office/powerpoint/2010/main" val="653970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BBCD6"/>
        </a:solidFill>
        <a:effectLst/>
      </p:bgPr>
    </p:bg>
    <p:spTree>
      <p:nvGrpSpPr>
        <p:cNvPr id="1" name=""/>
        <p:cNvGrpSpPr/>
        <p:nvPr/>
      </p:nvGrpSpPr>
      <p:grpSpPr>
        <a:xfrm>
          <a:off x="0" y="0"/>
          <a:ext cx="0" cy="0"/>
          <a:chOff x="0" y="0"/>
          <a:chExt cx="0" cy="0"/>
        </a:xfrm>
      </p:grpSpPr>
      <p:sp>
        <p:nvSpPr>
          <p:cNvPr id="6" name="Rectangle 5"/>
          <p:cNvSpPr/>
          <p:nvPr/>
        </p:nvSpPr>
        <p:spPr>
          <a:xfrm>
            <a:off x="0" y="3284984"/>
            <a:ext cx="9144000" cy="3573016"/>
          </a:xfrm>
          <a:prstGeom prst="rect">
            <a:avLst/>
          </a:prstGeom>
          <a:solidFill>
            <a:srgbClr val="FEDD43"/>
          </a:solidFill>
          <a:ln>
            <a:solidFill>
              <a:srgbClr val="00AF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solidFill>
                <a:srgbClr val="25AEC9"/>
              </a:solidFill>
              <a:latin typeface="+mj-lt"/>
            </a:endParaRPr>
          </a:p>
        </p:txBody>
      </p:sp>
      <p:sp>
        <p:nvSpPr>
          <p:cNvPr id="2" name="TextBox 1"/>
          <p:cNvSpPr txBox="1"/>
          <p:nvPr/>
        </p:nvSpPr>
        <p:spPr>
          <a:xfrm>
            <a:off x="3311860" y="1657057"/>
            <a:ext cx="2520280" cy="707886"/>
          </a:xfrm>
          <a:prstGeom prst="rect">
            <a:avLst/>
          </a:prstGeom>
          <a:noFill/>
        </p:spPr>
        <p:txBody>
          <a:bodyPr wrap="square" rtlCol="0">
            <a:spAutoFit/>
          </a:bodyPr>
          <a:lstStyle/>
          <a:p>
            <a:r>
              <a:rPr lang="en-GB" sz="4000" dirty="0">
                <a:solidFill>
                  <a:srgbClr val="FEDD43"/>
                </a:solidFill>
              </a:rPr>
              <a:t>Chapter 8</a:t>
            </a:r>
          </a:p>
        </p:txBody>
      </p:sp>
      <p:sp>
        <p:nvSpPr>
          <p:cNvPr id="4" name="TextBox 3"/>
          <p:cNvSpPr txBox="1"/>
          <p:nvPr/>
        </p:nvSpPr>
        <p:spPr>
          <a:xfrm>
            <a:off x="755576" y="3645024"/>
            <a:ext cx="7920880" cy="1323439"/>
          </a:xfrm>
          <a:prstGeom prst="rect">
            <a:avLst/>
          </a:prstGeom>
          <a:noFill/>
        </p:spPr>
        <p:txBody>
          <a:bodyPr wrap="square" rtlCol="0">
            <a:spAutoFit/>
          </a:bodyPr>
          <a:lstStyle/>
          <a:p>
            <a:pPr algn="ctr"/>
            <a:r>
              <a:rPr lang="en-GB" sz="4000" dirty="0">
                <a:solidFill>
                  <a:srgbClr val="25AEC9"/>
                </a:solidFill>
              </a:rPr>
              <a:t>Management Control, Power and Authority</a:t>
            </a:r>
          </a:p>
        </p:txBody>
      </p:sp>
    </p:spTree>
    <p:extLst>
      <p:ext uri="{BB962C8B-B14F-4D97-AF65-F5344CB8AC3E}">
        <p14:creationId xmlns:p14="http://schemas.microsoft.com/office/powerpoint/2010/main" val="6149166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Power and The Employment Relationship</a:t>
            </a:r>
          </a:p>
        </p:txBody>
      </p:sp>
      <p:sp>
        <p:nvSpPr>
          <p:cNvPr id="3" name="Content Placeholder 2"/>
          <p:cNvSpPr>
            <a:spLocks noGrp="1"/>
          </p:cNvSpPr>
          <p:nvPr>
            <p:ph idx="4294967295"/>
          </p:nvPr>
        </p:nvSpPr>
        <p:spPr>
          <a:xfrm>
            <a:off x="323528" y="1600200"/>
            <a:ext cx="8640960" cy="4525963"/>
          </a:xfrm>
        </p:spPr>
        <p:txBody>
          <a:bodyPr>
            <a:noAutofit/>
          </a:bodyPr>
          <a:lstStyle/>
          <a:p>
            <a:pPr>
              <a:spcBef>
                <a:spcPts val="0"/>
              </a:spcBef>
            </a:pPr>
            <a:r>
              <a:rPr lang="en-GB" sz="2400" dirty="0"/>
              <a:t>Some view power and authority as a right of management whereas others maintain that power should be shared in the organisation with workers, for example through involving them in decisions that affect their working lives</a:t>
            </a:r>
          </a:p>
          <a:p>
            <a:pPr>
              <a:spcBef>
                <a:spcPts val="0"/>
              </a:spcBef>
            </a:pPr>
            <a:endParaRPr lang="en-GB" sz="2400" dirty="0"/>
          </a:p>
          <a:p>
            <a:pPr>
              <a:spcBef>
                <a:spcPts val="0"/>
              </a:spcBef>
            </a:pPr>
            <a:r>
              <a:rPr lang="en-GB" sz="2400" dirty="0"/>
              <a:t>Although management typically has more power than workers in an organisation, that is not to say that workers have no power</a:t>
            </a:r>
          </a:p>
          <a:p>
            <a:pPr lvl="1">
              <a:spcBef>
                <a:spcPts val="0"/>
              </a:spcBef>
            </a:pPr>
            <a:r>
              <a:rPr lang="en-GB" sz="2200" dirty="0"/>
              <a:t>Workers may have access to power sources of their own such as tacit knowledge over a work process, in other words only they know how something is done</a:t>
            </a:r>
          </a:p>
          <a:p>
            <a:pPr lvl="1">
              <a:spcBef>
                <a:spcPts val="0"/>
              </a:spcBef>
            </a:pPr>
            <a:r>
              <a:rPr lang="en-GB" sz="2200" dirty="0"/>
              <a:t>There may also be powerful elements of moral persuasion around issues of fair treatment of workers in the workplace</a:t>
            </a:r>
            <a:endParaRPr lang="en-IE" sz="2200" dirty="0"/>
          </a:p>
        </p:txBody>
      </p:sp>
    </p:spTree>
    <p:extLst>
      <p:ext uri="{BB962C8B-B14F-4D97-AF65-F5344CB8AC3E}">
        <p14:creationId xmlns:p14="http://schemas.microsoft.com/office/powerpoint/2010/main" val="133917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Power Pathways</a:t>
            </a:r>
          </a:p>
        </p:txBody>
      </p:sp>
      <p:sp>
        <p:nvSpPr>
          <p:cNvPr id="3" name="Content Placeholder 2"/>
          <p:cNvSpPr>
            <a:spLocks noGrp="1"/>
          </p:cNvSpPr>
          <p:nvPr>
            <p:ph idx="4294967295"/>
          </p:nvPr>
        </p:nvSpPr>
        <p:spPr>
          <a:xfrm>
            <a:off x="179512" y="1600200"/>
            <a:ext cx="8496944" cy="4525963"/>
          </a:xfrm>
        </p:spPr>
        <p:txBody>
          <a:bodyPr>
            <a:noAutofit/>
          </a:bodyPr>
          <a:lstStyle/>
          <a:p>
            <a:pPr>
              <a:spcBef>
                <a:spcPts val="0"/>
              </a:spcBef>
            </a:pPr>
            <a:r>
              <a:rPr lang="en-GB" sz="2200" dirty="0"/>
              <a:t>Although power typically comes from those in positions of authority to influence those below them, it is also possible for power to be used in other directions</a:t>
            </a:r>
          </a:p>
          <a:p>
            <a:pPr>
              <a:spcBef>
                <a:spcPts val="0"/>
              </a:spcBef>
            </a:pPr>
            <a:endParaRPr lang="en-GB" sz="2200" dirty="0"/>
          </a:p>
          <a:p>
            <a:pPr>
              <a:spcBef>
                <a:spcPts val="0"/>
              </a:spcBef>
            </a:pPr>
            <a:r>
              <a:rPr lang="en-GB" sz="2200" dirty="0"/>
              <a:t>Power can be downward (managers’ influence over workers); upward (workers’ influence over managers) or lateral (workers’ influence over other workers or managers’ influence over other managers)</a:t>
            </a:r>
          </a:p>
          <a:p>
            <a:pPr>
              <a:spcBef>
                <a:spcPts val="0"/>
              </a:spcBef>
            </a:pPr>
            <a:endParaRPr lang="en-GB" sz="2200" dirty="0"/>
          </a:p>
          <a:p>
            <a:pPr>
              <a:spcBef>
                <a:spcPts val="0"/>
              </a:spcBef>
            </a:pPr>
            <a:r>
              <a:rPr lang="en-GB" sz="2200" dirty="0"/>
              <a:t>Power tactics depend on the direction of power; for example, management may use certain tactics to influence and/or control workers but workers may use different power tactics to influence management or other workers </a:t>
            </a:r>
            <a:endParaRPr lang="en-IE" sz="2200" dirty="0"/>
          </a:p>
          <a:p>
            <a:pPr>
              <a:spcBef>
                <a:spcPts val="0"/>
              </a:spcBef>
            </a:pPr>
            <a:endParaRPr lang="en-IE" sz="2200" dirty="0"/>
          </a:p>
        </p:txBody>
      </p:sp>
    </p:spTree>
    <p:extLst>
      <p:ext uri="{BB962C8B-B14F-4D97-AF65-F5344CB8AC3E}">
        <p14:creationId xmlns:p14="http://schemas.microsoft.com/office/powerpoint/2010/main" val="75128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Empowerment</a:t>
            </a:r>
          </a:p>
        </p:txBody>
      </p:sp>
      <p:sp>
        <p:nvSpPr>
          <p:cNvPr id="3" name="Content Placeholder 2"/>
          <p:cNvSpPr>
            <a:spLocks noGrp="1"/>
          </p:cNvSpPr>
          <p:nvPr>
            <p:ph idx="4294967295"/>
          </p:nvPr>
        </p:nvSpPr>
        <p:spPr>
          <a:xfrm>
            <a:off x="179512" y="1484784"/>
            <a:ext cx="8712968" cy="4641379"/>
          </a:xfrm>
        </p:spPr>
        <p:txBody>
          <a:bodyPr>
            <a:noAutofit/>
          </a:bodyPr>
          <a:lstStyle/>
          <a:p>
            <a:pPr>
              <a:spcBef>
                <a:spcPts val="0"/>
              </a:spcBef>
            </a:pPr>
            <a:r>
              <a:rPr lang="en-GB" sz="2200" b="1" i="1" dirty="0"/>
              <a:t>Empowerment</a:t>
            </a:r>
            <a:r>
              <a:rPr lang="en-GB" sz="2200" dirty="0"/>
              <a:t> is</a:t>
            </a:r>
            <a:r>
              <a:rPr lang="en-GB" sz="2200" b="1" dirty="0"/>
              <a:t> </a:t>
            </a:r>
            <a:r>
              <a:rPr lang="en-GB" sz="2200" dirty="0"/>
              <a:t>a process where managers delegate power to employees, who use it to make decisions affecting both themselves and their work</a:t>
            </a:r>
          </a:p>
          <a:p>
            <a:pPr>
              <a:spcBef>
                <a:spcPts val="0"/>
              </a:spcBef>
            </a:pPr>
            <a:endParaRPr lang="en-GB" sz="1800" dirty="0"/>
          </a:p>
          <a:p>
            <a:pPr>
              <a:spcBef>
                <a:spcPts val="0"/>
              </a:spcBef>
            </a:pPr>
            <a:r>
              <a:rPr lang="en-US" sz="2200" dirty="0"/>
              <a:t>As a result of flatter organisational hierarchies there has been a move to transfer power to employees</a:t>
            </a:r>
          </a:p>
          <a:p>
            <a:pPr>
              <a:spcBef>
                <a:spcPts val="0"/>
              </a:spcBef>
            </a:pPr>
            <a:endParaRPr lang="en-US" sz="1800" dirty="0"/>
          </a:p>
          <a:p>
            <a:pPr>
              <a:spcBef>
                <a:spcPts val="0"/>
              </a:spcBef>
            </a:pPr>
            <a:r>
              <a:rPr lang="en-GB" sz="2200" dirty="0"/>
              <a:t>Moss </a:t>
            </a:r>
            <a:r>
              <a:rPr lang="en-AU" sz="2200" dirty="0"/>
              <a:t>Kanter’s (1977) Structural Theory of Power in Organisations identifies that structures important to the growth of empowerment are;</a:t>
            </a:r>
          </a:p>
          <a:p>
            <a:pPr lvl="1">
              <a:spcBef>
                <a:spcPts val="0"/>
              </a:spcBef>
            </a:pPr>
            <a:r>
              <a:rPr lang="en-AU" sz="2200" dirty="0"/>
              <a:t>Access to information</a:t>
            </a:r>
          </a:p>
          <a:p>
            <a:pPr lvl="1">
              <a:spcBef>
                <a:spcPts val="0"/>
              </a:spcBef>
            </a:pPr>
            <a:r>
              <a:rPr lang="en-AU" sz="2200" dirty="0"/>
              <a:t>Being provided with the appropriate resources and support to perform required tasks at a high level of achievement</a:t>
            </a:r>
          </a:p>
          <a:p>
            <a:pPr lvl="1">
              <a:spcBef>
                <a:spcPts val="0"/>
              </a:spcBef>
            </a:pPr>
            <a:r>
              <a:rPr lang="en-AU" sz="2200" dirty="0"/>
              <a:t>Having access to programmes that will enable individuals to develop and enhance their work experience</a:t>
            </a:r>
          </a:p>
        </p:txBody>
      </p:sp>
    </p:spTree>
    <p:extLst>
      <p:ext uri="{BB962C8B-B14F-4D97-AF65-F5344CB8AC3E}">
        <p14:creationId xmlns:p14="http://schemas.microsoft.com/office/powerpoint/2010/main" val="133584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Autofit/>
          </a:bodyPr>
          <a:lstStyle/>
          <a:p>
            <a:r>
              <a:rPr lang="en-IE" sz="3600" dirty="0">
                <a:solidFill>
                  <a:schemeClr val="bg1"/>
                </a:solidFill>
              </a:rPr>
              <a:t>Authority and Leadership</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200" b="1" i="1" dirty="0"/>
              <a:t>Authority</a:t>
            </a:r>
            <a:r>
              <a:rPr lang="en-GB" sz="2200" dirty="0"/>
              <a:t> typically refers to positional power and relies on the assumption that others are willing to obey</a:t>
            </a:r>
          </a:p>
          <a:p>
            <a:pPr>
              <a:spcBef>
                <a:spcPts val="0"/>
              </a:spcBef>
            </a:pPr>
            <a:endParaRPr lang="en-GB" sz="2200" dirty="0"/>
          </a:p>
          <a:p>
            <a:pPr>
              <a:spcBef>
                <a:spcPts val="0"/>
              </a:spcBef>
            </a:pPr>
            <a:r>
              <a:rPr lang="en-GB" sz="2200" dirty="0"/>
              <a:t>There is an expectation from those in authority that others will conform and there is generally acceptance from others that authority is legitimate</a:t>
            </a:r>
          </a:p>
          <a:p>
            <a:pPr>
              <a:spcBef>
                <a:spcPts val="0"/>
              </a:spcBef>
            </a:pPr>
            <a:endParaRPr lang="en-GB" sz="2200" dirty="0"/>
          </a:p>
          <a:p>
            <a:pPr>
              <a:spcBef>
                <a:spcPts val="0"/>
              </a:spcBef>
            </a:pPr>
            <a:r>
              <a:rPr lang="en-GB" sz="2200" dirty="0"/>
              <a:t>Controlling the behaviour of workers while at work has always been a key concern of management</a:t>
            </a:r>
          </a:p>
          <a:p>
            <a:pPr lvl="1">
              <a:spcBef>
                <a:spcPts val="0"/>
              </a:spcBef>
            </a:pPr>
            <a:r>
              <a:rPr lang="en-GB" sz="2200" dirty="0"/>
              <a:t>Employees have been subject to direct supervision by a manager since organisations began, but the advent of technology has allowed for significantly greater and tighter supervision of workers</a:t>
            </a:r>
            <a:endParaRPr lang="en-IE" sz="2200" dirty="0"/>
          </a:p>
        </p:txBody>
      </p:sp>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dirty="0"/>
          </a:p>
        </p:txBody>
      </p:sp>
    </p:spTree>
    <p:extLst>
      <p:ext uri="{BB962C8B-B14F-4D97-AF65-F5344CB8AC3E}">
        <p14:creationId xmlns:p14="http://schemas.microsoft.com/office/powerpoint/2010/main" val="2121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Power, Politics and Ethical Behaviour</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200" dirty="0">
                <a:effectLst/>
                <a:ea typeface="Times New Roman" panose="02020603050405020304" pitchFamily="18" charset="0"/>
              </a:rPr>
              <a:t>Ethical behaviour refers to the extent to which it is seen as right or wrong to use power in any given situation</a:t>
            </a:r>
          </a:p>
          <a:p>
            <a:pPr>
              <a:spcBef>
                <a:spcPts val="0"/>
              </a:spcBef>
            </a:pPr>
            <a:endParaRPr lang="en-GB" sz="2200" dirty="0"/>
          </a:p>
          <a:p>
            <a:pPr>
              <a:spcBef>
                <a:spcPts val="0"/>
              </a:spcBef>
            </a:pPr>
            <a:r>
              <a:rPr lang="en-GB" sz="2200" dirty="0">
                <a:effectLst/>
                <a:ea typeface="Times New Roman" panose="02020603050405020304" pitchFamily="18" charset="0"/>
              </a:rPr>
              <a:t>Ethics is a normative concept that refers to how we </a:t>
            </a:r>
            <a:r>
              <a:rPr lang="en-GB" sz="2200" i="1" dirty="0">
                <a:effectLst/>
                <a:ea typeface="Times New Roman" panose="02020603050405020304" pitchFamily="18" charset="0"/>
              </a:rPr>
              <a:t>should</a:t>
            </a:r>
            <a:r>
              <a:rPr lang="en-GB" sz="2200" dirty="0">
                <a:effectLst/>
                <a:ea typeface="Times New Roman" panose="02020603050405020304" pitchFamily="18" charset="0"/>
              </a:rPr>
              <a:t> behave in our dealings with others and is underpinned by notions of fairness and justice</a:t>
            </a:r>
          </a:p>
          <a:p>
            <a:pPr>
              <a:spcBef>
                <a:spcPts val="0"/>
              </a:spcBef>
            </a:pPr>
            <a:endParaRPr lang="en-GB" sz="2200" dirty="0"/>
          </a:p>
          <a:p>
            <a:pPr>
              <a:spcBef>
                <a:spcPts val="0"/>
              </a:spcBef>
            </a:pPr>
            <a:r>
              <a:rPr lang="en-US" sz="2200" dirty="0">
                <a:effectLst/>
                <a:ea typeface="Times New Roman" panose="02020603050405020304" pitchFamily="18" charset="0"/>
              </a:rPr>
              <a:t>Typically, political behavior is unethical when the political tactics do not serve the organisation’s goals or the goals of a larger group of people than the single political actor, and when using power and political behaviour violates another person’s rights </a:t>
            </a:r>
            <a:endParaRPr lang="en-GB" sz="2200" dirty="0">
              <a:effectLst/>
              <a:ea typeface="Times New Roman" panose="02020603050405020304" pitchFamily="18" charset="0"/>
            </a:endParaRPr>
          </a:p>
          <a:p>
            <a:pPr lvl="1">
              <a:spcBef>
                <a:spcPts val="0"/>
              </a:spcBef>
            </a:pPr>
            <a:r>
              <a:rPr lang="en-GB" sz="2200" dirty="0">
                <a:effectLst/>
                <a:ea typeface="Times New Roman" panose="02020603050405020304" pitchFamily="18" charset="0"/>
              </a:rPr>
              <a:t>Such behaviour in organisations might include accepting bribes, avoiding taxes or taking credit for work that is not yours</a:t>
            </a:r>
            <a:endParaRPr lang="en-IE" sz="2200" dirty="0"/>
          </a:p>
        </p:txBody>
      </p:sp>
    </p:spTree>
    <p:extLst>
      <p:ext uri="{BB962C8B-B14F-4D97-AF65-F5344CB8AC3E}">
        <p14:creationId xmlns:p14="http://schemas.microsoft.com/office/powerpoint/2010/main" val="648642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778098"/>
          </a:xfrm>
          <a:solidFill>
            <a:srgbClr val="3BBCD6"/>
          </a:solidFill>
        </p:spPr>
        <p:txBody>
          <a:bodyPr>
            <a:normAutofit/>
          </a:bodyPr>
          <a:lstStyle/>
          <a:p>
            <a:r>
              <a:rPr lang="en-IE" sz="4000" dirty="0">
                <a:solidFill>
                  <a:schemeClr val="bg1"/>
                </a:solidFill>
              </a:rPr>
              <a:t>Organisational Politics</a:t>
            </a:r>
          </a:p>
        </p:txBody>
      </p:sp>
      <p:sp>
        <p:nvSpPr>
          <p:cNvPr id="3" name="Content Placeholder 2"/>
          <p:cNvSpPr>
            <a:spLocks noGrp="1"/>
          </p:cNvSpPr>
          <p:nvPr>
            <p:ph idx="4294967295"/>
          </p:nvPr>
        </p:nvSpPr>
        <p:spPr>
          <a:xfrm>
            <a:off x="179512" y="1196752"/>
            <a:ext cx="8784976" cy="4929411"/>
          </a:xfrm>
        </p:spPr>
        <p:txBody>
          <a:bodyPr>
            <a:noAutofit/>
          </a:bodyPr>
          <a:lstStyle/>
          <a:p>
            <a:pPr>
              <a:spcBef>
                <a:spcPts val="0"/>
              </a:spcBef>
            </a:pPr>
            <a:r>
              <a:rPr lang="en-US" sz="2400" dirty="0">
                <a:effectLst/>
                <a:ea typeface="Times New Roman" panose="02020603050405020304" pitchFamily="18" charset="0"/>
              </a:rPr>
              <a:t>Politics is an inherent feature of organisations as people try to get others to behave in a particular way through using power</a:t>
            </a:r>
          </a:p>
          <a:p>
            <a:pPr>
              <a:spcBef>
                <a:spcPts val="0"/>
              </a:spcBef>
            </a:pPr>
            <a:endParaRPr lang="en-US" sz="2400" dirty="0"/>
          </a:p>
          <a:p>
            <a:pPr>
              <a:spcBef>
                <a:spcPts val="0"/>
              </a:spcBef>
            </a:pPr>
            <a:r>
              <a:rPr lang="en-US" sz="2400" b="1" i="1" dirty="0">
                <a:ea typeface="Times New Roman" panose="02020603050405020304" pitchFamily="18" charset="0"/>
              </a:rPr>
              <a:t>O</a:t>
            </a:r>
            <a:r>
              <a:rPr lang="en-US" sz="2400" b="1" i="1" dirty="0">
                <a:effectLst/>
                <a:ea typeface="Times New Roman" panose="02020603050405020304" pitchFamily="18" charset="0"/>
              </a:rPr>
              <a:t>rganisational politics </a:t>
            </a:r>
            <a:r>
              <a:rPr lang="en-US" sz="2400" dirty="0">
                <a:effectLst/>
                <a:ea typeface="Times New Roman" panose="02020603050405020304" pitchFamily="18" charset="0"/>
              </a:rPr>
              <a:t>‘involves those activities taken within organisations to acquire, develop, and use power and other resources to obtain one’s preferred outcome in a situation where there is uncertainty or dissensus about choices’ (Pfeffer, 1981, p. 7)</a:t>
            </a:r>
          </a:p>
          <a:p>
            <a:pPr>
              <a:spcBef>
                <a:spcPts val="0"/>
              </a:spcBef>
            </a:pPr>
            <a:endParaRPr lang="en-US" sz="2400" dirty="0"/>
          </a:p>
          <a:p>
            <a:pPr>
              <a:spcBef>
                <a:spcPts val="0"/>
              </a:spcBef>
            </a:pPr>
            <a:r>
              <a:rPr lang="en-US" sz="2400" b="1" dirty="0">
                <a:effectLst/>
                <a:ea typeface="Times New Roman" panose="02020603050405020304" pitchFamily="18" charset="0"/>
              </a:rPr>
              <a:t>Political behaviour</a:t>
            </a:r>
            <a:r>
              <a:rPr lang="en-US" sz="2400" dirty="0">
                <a:effectLst/>
                <a:ea typeface="Times New Roman" panose="02020603050405020304" pitchFamily="18" charset="0"/>
              </a:rPr>
              <a:t> occurs in organisations for numerous reasons such as competition for scarce resources, incompatible goals, uncertainty, and organisational change</a:t>
            </a:r>
          </a:p>
        </p:txBody>
      </p:sp>
    </p:spTree>
    <p:extLst>
      <p:ext uri="{BB962C8B-B14F-4D97-AF65-F5344CB8AC3E}">
        <p14:creationId xmlns:p14="http://schemas.microsoft.com/office/powerpoint/2010/main" val="38163291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Legitimate Political Tactics</a:t>
            </a:r>
          </a:p>
        </p:txBody>
      </p:sp>
      <p:sp>
        <p:nvSpPr>
          <p:cNvPr id="3" name="Content Placeholder 2"/>
          <p:cNvSpPr>
            <a:spLocks noGrp="1"/>
          </p:cNvSpPr>
          <p:nvPr>
            <p:ph idx="4294967295"/>
          </p:nvPr>
        </p:nvSpPr>
        <p:spPr>
          <a:xfrm>
            <a:off x="179512" y="1417638"/>
            <a:ext cx="8856984" cy="4708525"/>
          </a:xfrm>
        </p:spPr>
        <p:txBody>
          <a:bodyPr>
            <a:noAutofit/>
          </a:bodyPr>
          <a:lstStyle/>
          <a:p>
            <a:pPr>
              <a:spcBef>
                <a:spcPts val="0"/>
              </a:spcBef>
            </a:pPr>
            <a:r>
              <a:rPr lang="en-US" sz="2200" b="1" i="1" dirty="0"/>
              <a:t>Persuasion</a:t>
            </a:r>
            <a:r>
              <a:rPr lang="en-US" sz="2200" i="1" dirty="0"/>
              <a:t> </a:t>
            </a:r>
            <a:r>
              <a:rPr lang="en-US" sz="2200" dirty="0"/>
              <a:t>–</a:t>
            </a:r>
            <a:r>
              <a:rPr lang="en-US" sz="2200" i="1" dirty="0"/>
              <a:t> </a:t>
            </a:r>
            <a:r>
              <a:rPr lang="en-US" sz="2200" dirty="0"/>
              <a:t>sometimes viewed as a soft interpersonal tactic, this involves convincing others of things you want them to believe</a:t>
            </a:r>
          </a:p>
          <a:p>
            <a:pPr>
              <a:spcBef>
                <a:spcPts val="0"/>
              </a:spcBef>
            </a:pPr>
            <a:endParaRPr lang="en-US" sz="1800" dirty="0"/>
          </a:p>
          <a:p>
            <a:pPr>
              <a:spcBef>
                <a:spcPts val="0"/>
              </a:spcBef>
            </a:pPr>
            <a:r>
              <a:rPr lang="en-US" sz="2200" b="1" i="1" dirty="0"/>
              <a:t>Use of expertise </a:t>
            </a:r>
            <a:r>
              <a:rPr lang="en-US" sz="2200" dirty="0"/>
              <a:t>–</a:t>
            </a:r>
            <a:r>
              <a:rPr lang="en-US" sz="2200" i="1" dirty="0"/>
              <a:t> </a:t>
            </a:r>
            <a:r>
              <a:rPr lang="en-US" sz="2200" dirty="0"/>
              <a:t>if someone is an expert in a particular topic their opinion holds quite a lot of weight and so they may be able to get others to agree with them and behave in a particular way</a:t>
            </a:r>
          </a:p>
          <a:p>
            <a:pPr>
              <a:spcBef>
                <a:spcPts val="0"/>
              </a:spcBef>
            </a:pPr>
            <a:endParaRPr lang="en-US" sz="1800" dirty="0"/>
          </a:p>
          <a:p>
            <a:pPr>
              <a:spcBef>
                <a:spcPts val="0"/>
              </a:spcBef>
            </a:pPr>
            <a:r>
              <a:rPr lang="en-US" sz="2200" b="1" i="1" dirty="0"/>
              <a:t>Image building </a:t>
            </a:r>
            <a:r>
              <a:rPr lang="en-US" sz="2200" dirty="0"/>
              <a:t>–</a:t>
            </a:r>
            <a:r>
              <a:rPr lang="en-US" sz="2200" i="1" dirty="0"/>
              <a:t> </a:t>
            </a:r>
            <a:r>
              <a:rPr lang="en-US" sz="2200" dirty="0"/>
              <a:t>such behaviour includes drawing attention to your own (and others’) successes and developing a reputation for qualities seen as important in the organisation</a:t>
            </a:r>
          </a:p>
          <a:p>
            <a:pPr>
              <a:spcBef>
                <a:spcPts val="0"/>
              </a:spcBef>
            </a:pPr>
            <a:endParaRPr lang="en-IE" sz="1200" dirty="0"/>
          </a:p>
          <a:p>
            <a:pPr>
              <a:spcBef>
                <a:spcPts val="0"/>
              </a:spcBef>
            </a:pPr>
            <a:r>
              <a:rPr lang="en-US" sz="2200" b="1" i="1" dirty="0"/>
              <a:t>Networking</a:t>
            </a:r>
            <a:r>
              <a:rPr lang="en-US" sz="2200" i="1" dirty="0"/>
              <a:t> </a:t>
            </a:r>
            <a:r>
              <a:rPr lang="en-US" sz="2200" dirty="0"/>
              <a:t>–</a:t>
            </a:r>
            <a:r>
              <a:rPr lang="en-US" sz="2200" i="1" dirty="0"/>
              <a:t> </a:t>
            </a:r>
            <a:r>
              <a:rPr lang="en-US" sz="2200" dirty="0"/>
              <a:t>networking is a critical behaviour in most organisations and involves developing relationships with others both internal and external to the organisation. It can include </a:t>
            </a:r>
            <a:r>
              <a:rPr lang="en-US" sz="2200" i="1" dirty="0"/>
              <a:t>forming coalitions</a:t>
            </a:r>
            <a:r>
              <a:rPr lang="en-US" sz="2200" dirty="0"/>
              <a:t> (groups of people with similar interests)</a:t>
            </a:r>
            <a:endParaRPr lang="en-IE" sz="2200" dirty="0"/>
          </a:p>
        </p:txBody>
      </p:sp>
    </p:spTree>
    <p:extLst>
      <p:ext uri="{BB962C8B-B14F-4D97-AF65-F5344CB8AC3E}">
        <p14:creationId xmlns:p14="http://schemas.microsoft.com/office/powerpoint/2010/main" val="41989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1869" cy="1143000"/>
          </a:xfrm>
          <a:solidFill>
            <a:srgbClr val="3BBCD6"/>
          </a:solidFill>
        </p:spPr>
        <p:txBody>
          <a:bodyPr>
            <a:normAutofit/>
          </a:bodyPr>
          <a:lstStyle/>
          <a:p>
            <a:r>
              <a:rPr lang="en-IE" sz="4400" dirty="0">
                <a:solidFill>
                  <a:schemeClr val="bg1"/>
                </a:solidFill>
              </a:rPr>
              <a:t>Illegitimate Political Tactics</a:t>
            </a:r>
            <a:endParaRPr lang="en-IE" dirty="0">
              <a:solidFill>
                <a:schemeClr val="bg1"/>
              </a:solidFill>
            </a:endParaRPr>
          </a:p>
        </p:txBody>
      </p:sp>
      <p:sp>
        <p:nvSpPr>
          <p:cNvPr id="3" name="Content Placeholder 2"/>
          <p:cNvSpPr>
            <a:spLocks noGrp="1"/>
          </p:cNvSpPr>
          <p:nvPr>
            <p:ph idx="4294967295"/>
          </p:nvPr>
        </p:nvSpPr>
        <p:spPr>
          <a:xfrm>
            <a:off x="179512" y="1484784"/>
            <a:ext cx="8640960" cy="5040560"/>
          </a:xfrm>
        </p:spPr>
        <p:txBody>
          <a:bodyPr>
            <a:normAutofit/>
          </a:bodyPr>
          <a:lstStyle/>
          <a:p>
            <a:pPr algn="just">
              <a:spcBef>
                <a:spcPts val="0"/>
              </a:spcBef>
              <a:tabLst>
                <a:tab pos="457200" algn="l"/>
              </a:tabLst>
            </a:pPr>
            <a:endParaRPr lang="en-US" sz="2400" b="1" i="1" dirty="0">
              <a:effectLst/>
              <a:ea typeface="Times New Roman" panose="02020603050405020304" pitchFamily="18" charset="0"/>
              <a:cs typeface="Times New Roman" panose="02020603050405020304" pitchFamily="18" charset="0"/>
            </a:endParaRPr>
          </a:p>
          <a:p>
            <a:pPr algn="just">
              <a:spcBef>
                <a:spcPts val="0"/>
              </a:spcBef>
              <a:tabLst>
                <a:tab pos="457200" algn="l"/>
              </a:tabLst>
            </a:pPr>
            <a:r>
              <a:rPr lang="en-US" sz="2400" b="1" i="1" dirty="0">
                <a:effectLst/>
                <a:ea typeface="Times New Roman" panose="02020603050405020304" pitchFamily="18" charset="0"/>
                <a:cs typeface="Times New Roman" panose="02020603050405020304" pitchFamily="18" charset="0"/>
              </a:rPr>
              <a:t>Manipulation</a:t>
            </a:r>
            <a:r>
              <a:rPr lang="en-US" sz="2400" i="1" dirty="0">
                <a:effectLst/>
                <a:ea typeface="Times New Roman" panose="02020603050405020304" pitchFamily="18" charset="0"/>
                <a:cs typeface="Times New Roman" panose="02020603050405020304" pitchFamily="18" charset="0"/>
              </a:rPr>
              <a:t> </a:t>
            </a:r>
            <a:r>
              <a:rPr lang="en-US" sz="2400" dirty="0">
                <a:effectLst/>
                <a:ea typeface="Times New Roman" panose="02020603050405020304" pitchFamily="18" charset="0"/>
                <a:cs typeface="Times New Roman" panose="02020603050405020304" pitchFamily="18" charset="0"/>
              </a:rPr>
              <a:t>–</a:t>
            </a:r>
            <a:r>
              <a:rPr lang="en-US" sz="2400" i="1" dirty="0">
                <a:effectLst/>
                <a:ea typeface="Times New Roman" panose="02020603050405020304" pitchFamily="18" charset="0"/>
                <a:cs typeface="Times New Roman" panose="02020603050405020304" pitchFamily="18" charset="0"/>
              </a:rPr>
              <a:t> </a:t>
            </a:r>
            <a:r>
              <a:rPr lang="en-GB" sz="2400" dirty="0">
                <a:effectLst/>
                <a:ea typeface="Times New Roman" panose="02020603050405020304" pitchFamily="18" charset="0"/>
                <a:cs typeface="Times New Roman" panose="02020603050405020304" pitchFamily="18" charset="0"/>
              </a:rPr>
              <a:t>seeking to win another party over to your point of view through distortion of reality or misrepresentation of intentions</a:t>
            </a:r>
          </a:p>
          <a:p>
            <a:pPr algn="just">
              <a:spcBef>
                <a:spcPts val="0"/>
              </a:spcBef>
              <a:tabLst>
                <a:tab pos="457200" algn="l"/>
              </a:tabLst>
            </a:pPr>
            <a:endParaRPr lang="en-IE" sz="1800" dirty="0">
              <a:effectLst/>
              <a:ea typeface="Times New Roman" panose="02020603050405020304" pitchFamily="18" charset="0"/>
              <a:cs typeface="Times New Roman" panose="02020603050405020304" pitchFamily="18" charset="0"/>
            </a:endParaRPr>
          </a:p>
          <a:p>
            <a:pPr algn="just">
              <a:spcBef>
                <a:spcPts val="0"/>
              </a:spcBef>
              <a:tabLst>
                <a:tab pos="457200" algn="l"/>
              </a:tabLst>
            </a:pPr>
            <a:r>
              <a:rPr lang="en-US" sz="2400" b="1" i="1" dirty="0">
                <a:effectLst/>
                <a:ea typeface="Times New Roman" panose="02020603050405020304" pitchFamily="18" charset="0"/>
                <a:cs typeface="Times New Roman" panose="02020603050405020304" pitchFamily="18" charset="0"/>
              </a:rPr>
              <a:t>Control of information or lines of communication </a:t>
            </a:r>
            <a:r>
              <a:rPr lang="en-US" sz="2400" dirty="0">
                <a:effectLst/>
                <a:ea typeface="Times New Roman" panose="02020603050405020304" pitchFamily="18" charset="0"/>
                <a:cs typeface="Times New Roman" panose="02020603050405020304" pitchFamily="18" charset="0"/>
              </a:rPr>
              <a:t>– this might include keeping certain information from key stakeholders or creating an information overload so that key information gets lost</a:t>
            </a:r>
          </a:p>
          <a:p>
            <a:pPr algn="just">
              <a:spcBef>
                <a:spcPts val="0"/>
              </a:spcBef>
              <a:tabLst>
                <a:tab pos="457200" algn="l"/>
              </a:tabLst>
            </a:pPr>
            <a:endParaRPr lang="en-IE" sz="1800" dirty="0">
              <a:effectLst/>
              <a:ea typeface="Times New Roman" panose="02020603050405020304" pitchFamily="18" charset="0"/>
              <a:cs typeface="Times New Roman" panose="02020603050405020304" pitchFamily="18" charset="0"/>
            </a:endParaRPr>
          </a:p>
          <a:p>
            <a:pPr algn="just">
              <a:spcBef>
                <a:spcPts val="0"/>
              </a:spcBef>
              <a:tabLst>
                <a:tab pos="457200" algn="l"/>
              </a:tabLst>
            </a:pPr>
            <a:r>
              <a:rPr lang="en-US" sz="2400" b="1" i="1" dirty="0">
                <a:effectLst/>
                <a:ea typeface="Times New Roman" panose="02020603050405020304" pitchFamily="18" charset="0"/>
                <a:cs typeface="Times New Roman" panose="02020603050405020304" pitchFamily="18" charset="0"/>
              </a:rPr>
              <a:t>Blaming or attacking others </a:t>
            </a:r>
            <a:r>
              <a:rPr lang="en-US" sz="2400" dirty="0">
                <a:effectLst/>
                <a:ea typeface="Times New Roman" panose="02020603050405020304" pitchFamily="18" charset="0"/>
                <a:cs typeface="Times New Roman" panose="02020603050405020304" pitchFamily="18" charset="0"/>
              </a:rPr>
              <a:t>– making others look bad</a:t>
            </a:r>
            <a:r>
              <a:rPr lang="en-US" sz="2400" i="1" dirty="0">
                <a:effectLst/>
                <a:ea typeface="Times New Roman" panose="02020603050405020304" pitchFamily="18" charset="0"/>
                <a:cs typeface="Times New Roman" panose="02020603050405020304" pitchFamily="18" charset="0"/>
              </a:rPr>
              <a:t> </a:t>
            </a:r>
            <a:r>
              <a:rPr lang="en-US" sz="2400" dirty="0">
                <a:effectLst/>
                <a:ea typeface="Times New Roman" panose="02020603050405020304" pitchFamily="18" charset="0"/>
                <a:cs typeface="Times New Roman" panose="02020603050405020304" pitchFamily="18" charset="0"/>
              </a:rPr>
              <a:t>instead of taking responsibility when things go wrong. This may also involve devaluing the work of others</a:t>
            </a:r>
            <a:endParaRPr lang="en-IE" sz="2400" dirty="0">
              <a:effectLst/>
              <a:ea typeface="Times New Roman" panose="02020603050405020304" pitchFamily="18" charset="0"/>
              <a:cs typeface="Times New Roman" panose="02020603050405020304" pitchFamily="18" charset="0"/>
            </a:endParaRPr>
          </a:p>
          <a:p>
            <a:endParaRPr lang="en-IE" sz="2000" dirty="0"/>
          </a:p>
        </p:txBody>
      </p:sp>
    </p:spTree>
    <p:extLst>
      <p:ext uri="{BB962C8B-B14F-4D97-AF65-F5344CB8AC3E}">
        <p14:creationId xmlns:p14="http://schemas.microsoft.com/office/powerpoint/2010/main" val="2711849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a:solidFill>
                  <a:schemeClr val="bg1"/>
                </a:solidFill>
              </a:rPr>
              <a:t>Managerial Takeaways</a:t>
            </a:r>
          </a:p>
        </p:txBody>
      </p:sp>
      <p:sp>
        <p:nvSpPr>
          <p:cNvPr id="3" name="Content Placeholder 2"/>
          <p:cNvSpPr>
            <a:spLocks noGrp="1"/>
          </p:cNvSpPr>
          <p:nvPr>
            <p:ph idx="4294967295"/>
          </p:nvPr>
        </p:nvSpPr>
        <p:spPr>
          <a:xfrm>
            <a:off x="457200" y="1600200"/>
            <a:ext cx="8579296" cy="4525963"/>
          </a:xfrm>
        </p:spPr>
        <p:txBody>
          <a:bodyPr>
            <a:noAutofit/>
          </a:bodyPr>
          <a:lstStyle/>
          <a:p>
            <a:pPr>
              <a:spcBef>
                <a:spcPts val="0"/>
              </a:spcBef>
            </a:pPr>
            <a:r>
              <a:rPr lang="en-GB" sz="2200" dirty="0">
                <a:effectLst/>
                <a:ea typeface="Times New Roman" panose="02020603050405020304" pitchFamily="18" charset="0"/>
              </a:rPr>
              <a:t>Control is an important management function in ensuring organisations fulfil their objectives, but that control can never be absolute and may be resisted</a:t>
            </a:r>
          </a:p>
          <a:p>
            <a:pPr>
              <a:spcBef>
                <a:spcPts val="0"/>
              </a:spcBef>
            </a:pPr>
            <a:endParaRPr lang="en-GB" sz="2200" dirty="0">
              <a:effectLst/>
              <a:ea typeface="Times New Roman" panose="02020603050405020304" pitchFamily="18" charset="0"/>
            </a:endParaRPr>
          </a:p>
          <a:p>
            <a:pPr>
              <a:spcBef>
                <a:spcPts val="0"/>
              </a:spcBef>
            </a:pPr>
            <a:r>
              <a:rPr lang="en-GB" sz="2200" dirty="0">
                <a:effectLst/>
                <a:ea typeface="Times New Roman" panose="02020603050405020304" pitchFamily="18" charset="0"/>
              </a:rPr>
              <a:t>Consider strategies that encourage commitment and participation rather than try to strictly dictate to others what to do</a:t>
            </a:r>
          </a:p>
          <a:p>
            <a:pPr>
              <a:spcBef>
                <a:spcPts val="0"/>
              </a:spcBef>
            </a:pPr>
            <a:endParaRPr lang="en-GB" sz="2200" dirty="0"/>
          </a:p>
          <a:p>
            <a:pPr>
              <a:spcBef>
                <a:spcPts val="0"/>
              </a:spcBef>
            </a:pPr>
            <a:r>
              <a:rPr lang="en-GB" sz="2200" dirty="0">
                <a:effectLst/>
                <a:ea typeface="Times New Roman" panose="02020603050405020304" pitchFamily="18" charset="0"/>
              </a:rPr>
              <a:t>In learning about sources of power you can understand that the power that typically comes from being in a managerial position in an organisation is limited and that there are other sources of power</a:t>
            </a:r>
          </a:p>
          <a:p>
            <a:pPr>
              <a:spcBef>
                <a:spcPts val="0"/>
              </a:spcBef>
            </a:pPr>
            <a:endParaRPr lang="en-GB" sz="2200" dirty="0">
              <a:effectLst/>
              <a:ea typeface="Times New Roman" panose="02020603050405020304" pitchFamily="18" charset="0"/>
            </a:endParaRPr>
          </a:p>
          <a:p>
            <a:pPr>
              <a:spcBef>
                <a:spcPts val="0"/>
              </a:spcBef>
            </a:pPr>
            <a:r>
              <a:rPr lang="en-GB" sz="2200" dirty="0">
                <a:effectLst/>
                <a:ea typeface="Times New Roman" panose="02020603050405020304" pitchFamily="18" charset="0"/>
              </a:rPr>
              <a:t>You should be able to recognise power tactics and political behaviour in organisations so that you can respond as appropriate to them</a:t>
            </a:r>
            <a:endParaRPr lang="en-IE" sz="2200" dirty="0"/>
          </a:p>
        </p:txBody>
      </p:sp>
    </p:spTree>
    <p:extLst>
      <p:ext uri="{BB962C8B-B14F-4D97-AF65-F5344CB8AC3E}">
        <p14:creationId xmlns:p14="http://schemas.microsoft.com/office/powerpoint/2010/main" val="4030203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pPr lvl="0"/>
            <a:r>
              <a:rPr lang="en-GB" dirty="0"/>
              <a:t>Why is management control an important function for organisations?</a:t>
            </a:r>
          </a:p>
          <a:p>
            <a:pPr lvl="0"/>
            <a:endParaRPr lang="en-IE" dirty="0"/>
          </a:p>
          <a:p>
            <a:pPr lvl="0"/>
            <a:r>
              <a:rPr lang="en-GB" dirty="0"/>
              <a:t>Outline the different sources of power in organisations. What sources of power do you have?</a:t>
            </a:r>
          </a:p>
          <a:p>
            <a:pPr lvl="0"/>
            <a:endParaRPr lang="en-IE" dirty="0"/>
          </a:p>
          <a:p>
            <a:pPr lvl="0"/>
            <a:r>
              <a:rPr lang="en-GB" dirty="0"/>
              <a:t>Identify four different power tactics that people in organisations use and give an example of a work situation where each tactic might be most appropriate or effective</a:t>
            </a:r>
          </a:p>
          <a:p>
            <a:pPr lvl="0"/>
            <a:endParaRPr lang="en-IE" dirty="0"/>
          </a:p>
          <a:p>
            <a:pPr lvl="0"/>
            <a:r>
              <a:rPr lang="en-GB" dirty="0"/>
              <a:t>Is there a difference between power, authority and leadership?</a:t>
            </a:r>
          </a:p>
          <a:p>
            <a:pPr lvl="0"/>
            <a:endParaRPr lang="en-IE" dirty="0"/>
          </a:p>
          <a:p>
            <a:endParaRPr lang="en-IE" dirty="0"/>
          </a:p>
        </p:txBody>
      </p:sp>
    </p:spTree>
    <p:extLst>
      <p:ext uri="{BB962C8B-B14F-4D97-AF65-F5344CB8AC3E}">
        <p14:creationId xmlns:p14="http://schemas.microsoft.com/office/powerpoint/2010/main" val="334374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p:spPr>
        <p:txBody>
          <a:bodyPr>
            <a:normAutofit/>
          </a:bodyPr>
          <a:lstStyle/>
          <a:p>
            <a:r>
              <a:rPr lang="en-IE" sz="4000" dirty="0">
                <a:solidFill>
                  <a:schemeClr val="bg1"/>
                </a:solidFill>
              </a:rPr>
              <a:t>Learning Outcomes</a:t>
            </a:r>
          </a:p>
        </p:txBody>
      </p:sp>
      <p:sp>
        <p:nvSpPr>
          <p:cNvPr id="3" name="Content Placeholder 2"/>
          <p:cNvSpPr>
            <a:spLocks noGrp="1"/>
          </p:cNvSpPr>
          <p:nvPr>
            <p:ph idx="4294967295"/>
          </p:nvPr>
        </p:nvSpPr>
        <p:spPr>
          <a:xfrm>
            <a:off x="457200" y="1600200"/>
            <a:ext cx="8229600" cy="4525963"/>
          </a:xfrm>
        </p:spPr>
        <p:txBody>
          <a:bodyPr>
            <a:normAutofit fontScale="85000" lnSpcReduction="20000"/>
          </a:bodyPr>
          <a:lstStyle/>
          <a:p>
            <a:pPr marL="342900" lvl="0" indent="-342900">
              <a:lnSpc>
                <a:spcPct val="110000"/>
              </a:lnSpc>
              <a:spcBef>
                <a:spcPts val="0"/>
              </a:spcBef>
              <a:spcAft>
                <a:spcPts val="600"/>
              </a:spcAft>
              <a:buFont typeface="Symbol" panose="05050102010706020507" pitchFamily="18" charset="2"/>
              <a:buChar char=""/>
              <a:tabLst>
                <a:tab pos="3276600" algn="l"/>
              </a:tabLst>
            </a:pPr>
            <a:r>
              <a:rPr lang="en-GB" sz="2600" dirty="0">
                <a:effectLst/>
                <a:ea typeface="Times New Roman" panose="02020603050405020304" pitchFamily="18" charset="0"/>
              </a:rPr>
              <a:t>Understand the importance of management control in organisations and detail different forms of control</a:t>
            </a:r>
          </a:p>
          <a:p>
            <a:pPr marL="342900" lvl="0" indent="-342900">
              <a:lnSpc>
                <a:spcPct val="110000"/>
              </a:lnSpc>
              <a:spcBef>
                <a:spcPts val="0"/>
              </a:spcBef>
              <a:spcAft>
                <a:spcPts val="600"/>
              </a:spcAft>
              <a:buFont typeface="Symbol" panose="05050102010706020507" pitchFamily="18" charset="2"/>
              <a:buChar char=""/>
              <a:tabLst>
                <a:tab pos="3276600" algn="l"/>
              </a:tabLst>
            </a:pPr>
            <a:endParaRPr lang="en-IE" sz="1800" dirty="0">
              <a:effectLst/>
              <a:ea typeface="Times New Roman" panose="02020603050405020304" pitchFamily="18" charset="0"/>
            </a:endParaRPr>
          </a:p>
          <a:p>
            <a:pPr marL="342900" lvl="0" indent="-342900">
              <a:lnSpc>
                <a:spcPct val="110000"/>
              </a:lnSpc>
              <a:spcBef>
                <a:spcPts val="0"/>
              </a:spcBef>
              <a:spcAft>
                <a:spcPts val="600"/>
              </a:spcAft>
              <a:buFont typeface="Symbol" panose="05050102010706020507" pitchFamily="18" charset="2"/>
              <a:buChar char=""/>
              <a:tabLst>
                <a:tab pos="3276600" algn="l"/>
              </a:tabLst>
            </a:pPr>
            <a:r>
              <a:rPr lang="en-GB" sz="2600" dirty="0">
                <a:effectLst/>
                <a:ea typeface="Times New Roman" panose="02020603050405020304" pitchFamily="18" charset="0"/>
              </a:rPr>
              <a:t>Discuss the importance of power and politics in organisational life</a:t>
            </a:r>
          </a:p>
          <a:p>
            <a:pPr marL="342900" lvl="0" indent="-342900">
              <a:lnSpc>
                <a:spcPct val="110000"/>
              </a:lnSpc>
              <a:spcBef>
                <a:spcPts val="0"/>
              </a:spcBef>
              <a:spcAft>
                <a:spcPts val="600"/>
              </a:spcAft>
              <a:buFont typeface="Symbol" panose="05050102010706020507" pitchFamily="18" charset="2"/>
              <a:buChar char=""/>
              <a:tabLst>
                <a:tab pos="3276600" algn="l"/>
              </a:tabLst>
            </a:pPr>
            <a:endParaRPr lang="en-IE" sz="2100" dirty="0">
              <a:effectLst/>
              <a:ea typeface="Times New Roman" panose="02020603050405020304" pitchFamily="18" charset="0"/>
            </a:endParaRPr>
          </a:p>
          <a:p>
            <a:pPr marL="342900" lvl="0" indent="-342900">
              <a:lnSpc>
                <a:spcPct val="110000"/>
              </a:lnSpc>
              <a:spcBef>
                <a:spcPts val="0"/>
              </a:spcBef>
              <a:spcAft>
                <a:spcPts val="600"/>
              </a:spcAft>
              <a:buFont typeface="Symbol" panose="05050102010706020507" pitchFamily="18" charset="2"/>
              <a:buChar char=""/>
              <a:tabLst>
                <a:tab pos="3276600" algn="l"/>
              </a:tabLst>
            </a:pPr>
            <a:r>
              <a:rPr lang="en-GB" sz="2600" dirty="0">
                <a:effectLst/>
                <a:ea typeface="Times New Roman" panose="02020603050405020304" pitchFamily="18" charset="0"/>
              </a:rPr>
              <a:t>Outline the different sources of power</a:t>
            </a:r>
          </a:p>
          <a:p>
            <a:pPr marL="342900" lvl="0" indent="-342900">
              <a:lnSpc>
                <a:spcPct val="110000"/>
              </a:lnSpc>
              <a:spcBef>
                <a:spcPts val="0"/>
              </a:spcBef>
              <a:spcAft>
                <a:spcPts val="600"/>
              </a:spcAft>
              <a:buFont typeface="Symbol" panose="05050102010706020507" pitchFamily="18" charset="2"/>
              <a:buChar char=""/>
              <a:tabLst>
                <a:tab pos="3276600" algn="l"/>
              </a:tabLst>
            </a:pPr>
            <a:endParaRPr lang="en-IE" sz="2100" dirty="0">
              <a:effectLst/>
              <a:ea typeface="Times New Roman" panose="02020603050405020304" pitchFamily="18" charset="0"/>
            </a:endParaRPr>
          </a:p>
          <a:p>
            <a:pPr marL="342900" lvl="0" indent="-342900">
              <a:lnSpc>
                <a:spcPct val="110000"/>
              </a:lnSpc>
              <a:spcBef>
                <a:spcPts val="0"/>
              </a:spcBef>
              <a:spcAft>
                <a:spcPts val="600"/>
              </a:spcAft>
              <a:buFont typeface="Symbol" panose="05050102010706020507" pitchFamily="18" charset="2"/>
              <a:buChar char=""/>
              <a:tabLst>
                <a:tab pos="3276600" algn="l"/>
              </a:tabLst>
            </a:pPr>
            <a:r>
              <a:rPr lang="en-GB" sz="2600" dirty="0">
                <a:effectLst/>
                <a:ea typeface="Times New Roman" panose="02020603050405020304" pitchFamily="18" charset="0"/>
              </a:rPr>
              <a:t>Explain how people translate power into action (power tactics)</a:t>
            </a:r>
          </a:p>
          <a:p>
            <a:pPr marL="342900" lvl="0" indent="-342900">
              <a:lnSpc>
                <a:spcPct val="110000"/>
              </a:lnSpc>
              <a:spcBef>
                <a:spcPts val="0"/>
              </a:spcBef>
              <a:spcAft>
                <a:spcPts val="600"/>
              </a:spcAft>
              <a:buFont typeface="Symbol" panose="05050102010706020507" pitchFamily="18" charset="2"/>
              <a:buChar char=""/>
              <a:tabLst>
                <a:tab pos="3276600" algn="l"/>
              </a:tabLst>
            </a:pPr>
            <a:endParaRPr lang="en-IE" sz="2100" dirty="0">
              <a:effectLst/>
              <a:ea typeface="Times New Roman" panose="02020603050405020304" pitchFamily="18" charset="0"/>
            </a:endParaRPr>
          </a:p>
          <a:p>
            <a:pPr marL="342900" lvl="0" indent="-342900">
              <a:lnSpc>
                <a:spcPct val="110000"/>
              </a:lnSpc>
              <a:spcBef>
                <a:spcPts val="0"/>
              </a:spcBef>
              <a:buFont typeface="Symbol" panose="05050102010706020507" pitchFamily="18" charset="2"/>
              <a:buChar char=""/>
            </a:pPr>
            <a:r>
              <a:rPr lang="en-GB" sz="2600" dirty="0">
                <a:effectLst/>
                <a:ea typeface="Times New Roman" panose="02020603050405020304" pitchFamily="18" charset="0"/>
                <a:cs typeface="Times New Roman" panose="02020603050405020304" pitchFamily="18" charset="0"/>
              </a:rPr>
              <a:t>Differentiate between power, authority, influence and leadership</a:t>
            </a:r>
          </a:p>
          <a:p>
            <a:pPr marL="342900" lvl="0" indent="-342900">
              <a:lnSpc>
                <a:spcPct val="110000"/>
              </a:lnSpc>
              <a:spcBef>
                <a:spcPts val="0"/>
              </a:spcBef>
              <a:buFont typeface="Symbol" panose="05050102010706020507" pitchFamily="18" charset="2"/>
              <a:buChar char=""/>
            </a:pPr>
            <a:endParaRPr lang="en-IE" sz="2100" dirty="0">
              <a:effectLst/>
              <a:ea typeface="Times New Roman" panose="02020603050405020304" pitchFamily="18" charset="0"/>
              <a:cs typeface="Times New Roman" panose="02020603050405020304" pitchFamily="18" charset="0"/>
            </a:endParaRPr>
          </a:p>
          <a:p>
            <a:pPr marL="342900" lvl="0" indent="-342900">
              <a:lnSpc>
                <a:spcPct val="110000"/>
              </a:lnSpc>
              <a:spcBef>
                <a:spcPts val="0"/>
              </a:spcBef>
              <a:buFont typeface="Symbol" panose="05050102010706020507" pitchFamily="18" charset="2"/>
              <a:buChar char=""/>
            </a:pPr>
            <a:r>
              <a:rPr lang="en-GB" sz="2600" dirty="0">
                <a:effectLst/>
                <a:ea typeface="Times New Roman" panose="02020603050405020304" pitchFamily="18" charset="0"/>
                <a:cs typeface="Times New Roman" panose="02020603050405020304" pitchFamily="18" charset="0"/>
              </a:rPr>
              <a:t>Discuss the ethical issues associated with the use of power and control at work</a:t>
            </a:r>
            <a:endParaRPr lang="en-IE" sz="2600" dirty="0">
              <a:effectLst/>
              <a:ea typeface="Times New Roman" panose="02020603050405020304" pitchFamily="18" charset="0"/>
              <a:cs typeface="Times New Roman" panose="02020603050405020304" pitchFamily="18" charset="0"/>
            </a:endParaRPr>
          </a:p>
          <a:p>
            <a:pPr>
              <a:lnSpc>
                <a:spcPct val="110000"/>
              </a:lnSpc>
              <a:spcBef>
                <a:spcPts val="0"/>
              </a:spcBef>
            </a:pPr>
            <a:endParaRPr lang="en-IE" dirty="0">
              <a:cs typeface="Arial" panose="020B0604020202020204" pitchFamily="34" charset="0"/>
            </a:endParaRPr>
          </a:p>
        </p:txBody>
      </p:sp>
    </p:spTree>
    <p:extLst>
      <p:ext uri="{BB962C8B-B14F-4D97-AF65-F5344CB8AC3E}">
        <p14:creationId xmlns:p14="http://schemas.microsoft.com/office/powerpoint/2010/main" val="1839598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60648"/>
            <a:ext cx="9144000" cy="1143000"/>
          </a:xfrm>
          <a:solidFill>
            <a:srgbClr val="3BBCD6"/>
          </a:solidFill>
        </p:spPr>
        <p:txBody>
          <a:bodyPr/>
          <a:lstStyle/>
          <a:p>
            <a:r>
              <a:rPr lang="en-IE" dirty="0" smtClean="0">
                <a:solidFill>
                  <a:schemeClr val="bg1"/>
                </a:solidFill>
              </a:rPr>
              <a:t>Questions</a:t>
            </a:r>
            <a:endParaRPr lang="en-IE" dirty="0">
              <a:solidFill>
                <a:schemeClr val="bg1"/>
              </a:solidFill>
            </a:endParaRPr>
          </a:p>
        </p:txBody>
      </p:sp>
      <p:sp>
        <p:nvSpPr>
          <p:cNvPr id="3" name="Content Placeholder 2"/>
          <p:cNvSpPr>
            <a:spLocks noGrp="1"/>
          </p:cNvSpPr>
          <p:nvPr>
            <p:ph idx="4294967295"/>
          </p:nvPr>
        </p:nvSpPr>
        <p:spPr>
          <a:xfrm>
            <a:off x="457200" y="1600200"/>
            <a:ext cx="8229600" cy="4525963"/>
          </a:xfrm>
        </p:spPr>
        <p:txBody>
          <a:bodyPr>
            <a:normAutofit fontScale="77500" lnSpcReduction="20000"/>
          </a:bodyPr>
          <a:lstStyle/>
          <a:p>
            <a:r>
              <a:rPr lang="en-GB" dirty="0"/>
              <a:t>What impact has technology had on the possibilities for management control?</a:t>
            </a:r>
          </a:p>
          <a:p>
            <a:endParaRPr lang="en-IE" dirty="0"/>
          </a:p>
          <a:p>
            <a:pPr lvl="0"/>
            <a:r>
              <a:rPr lang="en-GB" dirty="0"/>
              <a:t>How do you feel about politics in the workplace? Would you engage in office politics? What would you do if a colleague used political tactics against you?</a:t>
            </a:r>
          </a:p>
          <a:p>
            <a:pPr lvl="0"/>
            <a:endParaRPr lang="en-IE" dirty="0"/>
          </a:p>
          <a:p>
            <a:pPr lvl="0"/>
            <a:r>
              <a:rPr lang="en-GB" dirty="0"/>
              <a:t>What are the possible negative outcomes of using political tactics in your job?</a:t>
            </a:r>
          </a:p>
          <a:p>
            <a:pPr lvl="0"/>
            <a:endParaRPr lang="en-IE" dirty="0"/>
          </a:p>
          <a:p>
            <a:r>
              <a:rPr lang="en-GB" dirty="0"/>
              <a:t>Why is ethical behaviour important in organisations? Do you think it is possible to always behave ethically at work? Why or why not? </a:t>
            </a:r>
            <a:endParaRPr lang="en-IE" dirty="0"/>
          </a:p>
        </p:txBody>
      </p:sp>
    </p:spTree>
    <p:extLst>
      <p:ext uri="{BB962C8B-B14F-4D97-AF65-F5344CB8AC3E}">
        <p14:creationId xmlns:p14="http://schemas.microsoft.com/office/powerpoint/2010/main" val="3371825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Management Control</a:t>
            </a:r>
          </a:p>
        </p:txBody>
      </p:sp>
      <p:sp>
        <p:nvSpPr>
          <p:cNvPr id="3" name="Content Placeholder 2"/>
          <p:cNvSpPr>
            <a:spLocks noGrp="1"/>
          </p:cNvSpPr>
          <p:nvPr>
            <p:ph idx="4294967295"/>
          </p:nvPr>
        </p:nvSpPr>
        <p:spPr>
          <a:xfrm>
            <a:off x="251520" y="1600200"/>
            <a:ext cx="8784976" cy="4525963"/>
          </a:xfrm>
        </p:spPr>
        <p:txBody>
          <a:bodyPr>
            <a:noAutofit/>
          </a:bodyPr>
          <a:lstStyle/>
          <a:p>
            <a:pPr>
              <a:spcBef>
                <a:spcPts val="0"/>
              </a:spcBef>
            </a:pPr>
            <a:r>
              <a:rPr lang="en-GB" sz="2400" dirty="0"/>
              <a:t>The word ‘control’ can evoke negative thoughts if we associate it with dominance, manipulation, order and obedience, but imagine an organisation without any control</a:t>
            </a:r>
          </a:p>
          <a:p>
            <a:pPr>
              <a:spcBef>
                <a:spcPts val="0"/>
              </a:spcBef>
            </a:pPr>
            <a:endParaRPr lang="en-IE" sz="2400" dirty="0"/>
          </a:p>
          <a:p>
            <a:pPr>
              <a:spcBef>
                <a:spcPts val="0"/>
              </a:spcBef>
            </a:pPr>
            <a:r>
              <a:rPr lang="en-GB" sz="2400" dirty="0"/>
              <a:t>Control offers individuals predictability and certainty in their day-to-day working lives and many workers like knowing what is expected of them and being given clear direction and feedback</a:t>
            </a:r>
            <a:endParaRPr lang="en-IE" sz="2400" dirty="0"/>
          </a:p>
          <a:p>
            <a:pPr>
              <a:spcBef>
                <a:spcPts val="0"/>
              </a:spcBef>
            </a:pPr>
            <a:endParaRPr lang="en-IE" sz="2400" dirty="0"/>
          </a:p>
          <a:p>
            <a:pPr>
              <a:spcBef>
                <a:spcPts val="0"/>
              </a:spcBef>
            </a:pPr>
            <a:r>
              <a:rPr lang="en-IE" sz="2400" b="1" i="1" dirty="0"/>
              <a:t>Management control is </a:t>
            </a:r>
            <a:r>
              <a:rPr lang="en-GB" sz="2400" dirty="0"/>
              <a:t>a</a:t>
            </a:r>
            <a:r>
              <a:rPr lang="en-GB" sz="2400" b="1" dirty="0"/>
              <a:t> </a:t>
            </a:r>
            <a:r>
              <a:rPr lang="en-GB" sz="2400" dirty="0"/>
              <a:t>management function aimed at achieving organisational objectives through setting standards, measuring actual performance against standards and taking corrective action where necessary</a:t>
            </a:r>
            <a:endParaRPr lang="en-IE" sz="2400" dirty="0"/>
          </a:p>
        </p:txBody>
      </p:sp>
    </p:spTree>
    <p:extLst>
      <p:ext uri="{BB962C8B-B14F-4D97-AF65-F5344CB8AC3E}">
        <p14:creationId xmlns:p14="http://schemas.microsoft.com/office/powerpoint/2010/main" val="185454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Classical Theorists and Control</a:t>
            </a:r>
          </a:p>
        </p:txBody>
      </p:sp>
      <p:sp>
        <p:nvSpPr>
          <p:cNvPr id="3" name="Content Placeholder 2"/>
          <p:cNvSpPr>
            <a:spLocks noGrp="1"/>
          </p:cNvSpPr>
          <p:nvPr>
            <p:ph idx="4294967295"/>
          </p:nvPr>
        </p:nvSpPr>
        <p:spPr>
          <a:xfrm>
            <a:off x="251520" y="1600200"/>
            <a:ext cx="8568952" cy="4525963"/>
          </a:xfrm>
        </p:spPr>
        <p:txBody>
          <a:bodyPr>
            <a:noAutofit/>
          </a:bodyPr>
          <a:lstStyle/>
          <a:p>
            <a:pPr>
              <a:spcBef>
                <a:spcPts val="0"/>
              </a:spcBef>
            </a:pPr>
            <a:r>
              <a:rPr lang="en-GB" sz="2200" dirty="0"/>
              <a:t>Early </a:t>
            </a:r>
            <a:r>
              <a:rPr lang="en-GB" sz="2200" dirty="0"/>
              <a:t>c</a:t>
            </a:r>
            <a:r>
              <a:rPr lang="en-GB" sz="2200" dirty="0" smtClean="0"/>
              <a:t>lassical </a:t>
            </a:r>
            <a:r>
              <a:rPr lang="en-GB" sz="2200" dirty="0"/>
              <a:t>studies of management theory in the 20th century were strongly focused on efficiency and control</a:t>
            </a:r>
          </a:p>
          <a:p>
            <a:pPr>
              <a:spcBef>
                <a:spcPts val="0"/>
              </a:spcBef>
            </a:pPr>
            <a:endParaRPr lang="en-GB" sz="2200" dirty="0"/>
          </a:p>
          <a:p>
            <a:pPr>
              <a:spcBef>
                <a:spcPts val="0"/>
              </a:spcBef>
            </a:pPr>
            <a:r>
              <a:rPr lang="en-GB" sz="2200" dirty="0"/>
              <a:t>Taylor’s work on Scientific Management involved management control as a critical component of the ‘best way’ to manage an organisation</a:t>
            </a:r>
          </a:p>
          <a:p>
            <a:pPr>
              <a:spcBef>
                <a:spcPts val="0"/>
              </a:spcBef>
            </a:pPr>
            <a:endParaRPr lang="en-GB" sz="2200" dirty="0"/>
          </a:p>
          <a:p>
            <a:pPr>
              <a:spcBef>
                <a:spcPts val="0"/>
              </a:spcBef>
            </a:pPr>
            <a:r>
              <a:rPr lang="en-GB" sz="2200" dirty="0"/>
              <a:t>Henri Fayol identified five managerial function: forecasting and planning, organising, coordination, command and control</a:t>
            </a:r>
          </a:p>
          <a:p>
            <a:pPr>
              <a:spcBef>
                <a:spcPts val="0"/>
              </a:spcBef>
            </a:pPr>
            <a:endParaRPr lang="en-GB" sz="2200" dirty="0"/>
          </a:p>
          <a:p>
            <a:pPr>
              <a:spcBef>
                <a:spcPts val="0"/>
              </a:spcBef>
            </a:pPr>
            <a:r>
              <a:rPr lang="en-GB" sz="2200" dirty="0"/>
              <a:t>McLean (2011) argues that control could be seen as the underpinning function of management because without it, carrying out the other four functions would be difficult</a:t>
            </a:r>
            <a:endParaRPr lang="en-IE" sz="2200" dirty="0"/>
          </a:p>
        </p:txBody>
      </p:sp>
    </p:spTree>
    <p:extLst>
      <p:ext uri="{BB962C8B-B14F-4D97-AF65-F5344CB8AC3E}">
        <p14:creationId xmlns:p14="http://schemas.microsoft.com/office/powerpoint/2010/main" val="2894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Control and Resistance</a:t>
            </a:r>
          </a:p>
        </p:txBody>
      </p:sp>
      <p:sp>
        <p:nvSpPr>
          <p:cNvPr id="3" name="Content Placeholder 2"/>
          <p:cNvSpPr>
            <a:spLocks noGrp="1"/>
          </p:cNvSpPr>
          <p:nvPr>
            <p:ph idx="4294967295"/>
          </p:nvPr>
        </p:nvSpPr>
        <p:spPr>
          <a:xfrm>
            <a:off x="457200" y="1600200"/>
            <a:ext cx="8229600" cy="4525963"/>
          </a:xfrm>
        </p:spPr>
        <p:txBody>
          <a:bodyPr>
            <a:noAutofit/>
          </a:bodyPr>
          <a:lstStyle/>
          <a:p>
            <a:pPr>
              <a:spcBef>
                <a:spcPts val="0"/>
              </a:spcBef>
            </a:pPr>
            <a:r>
              <a:rPr lang="en-GB" sz="2200" dirty="0"/>
              <a:t>If complete control over employees was exercised in an organisation, then there would be little scope for independent thought, innovation and creativity</a:t>
            </a:r>
          </a:p>
          <a:p>
            <a:pPr lvl="1">
              <a:spcBef>
                <a:spcPts val="0"/>
              </a:spcBef>
            </a:pPr>
            <a:r>
              <a:rPr lang="en-GB" sz="2200" dirty="0"/>
              <a:t>It could negatively impact employee motivation</a:t>
            </a:r>
          </a:p>
          <a:p>
            <a:pPr lvl="1">
              <a:spcBef>
                <a:spcPts val="0"/>
              </a:spcBef>
            </a:pPr>
            <a:r>
              <a:rPr lang="en-GB" sz="2200" dirty="0"/>
              <a:t>It may also give rise to resistance from workers, who would find ways to escape control mechanisms, either individually or collectively and cause workplace conflict or even industrial sabotage</a:t>
            </a:r>
          </a:p>
          <a:p>
            <a:pPr lvl="1">
              <a:spcBef>
                <a:spcPts val="0"/>
              </a:spcBef>
            </a:pPr>
            <a:endParaRPr lang="en-GB" sz="2200" dirty="0"/>
          </a:p>
          <a:p>
            <a:pPr>
              <a:spcBef>
                <a:spcPts val="0"/>
              </a:spcBef>
            </a:pPr>
            <a:r>
              <a:rPr lang="en-GB" sz="2200" dirty="0"/>
              <a:t>There is a necessity of integrating the requirements of authority, order, and control with a consideration for the welfare and morale of employees, equity, and the value of enabling employees to take part in decision-making </a:t>
            </a:r>
            <a:endParaRPr lang="en-IE" sz="2200" dirty="0"/>
          </a:p>
        </p:txBody>
      </p:sp>
    </p:spTree>
    <p:extLst>
      <p:ext uri="{BB962C8B-B14F-4D97-AF65-F5344CB8AC3E}">
        <p14:creationId xmlns:p14="http://schemas.microsoft.com/office/powerpoint/2010/main" val="3659919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Power in Organisations – What is Power?</a:t>
            </a:r>
          </a:p>
        </p:txBody>
      </p:sp>
      <p:sp>
        <p:nvSpPr>
          <p:cNvPr id="3" name="Content Placeholder 2"/>
          <p:cNvSpPr>
            <a:spLocks noGrp="1"/>
          </p:cNvSpPr>
          <p:nvPr>
            <p:ph idx="4294967295"/>
          </p:nvPr>
        </p:nvSpPr>
        <p:spPr>
          <a:xfrm>
            <a:off x="107504" y="1417638"/>
            <a:ext cx="8856984" cy="4708525"/>
          </a:xfrm>
        </p:spPr>
        <p:txBody>
          <a:bodyPr>
            <a:noAutofit/>
          </a:bodyPr>
          <a:lstStyle/>
          <a:p>
            <a:pPr>
              <a:spcBef>
                <a:spcPts val="0"/>
              </a:spcBef>
            </a:pPr>
            <a:r>
              <a:rPr lang="en-IE" sz="2400" b="1" i="1" dirty="0"/>
              <a:t>Power</a:t>
            </a:r>
            <a:r>
              <a:rPr lang="en-IE" sz="2400" dirty="0"/>
              <a:t> </a:t>
            </a:r>
            <a:r>
              <a:rPr lang="en-US" sz="2400" dirty="0"/>
              <a:t>exists where person A can get person B to do something that B would not otherwise do</a:t>
            </a:r>
          </a:p>
          <a:p>
            <a:pPr>
              <a:spcBef>
                <a:spcPts val="0"/>
              </a:spcBef>
            </a:pPr>
            <a:endParaRPr lang="en-US" sz="2400" dirty="0"/>
          </a:p>
          <a:p>
            <a:pPr>
              <a:spcBef>
                <a:spcPts val="0"/>
              </a:spcBef>
            </a:pPr>
            <a:r>
              <a:rPr lang="en-US" sz="2400" dirty="0"/>
              <a:t>Power often refers to the </a:t>
            </a:r>
            <a:r>
              <a:rPr lang="en-US" sz="2400" i="1" dirty="0"/>
              <a:t>potential</a:t>
            </a:r>
            <a:r>
              <a:rPr lang="en-US" sz="2400" dirty="0"/>
              <a:t> of one person to cause another to act in accordance with their wishes, whereas influence refers to the </a:t>
            </a:r>
            <a:r>
              <a:rPr lang="en-US" sz="2400" i="1" dirty="0"/>
              <a:t>actual</a:t>
            </a:r>
            <a:r>
              <a:rPr lang="en-US" sz="2400" dirty="0"/>
              <a:t> </a:t>
            </a:r>
            <a:r>
              <a:rPr lang="en-IE" sz="2400" dirty="0"/>
              <a:t>behaviour</a:t>
            </a:r>
            <a:r>
              <a:rPr lang="en-US" sz="2400" dirty="0"/>
              <a:t> of that person</a:t>
            </a:r>
          </a:p>
          <a:p>
            <a:pPr>
              <a:spcBef>
                <a:spcPts val="0"/>
              </a:spcBef>
            </a:pPr>
            <a:endParaRPr lang="en-US" sz="2400" dirty="0"/>
          </a:p>
          <a:p>
            <a:pPr>
              <a:spcBef>
                <a:spcPts val="0"/>
              </a:spcBef>
            </a:pPr>
            <a:r>
              <a:rPr lang="en-US" sz="2400" dirty="0"/>
              <a:t>The essence of power therefore may be </a:t>
            </a:r>
            <a:r>
              <a:rPr lang="en-US" sz="2400" i="1" dirty="0"/>
              <a:t>control</a:t>
            </a:r>
            <a:r>
              <a:rPr lang="en-US" sz="2400" b="1" i="1" dirty="0"/>
              <a:t> </a:t>
            </a:r>
            <a:r>
              <a:rPr lang="en-US" sz="2400" dirty="0"/>
              <a:t>over the </a:t>
            </a:r>
            <a:r>
              <a:rPr lang="en-IE" sz="2400" i="1" dirty="0"/>
              <a:t>behaviour</a:t>
            </a:r>
            <a:r>
              <a:rPr lang="en-US" sz="2400" i="1" dirty="0"/>
              <a:t> of others </a:t>
            </a:r>
            <a:r>
              <a:rPr lang="en-US" sz="2400" dirty="0"/>
              <a:t>or the ability to influence others</a:t>
            </a:r>
          </a:p>
          <a:p>
            <a:pPr>
              <a:spcBef>
                <a:spcPts val="0"/>
              </a:spcBef>
            </a:pPr>
            <a:endParaRPr lang="en-US" sz="2400" dirty="0"/>
          </a:p>
          <a:p>
            <a:pPr>
              <a:spcBef>
                <a:spcPts val="0"/>
              </a:spcBef>
            </a:pPr>
            <a:r>
              <a:rPr lang="en-US" sz="2400" dirty="0"/>
              <a:t>In an organisational context, power can stem from those who have control over resources and the ability to make decisions to allocate those resources to others</a:t>
            </a:r>
            <a:endParaRPr lang="en-IE" sz="2400" dirty="0"/>
          </a:p>
        </p:txBody>
      </p:sp>
    </p:spTree>
    <p:extLst>
      <p:ext uri="{BB962C8B-B14F-4D97-AF65-F5344CB8AC3E}">
        <p14:creationId xmlns:p14="http://schemas.microsoft.com/office/powerpoint/2010/main" val="244320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Where Does Power Come From?</a:t>
            </a:r>
          </a:p>
        </p:txBody>
      </p:sp>
      <p:pic>
        <p:nvPicPr>
          <p:cNvPr id="5" name="Content Placeholder 4">
            <a:extLst>
              <a:ext uri="{FF2B5EF4-FFF2-40B4-BE49-F238E27FC236}">
                <a16:creationId xmlns:a16="http://schemas.microsoft.com/office/drawing/2014/main" id="{80FAC46C-87DB-4582-96A3-3A57B522CB94}"/>
              </a:ext>
            </a:extLst>
          </p:cNvPr>
          <p:cNvPicPr>
            <a:picLocks noGrp="1" noChangeAspect="1"/>
          </p:cNvPicPr>
          <p:nvPr>
            <p:ph idx="4294967295"/>
          </p:nvPr>
        </p:nvPicPr>
        <p:blipFill rotWithShape="1">
          <a:blip r:embed="rId2"/>
          <a:srcRect l="22000" t="18658" r="23750"/>
          <a:stretch/>
        </p:blipFill>
        <p:spPr>
          <a:xfrm>
            <a:off x="1547664" y="1484784"/>
            <a:ext cx="5814360" cy="4631531"/>
          </a:xfrm>
        </p:spPr>
      </p:pic>
    </p:spTree>
    <p:extLst>
      <p:ext uri="{BB962C8B-B14F-4D97-AF65-F5344CB8AC3E}">
        <p14:creationId xmlns:p14="http://schemas.microsoft.com/office/powerpoint/2010/main" val="431581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How is Power Used?</a:t>
            </a:r>
          </a:p>
        </p:txBody>
      </p:sp>
      <p:sp>
        <p:nvSpPr>
          <p:cNvPr id="3" name="Content Placeholder 2"/>
          <p:cNvSpPr>
            <a:spLocks noGrp="1"/>
          </p:cNvSpPr>
          <p:nvPr>
            <p:ph idx="4294967295"/>
          </p:nvPr>
        </p:nvSpPr>
        <p:spPr>
          <a:xfrm>
            <a:off x="457200" y="1600200"/>
            <a:ext cx="8229600" cy="4525963"/>
          </a:xfrm>
        </p:spPr>
        <p:txBody>
          <a:bodyPr>
            <a:normAutofit/>
          </a:bodyPr>
          <a:lstStyle/>
          <a:p>
            <a:r>
              <a:rPr lang="en-GB" sz="2400" b="1" dirty="0"/>
              <a:t>Power tactics </a:t>
            </a:r>
            <a:r>
              <a:rPr lang="en-GB" sz="2400" dirty="0"/>
              <a:t>are the ways in which power bases are translated into actions</a:t>
            </a:r>
          </a:p>
          <a:p>
            <a:endParaRPr lang="en-GB" sz="2400" dirty="0"/>
          </a:p>
          <a:p>
            <a:r>
              <a:rPr lang="en-GB" sz="2400" dirty="0"/>
              <a:t>The choice of power tactic used will depend on the person using it (power holder) and the person they are trying to influence (power target)</a:t>
            </a:r>
          </a:p>
          <a:p>
            <a:endParaRPr lang="en-GB" sz="2400" dirty="0"/>
          </a:p>
          <a:p>
            <a:r>
              <a:rPr lang="en-GB" sz="2400" dirty="0"/>
              <a:t>Other relevant factors include why the person is exercising power, the choice of power sources they have, the power sources they believe the other party has, the expected outcomes and beliefs about how targets will react</a:t>
            </a:r>
            <a:endParaRPr lang="en-IE" sz="2000" dirty="0"/>
          </a:p>
        </p:txBody>
      </p:sp>
    </p:spTree>
    <p:extLst>
      <p:ext uri="{BB962C8B-B14F-4D97-AF65-F5344CB8AC3E}">
        <p14:creationId xmlns:p14="http://schemas.microsoft.com/office/powerpoint/2010/main" val="13492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9144000" cy="1143000"/>
          </a:xfrm>
          <a:solidFill>
            <a:srgbClr val="3BBCD6"/>
          </a:solidFill>
          <a:ln>
            <a:solidFill>
              <a:srgbClr val="71B573"/>
            </a:solidFill>
          </a:ln>
        </p:spPr>
        <p:txBody>
          <a:bodyPr>
            <a:normAutofit/>
          </a:bodyPr>
          <a:lstStyle/>
          <a:p>
            <a:r>
              <a:rPr lang="en-IE" sz="4000" dirty="0">
                <a:solidFill>
                  <a:schemeClr val="bg1"/>
                </a:solidFill>
              </a:rPr>
              <a:t>Power Tactics in Organisations</a:t>
            </a:r>
          </a:p>
        </p:txBody>
      </p:sp>
      <p:pic>
        <p:nvPicPr>
          <p:cNvPr id="5" name="Content Placeholder 4">
            <a:extLst>
              <a:ext uri="{FF2B5EF4-FFF2-40B4-BE49-F238E27FC236}">
                <a16:creationId xmlns:a16="http://schemas.microsoft.com/office/drawing/2014/main" id="{24A38C5C-F499-4606-A1E7-FBD399B42F7E}"/>
              </a:ext>
            </a:extLst>
          </p:cNvPr>
          <p:cNvPicPr>
            <a:picLocks noGrp="1" noChangeAspect="1"/>
          </p:cNvPicPr>
          <p:nvPr>
            <p:ph idx="4294967295"/>
          </p:nvPr>
        </p:nvPicPr>
        <p:blipFill rotWithShape="1">
          <a:blip r:embed="rId2"/>
          <a:srcRect l="17625" t="31834" r="14125" b="8873"/>
          <a:stretch/>
        </p:blipFill>
        <p:spPr>
          <a:xfrm>
            <a:off x="564570" y="2060848"/>
            <a:ext cx="7800867" cy="3600400"/>
          </a:xfrm>
        </p:spPr>
      </p:pic>
    </p:spTree>
    <p:extLst>
      <p:ext uri="{BB962C8B-B14F-4D97-AF65-F5344CB8AC3E}">
        <p14:creationId xmlns:p14="http://schemas.microsoft.com/office/powerpoint/2010/main" val="32520208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921</TotalTime>
  <Words>1615</Words>
  <Application>Microsoft Office PowerPoint</Application>
  <PresentationFormat>On-screen Show (4:3)</PresentationFormat>
  <Paragraphs>130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Symbol</vt:lpstr>
      <vt:lpstr>Times New Roman</vt:lpstr>
      <vt:lpstr>Office Theme</vt:lpstr>
      <vt:lpstr>PowerPoint Presentation</vt:lpstr>
      <vt:lpstr>Learning Outcomes</vt:lpstr>
      <vt:lpstr>Management Control</vt:lpstr>
      <vt:lpstr>Classical Theorists and Control</vt:lpstr>
      <vt:lpstr>Control and Resistance</vt:lpstr>
      <vt:lpstr>Power in Organisations – What is Power?</vt:lpstr>
      <vt:lpstr>Where Does Power Come From?</vt:lpstr>
      <vt:lpstr>How is Power Used?</vt:lpstr>
      <vt:lpstr>Power Tactics in Organisations</vt:lpstr>
      <vt:lpstr>Power and The Employment Relationship</vt:lpstr>
      <vt:lpstr>Power Pathways</vt:lpstr>
      <vt:lpstr>Empowerment</vt:lpstr>
      <vt:lpstr>Authority and Leadership</vt:lpstr>
      <vt:lpstr>Power, Politics and Ethical Behaviour</vt:lpstr>
      <vt:lpstr>Organisational Politics</vt:lpstr>
      <vt:lpstr>Legitimate Political Tactics</vt:lpstr>
      <vt:lpstr>Illegitimate Political Tactics</vt:lpstr>
      <vt:lpstr>Managerial Takeaways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Claire.Harnett</dc:creator>
  <cp:lastModifiedBy>Lauren Zimmerman</cp:lastModifiedBy>
  <cp:revision>58</cp:revision>
  <dcterms:created xsi:type="dcterms:W3CDTF">2016-01-04T09:34:48Z</dcterms:created>
  <dcterms:modified xsi:type="dcterms:W3CDTF">2021-10-13T10:41:32Z</dcterms:modified>
</cp:coreProperties>
</file>