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23b6f901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23b6f90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e4191cb0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e4191cb0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e4191cb0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e4191cb0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23b6f901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23b6f901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23b6f9010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23b6f901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23b6f9010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23b6f9010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23b6f9010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23b6f9010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23b6f9010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423b6f9010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Chapter 9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Army and Julius Caesar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779600"/>
            <a:ext cx="8520600" cy="378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Romans were excellent soldiers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heir army was successful because: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they were excellent military planners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they trained hard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they looked after their soldiers’ health - excellent camps, good hygiene, good food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they were very disciplined</a:t>
            </a:r>
            <a:endParaRPr/>
          </a:p>
        </p:txBody>
      </p:sp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2069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Roman army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Marius’ reforms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en-GB">
                <a:solidFill>
                  <a:srgbClr val="666666"/>
                </a:solidFill>
              </a:rPr>
              <a:t>t</a:t>
            </a:r>
            <a:r>
              <a:rPr lang="en-GB">
                <a:solidFill>
                  <a:srgbClr val="666666"/>
                </a:solidFill>
              </a:rPr>
              <a:t>raditionally, Roman soldiers had to supply their own equipment</a:t>
            </a:r>
            <a:endParaRPr>
              <a:solidFill>
                <a:srgbClr val="666666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en-GB">
                <a:solidFill>
                  <a:srgbClr val="666666"/>
                </a:solidFill>
              </a:rPr>
              <a:t>a</a:t>
            </a:r>
            <a:r>
              <a:rPr lang="en-GB">
                <a:solidFill>
                  <a:srgbClr val="666666"/>
                </a:solidFill>
              </a:rPr>
              <a:t> soldier’s role depended partly on their wealth</a:t>
            </a:r>
            <a:endParaRPr>
              <a:solidFill>
                <a:srgbClr val="666666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en-GB">
                <a:solidFill>
                  <a:srgbClr val="666666"/>
                </a:solidFill>
              </a:rPr>
              <a:t>p</a:t>
            </a:r>
            <a:r>
              <a:rPr lang="en-GB">
                <a:solidFill>
                  <a:srgbClr val="666666"/>
                </a:solidFill>
              </a:rPr>
              <a:t>oorer citizens could not join the army</a:t>
            </a:r>
            <a:endParaRPr>
              <a:solidFill>
                <a:srgbClr val="666666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66666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en-GB">
                <a:solidFill>
                  <a:srgbClr val="666666"/>
                </a:solidFill>
              </a:rPr>
              <a:t>Gaius Marius was a general at the end of the 2nd century BC</a:t>
            </a:r>
            <a:endParaRPr>
              <a:solidFill>
                <a:srgbClr val="666666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en-GB">
                <a:solidFill>
                  <a:srgbClr val="666666"/>
                </a:solidFill>
              </a:rPr>
              <a:t>h</a:t>
            </a:r>
            <a:r>
              <a:rPr lang="en-GB">
                <a:solidFill>
                  <a:srgbClr val="666666"/>
                </a:solidFill>
              </a:rPr>
              <a:t>e introduced significant reforms into the Roman army:</a:t>
            </a:r>
            <a:endParaRPr>
              <a:solidFill>
                <a:srgbClr val="666666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</a:pPr>
            <a:r>
              <a:rPr lang="en-GB">
                <a:solidFill>
                  <a:srgbClr val="666666"/>
                </a:solidFill>
              </a:rPr>
              <a:t>s</a:t>
            </a:r>
            <a:r>
              <a:rPr lang="en-GB">
                <a:solidFill>
                  <a:srgbClr val="666666"/>
                </a:solidFill>
              </a:rPr>
              <a:t>oldiers carried their own equipment; the army could move faster</a:t>
            </a:r>
            <a:endParaRPr>
              <a:solidFill>
                <a:srgbClr val="666666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</a:pPr>
            <a:r>
              <a:rPr lang="en-GB">
                <a:solidFill>
                  <a:srgbClr val="666666"/>
                </a:solidFill>
              </a:rPr>
              <a:t>h</a:t>
            </a:r>
            <a:r>
              <a:rPr lang="en-GB">
                <a:solidFill>
                  <a:srgbClr val="666666"/>
                </a:solidFill>
              </a:rPr>
              <a:t>e </a:t>
            </a:r>
            <a:r>
              <a:rPr lang="en-GB">
                <a:solidFill>
                  <a:srgbClr val="666666"/>
                </a:solidFill>
              </a:rPr>
              <a:t>r</a:t>
            </a:r>
            <a:r>
              <a:rPr lang="en-GB">
                <a:solidFill>
                  <a:srgbClr val="666666"/>
                </a:solidFill>
              </a:rPr>
              <a:t>emoved wealth and property restrictions; poorer citizens could now join the army</a:t>
            </a:r>
            <a:endParaRPr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The consequences of success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Roman territory expanded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</a:t>
            </a:r>
            <a:r>
              <a:rPr lang="en-GB"/>
              <a:t>y the 1st century BC the Romans were fighting battles more than            1,700 miles from Rome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generals’ power increased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GB" sz="1800"/>
              <a:t>generals were given more power to make decisions without referring them to the senate first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GB" sz="1800"/>
              <a:t>generals often stayed in post for much longer than one year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696275"/>
            <a:ext cx="8520600" cy="38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</a:t>
            </a:r>
            <a:r>
              <a:rPr lang="en-GB"/>
              <a:t>mbitious Romans needed to serve in the army as part of their career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</a:t>
            </a:r>
            <a:r>
              <a:rPr lang="en-GB"/>
              <a:t>ignificant prizes from victory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g</a:t>
            </a:r>
            <a:r>
              <a:rPr lang="en-GB"/>
              <a:t>lory and </a:t>
            </a:r>
            <a:r>
              <a:rPr i="1" lang="en-GB"/>
              <a:t>auctoritas</a:t>
            </a:r>
            <a:endParaRPr i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r</a:t>
            </a:r>
            <a:r>
              <a:rPr lang="en-GB"/>
              <a:t>eally successful generals were awarded a </a:t>
            </a:r>
            <a:r>
              <a:rPr b="1" lang="en-GB"/>
              <a:t>triumph </a:t>
            </a:r>
            <a:r>
              <a:rPr lang="en-GB"/>
              <a:t>at Rome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w</a:t>
            </a:r>
            <a:r>
              <a:rPr lang="en-GB"/>
              <a:t>ealth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</a:t>
            </a:r>
            <a:r>
              <a:rPr lang="en-GB"/>
              <a:t>amaging to the principles of the Republic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Republican principles: shared and limited power; decisions through debate and agreement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s</a:t>
            </a:r>
            <a:r>
              <a:rPr lang="en-GB"/>
              <a:t>ize</a:t>
            </a:r>
            <a:r>
              <a:rPr lang="en-GB"/>
              <a:t> of the prizes from military success fuelled individual ambition and competition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wealth allowed generals to fund their own armies and use force to achieve their own agenda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88 BC - Sulla, the first general to march his own army into Rome</a:t>
            </a:r>
            <a:endParaRPr/>
          </a:p>
        </p:txBody>
      </p:sp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1235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The generals: status, wealth and power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Julius Caesar 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100 - 44 BC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</a:t>
            </a:r>
            <a:r>
              <a:rPr lang="en-GB"/>
              <a:t>rguably the most famous Roman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e</a:t>
            </a:r>
            <a:r>
              <a:rPr lang="en-GB"/>
              <a:t>xtremely noble family: Aeneas and Venus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</a:t>
            </a:r>
            <a:r>
              <a:rPr lang="en-GB"/>
              <a:t>uthlessly ambitious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</a:t>
            </a:r>
            <a:r>
              <a:rPr lang="en-GB"/>
              <a:t>emarkable general: </a:t>
            </a:r>
            <a:r>
              <a:rPr i="1" lang="en-GB"/>
              <a:t>veni, vidi, vici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Consulship, Gallic Wars and the expedition to Britain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</a:t>
            </a:r>
            <a:r>
              <a:rPr lang="en-GB"/>
              <a:t>onsul in 59 BC: often used intimidation and violence to get his own way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</a:t>
            </a:r>
            <a:r>
              <a:rPr lang="en-GB"/>
              <a:t>fter his consulship, Caesar made governor of territory in Northern Italy, Southern France, Slovenia and Croatia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Caesar in charge of four Roman legions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d</a:t>
            </a:r>
            <a:r>
              <a:rPr lang="en-GB"/>
              <a:t>ecided to invade Gaul (modern-day France and Belgium)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</a:t>
            </a:r>
            <a:r>
              <a:rPr lang="en-GB"/>
              <a:t>en years waging war there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</a:t>
            </a:r>
            <a:r>
              <a:rPr lang="en-GB"/>
              <a:t>onquered Gaul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k</a:t>
            </a:r>
            <a:r>
              <a:rPr lang="en-GB"/>
              <a:t>illed 100,000s - maybe as many as 1,000,000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f</a:t>
            </a:r>
            <a:r>
              <a:rPr lang="en-GB"/>
              <a:t>irst Roman to try an invasion of Britain - 55 BC and 54 BC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Civil War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</a:t>
            </a:r>
            <a:r>
              <a:rPr lang="en-GB"/>
              <a:t>hile in Gaul, Caesar’s relationship with the senate deteriorated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49 BC: Caesar crossed the Rubicon river and declared civil war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Caesar won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</a:t>
            </a:r>
            <a:r>
              <a:rPr lang="en-GB"/>
              <a:t>ppointed dictator repeatedly; then declared dictator for life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Assassination and aftermath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15th March, 44 BC: Caesar assassinated by the Liberators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stabbed 23 times by 60 senators in the Theatre of Pompey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Rome divided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Mark Antony gave the funeral oration; opposition to the Liberators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comet seen in the sky; Caesar declared a god after his death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another civil war; Caesar’s supporters v. the Liberators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