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8" r:id="rId22"/>
    <p:sldId id="279" r:id="rId23"/>
    <p:sldId id="280" r:id="rId24"/>
    <p:sldId id="275" r:id="rId25"/>
    <p:sldId id="277"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69627" autoAdjust="0"/>
  </p:normalViewPr>
  <p:slideViewPr>
    <p:cSldViewPr>
      <p:cViewPr varScale="1">
        <p:scale>
          <a:sx n="77" d="100"/>
          <a:sy n="77" d="100"/>
        </p:scale>
        <p:origin x="-204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17C44F-4A09-4DB4-BA1D-58242A65450C}" type="datetimeFigureOut">
              <a:rPr lang="en-GB" smtClean="0"/>
              <a:pPr/>
              <a:t>19/02/2015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657AA0-D42D-40F9-92B1-4D0E077D3742}" type="slidenum">
              <a:rPr lang="en-GB" smtClean="0"/>
              <a:pPr/>
              <a:t>‹#›</a:t>
            </a:fld>
            <a:endParaRPr lang="en-GB"/>
          </a:p>
        </p:txBody>
      </p:sp>
    </p:spTree>
    <p:extLst>
      <p:ext uri="{BB962C8B-B14F-4D97-AF65-F5344CB8AC3E}">
        <p14:creationId xmlns:p14="http://schemas.microsoft.com/office/powerpoint/2010/main" xmlns="" val="364781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Unfunded small scale research as part</a:t>
            </a:r>
            <a:r>
              <a:rPr lang="en-GB" baseline="0" dirty="0" smtClean="0"/>
              <a:t> of a wider interest in RT publishing </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a:t>
            </a:fld>
            <a:endParaRPr lang="en-GB"/>
          </a:p>
        </p:txBody>
      </p:sp>
    </p:spTree>
    <p:extLst>
      <p:ext uri="{BB962C8B-B14F-4D97-AF65-F5344CB8AC3E}">
        <p14:creationId xmlns:p14="http://schemas.microsoft.com/office/powerpoint/2010/main" xmlns="" val="642695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Whilst the model itself is not directly useful for EY practitioners the idea that reflecting as a team to introduce new perspectives and support for overcoming challenges when working in a pre-school is. It also aligns with the notion of considering alternative perspectives. </a:t>
            </a:r>
          </a:p>
          <a:p>
            <a:r>
              <a:rPr lang="en-GB" dirty="0" smtClean="0"/>
              <a:t>Builds upon the concept of the potential</a:t>
            </a:r>
            <a:r>
              <a:rPr lang="en-GB" baseline="0" dirty="0" smtClean="0"/>
              <a:t> benefits of group reflection. </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14</a:t>
            </a:fld>
            <a:endParaRPr lang="en-GB"/>
          </a:p>
        </p:txBody>
      </p:sp>
    </p:spTree>
    <p:extLst>
      <p:ext uri="{BB962C8B-B14F-4D97-AF65-F5344CB8AC3E}">
        <p14:creationId xmlns:p14="http://schemas.microsoft.com/office/powerpoint/2010/main" xmlns="" val="3359305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Atypical questions re</a:t>
            </a:r>
            <a:r>
              <a:rPr lang="en-GB" baseline="0" dirty="0" smtClean="0"/>
              <a:t> any generalisations </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15</a:t>
            </a:fld>
            <a:endParaRPr lang="en-GB"/>
          </a:p>
        </p:txBody>
      </p:sp>
    </p:spTree>
    <p:extLst>
      <p:ext uri="{BB962C8B-B14F-4D97-AF65-F5344CB8AC3E}">
        <p14:creationId xmlns:p14="http://schemas.microsoft.com/office/powerpoint/2010/main" xmlns="" val="8320020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a:t>
            </a:r>
            <a:r>
              <a:rPr lang="en-GB" baseline="0" dirty="0" smtClean="0"/>
              <a:t> discussed RT and Jennifer Moon and Andrew Pollard’s work in this meeting</a:t>
            </a:r>
          </a:p>
          <a:p>
            <a:r>
              <a:rPr lang="en-GB" baseline="0" dirty="0" smtClean="0"/>
              <a:t>Introduced the idea of keeping a shared journal – there was interest but also some hesitation – what was it to be used for </a:t>
            </a:r>
            <a:r>
              <a:rPr lang="en-GB" baseline="0" dirty="0" err="1" smtClean="0"/>
              <a:t>etc</a:t>
            </a:r>
            <a:endParaRPr lang="en-GB" baseline="0" dirty="0" smtClean="0"/>
          </a:p>
          <a:p>
            <a:r>
              <a:rPr lang="en-GB" baseline="0" dirty="0" smtClean="0"/>
              <a:t>I need to do more work on phase 3 </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16</a:t>
            </a:fld>
            <a:endParaRPr lang="en-GB"/>
          </a:p>
        </p:txBody>
      </p:sp>
    </p:spTree>
    <p:extLst>
      <p:ext uri="{BB962C8B-B14F-4D97-AF65-F5344CB8AC3E}">
        <p14:creationId xmlns:p14="http://schemas.microsoft.com/office/powerpoint/2010/main" xmlns="" val="4257031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staff generated their own guidance for using the journal following our meeting</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17</a:t>
            </a:fld>
            <a:endParaRPr lang="en-GB"/>
          </a:p>
        </p:txBody>
      </p:sp>
    </p:spTree>
    <p:extLst>
      <p:ext uri="{BB962C8B-B14F-4D97-AF65-F5344CB8AC3E}">
        <p14:creationId xmlns:p14="http://schemas.microsoft.com/office/powerpoint/2010/main" xmlns="" val="144314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Initially they used the journal to report things, to the researcher, and to a lesser extent to keep a record for themselves. The journal was not used to support the decision.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Here the journal entry is descriptive, though it seems to relate to reflective teaching practices. I felt at this stage the journal was being used to report back to me that they were reflecting as a team within their meetings. </a:t>
            </a:r>
          </a:p>
          <a:p>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18</a:t>
            </a:fld>
            <a:endParaRPr lang="en-GB"/>
          </a:p>
        </p:txBody>
      </p:sp>
    </p:spTree>
    <p:extLst>
      <p:ext uri="{BB962C8B-B14F-4D97-AF65-F5344CB8AC3E}">
        <p14:creationId xmlns:p14="http://schemas.microsoft.com/office/powerpoint/2010/main" xmlns="" val="1461792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What started as a simple behavioural statement (possibly as a vent for an irritation) led to a more reflective and thoughtful process. The act of writing this and sharing it led to the issue being resolved.  I am not clear about the place of this. Nobody responded to the question in the journal. Again indicating to me that perhaps the journal is not a place to develop RT.</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19</a:t>
            </a:fld>
            <a:endParaRPr lang="en-GB"/>
          </a:p>
        </p:txBody>
      </p:sp>
    </p:spTree>
    <p:extLst>
      <p:ext uri="{BB962C8B-B14F-4D97-AF65-F5344CB8AC3E}">
        <p14:creationId xmlns:p14="http://schemas.microsoft.com/office/powerpoint/2010/main" xmlns="" val="3012751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journal was then used to follow up on thoughts from meetings (in-service training), matters which it was felt were often forgotten or left unexplored as time did not allow for deeper conversations. </a:t>
            </a:r>
          </a:p>
          <a:p>
            <a:r>
              <a:rPr lang="en-GB" sz="1200" kern="1200" dirty="0" smtClean="0">
                <a:solidFill>
                  <a:schemeClr val="tx1"/>
                </a:solidFill>
                <a:effectLst/>
                <a:latin typeface="+mn-lt"/>
                <a:ea typeface="+mn-ea"/>
                <a:cs typeface="+mn-cs"/>
              </a:rPr>
              <a:t>Following a meeting with a representative from the Traveller Information Service the following longer discussions developed. </a:t>
            </a:r>
          </a:p>
          <a:p>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20</a:t>
            </a:fld>
            <a:endParaRPr lang="en-GB"/>
          </a:p>
        </p:txBody>
      </p:sp>
    </p:spTree>
    <p:extLst>
      <p:ext uri="{BB962C8B-B14F-4D97-AF65-F5344CB8AC3E}">
        <p14:creationId xmlns:p14="http://schemas.microsoft.com/office/powerpoint/2010/main" xmlns="" val="194600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As these thoughts were collected over a couple of weeks, following the training the staff were able to share their thoughts on this when there was not any practical time available for the whole team to engage in any further debate. I suspect that some snatched conversations between a few staff and a small time on the next staff meeting would have been the follow up had the journal not been available.  As it was the conversation which developed in the journal was discussed in a staff meeting and a shared approach agreed. As the staff had had time to consider the views of others they felt that they were able to come to a unanimous decision which they all understood and were comfortable with.</a:t>
            </a:r>
          </a:p>
          <a:p>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21</a:t>
            </a:fld>
            <a:endParaRPr lang="en-GB"/>
          </a:p>
        </p:txBody>
      </p:sp>
    </p:spTree>
    <p:extLst>
      <p:ext uri="{BB962C8B-B14F-4D97-AF65-F5344CB8AC3E}">
        <p14:creationId xmlns:p14="http://schemas.microsoft.com/office/powerpoint/2010/main" xmlns="" val="1588007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Following a visit form the Health and Safety Officer with nursery staff were informed that they needed to relocate their staff room and manager’s office as the spaces were too small and lacked natural light. This was initially reported to the staff during a staff meeting, they agreed to use the journal to capture their ideas and use these to support a decision being made about this during a study day planned for a fortnight’s time.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Two of the part-time staff members then wrote:</a:t>
            </a:r>
          </a:p>
          <a:p>
            <a:r>
              <a:rPr lang="en-GB" sz="1200" i="1" kern="1200" dirty="0" smtClean="0">
                <a:solidFill>
                  <a:schemeClr val="tx1"/>
                </a:solidFill>
                <a:effectLst/>
                <a:latin typeface="+mn-lt"/>
                <a:ea typeface="+mn-ea"/>
                <a:cs typeface="+mn-cs"/>
              </a:rPr>
              <a:t>	‘I can’t do this and be with the children!!!!’</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‘I agree can’t read all the comments when working with the children can we discuss this please.’</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These comment received the following response from Gemma:</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‘Using the journal was just a suggestion to help with when we do meet together and talk it all through on study day – all thoughts and ideas will help.’</a:t>
            </a:r>
            <a:endParaRPr lang="en-GB" sz="1200" kern="1200" dirty="0" smtClean="0">
              <a:solidFill>
                <a:schemeClr val="tx1"/>
              </a:solidFill>
              <a:effectLst/>
              <a:latin typeface="+mn-lt"/>
              <a:ea typeface="+mn-ea"/>
              <a:cs typeface="+mn-cs"/>
            </a:endParaRPr>
          </a:p>
          <a:p>
            <a:r>
              <a:rPr lang="en-GB" sz="1200" b="1" i="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And the discussions continued. </a:t>
            </a:r>
          </a:p>
          <a:p>
            <a:r>
              <a:rPr lang="en-GB" sz="1200" i="1" kern="1200" dirty="0" smtClean="0">
                <a:solidFill>
                  <a:schemeClr val="tx1"/>
                </a:solidFill>
                <a:effectLst/>
                <a:latin typeface="+mn-lt"/>
                <a:ea typeface="+mn-ea"/>
                <a:cs typeface="+mn-cs"/>
              </a:rPr>
              <a:t>‘Having chatted with Sally I realise that the office space needs to be a ground level for security…’</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22</a:t>
            </a:fld>
            <a:endParaRPr lang="en-GB"/>
          </a:p>
        </p:txBody>
      </p:sp>
    </p:spTree>
    <p:extLst>
      <p:ext uri="{BB962C8B-B14F-4D97-AF65-F5344CB8AC3E}">
        <p14:creationId xmlns:p14="http://schemas.microsoft.com/office/powerpoint/2010/main" xmlns="" val="1466635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Anna:</a:t>
            </a:r>
            <a:r>
              <a:rPr lang="en-GB" sz="1200"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‘Phew, I have only been away for a week so much seems to have gone on. My reaction to this…’</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Craig:</a:t>
            </a:r>
            <a:r>
              <a:rPr lang="en-GB" sz="1200"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‘Anna’s comment from 15/12 about being away for a week and so much happening for me shows the value of this sort of journal – It’s one thing to come back to a decision or discussion but what is really useful is being able to read and see how that evolves and develops (and for all to have input into that too…)’</a:t>
            </a:r>
            <a:endParaRPr lang="en-GB" sz="1200" kern="1200" dirty="0" smtClean="0">
              <a:solidFill>
                <a:schemeClr val="tx1"/>
              </a:solidFill>
              <a:effectLst/>
              <a:latin typeface="+mn-lt"/>
              <a:ea typeface="+mn-ea"/>
              <a:cs typeface="+mn-cs"/>
            </a:endParaRPr>
          </a:p>
          <a:p>
            <a:endParaRPr lang="en-GB" dirty="0" smtClean="0"/>
          </a:p>
          <a:p>
            <a:r>
              <a:rPr lang="en-GB" dirty="0" smtClean="0"/>
              <a:t>When I asked to borrow the journal to photocopy it they wanted it back ASAP</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23</a:t>
            </a:fld>
            <a:endParaRPr lang="en-GB"/>
          </a:p>
        </p:txBody>
      </p:sp>
    </p:spTree>
    <p:extLst>
      <p:ext uri="{BB962C8B-B14F-4D97-AF65-F5344CB8AC3E}">
        <p14:creationId xmlns:p14="http://schemas.microsoft.com/office/powerpoint/2010/main" xmlns="" val="1449111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Challenge</a:t>
            </a:r>
            <a:r>
              <a:rPr lang="en-GB" baseline="0" dirty="0" smtClean="0"/>
              <a:t> to look at decisions which challenge your world view – we saw this recently with the marriage bill. If a process challenges your beliefs this can be very difficult for people to cope with. </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5</a:t>
            </a:fld>
            <a:endParaRPr lang="en-GB"/>
          </a:p>
        </p:txBody>
      </p:sp>
    </p:spTree>
    <p:extLst>
      <p:ext uri="{BB962C8B-B14F-4D97-AF65-F5344CB8AC3E}">
        <p14:creationId xmlns:p14="http://schemas.microsoft.com/office/powerpoint/2010/main" xmlns="" val="3906192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did find evidence of reflective practices which were leading to</a:t>
            </a:r>
            <a:r>
              <a:rPr lang="en-GB" baseline="0" dirty="0" smtClean="0"/>
              <a:t> changes on practice. </a:t>
            </a:r>
            <a:r>
              <a:rPr lang="en-GB" dirty="0" smtClean="0"/>
              <a:t>The journal helped this process, providing a space to process/think/offer alternatives. I think</a:t>
            </a:r>
            <a:r>
              <a:rPr lang="en-GB" baseline="0" dirty="0" smtClean="0"/>
              <a:t> they would have done this anyway but I think it is interesting that the journal provided a space for continued conversations to inform these decisions, to allow the team to see how decisions had been made, to offer alternative views. Reflecting as part of a supportive community –Dewey/Rodgers quote</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24</a:t>
            </a:fld>
            <a:endParaRPr lang="en-GB"/>
          </a:p>
        </p:txBody>
      </p:sp>
    </p:spTree>
    <p:extLst>
      <p:ext uri="{BB962C8B-B14F-4D97-AF65-F5344CB8AC3E}">
        <p14:creationId xmlns:p14="http://schemas.microsoft.com/office/powerpoint/2010/main" xmlns="" val="2310337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25</a:t>
            </a:fld>
            <a:endParaRPr lang="en-GB"/>
          </a:p>
        </p:txBody>
      </p:sp>
    </p:spTree>
    <p:extLst>
      <p:ext uri="{BB962C8B-B14F-4D97-AF65-F5344CB8AC3E}">
        <p14:creationId xmlns:p14="http://schemas.microsoft.com/office/powerpoint/2010/main" xmlns="" val="5450163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were many pages on the arrival</a:t>
            </a:r>
            <a:r>
              <a:rPr lang="en-GB" baseline="0" dirty="0" smtClean="0"/>
              <a:t> of travellers about our culture and how we should respect theirs. Conversations about rubbish and about values provided examples of this. </a:t>
            </a:r>
          </a:p>
          <a:p>
            <a:endParaRPr lang="en-GB" baseline="0" dirty="0" smtClean="0"/>
          </a:p>
          <a:p>
            <a:r>
              <a:rPr lang="en-GB" baseline="0" dirty="0" smtClean="0"/>
              <a:t>TENTATIVE Implications for developing as a staff team: </a:t>
            </a:r>
          </a:p>
          <a:p>
            <a:r>
              <a:rPr lang="en-GB" baseline="0" dirty="0" smtClean="0"/>
              <a:t>Trust </a:t>
            </a:r>
          </a:p>
          <a:p>
            <a:r>
              <a:rPr lang="en-GB" baseline="0" dirty="0" smtClean="0"/>
              <a:t>issues can have space in staff meetings</a:t>
            </a:r>
          </a:p>
          <a:p>
            <a:r>
              <a:rPr lang="en-GB" baseline="0" dirty="0" smtClean="0"/>
              <a:t>Provide examples of higher level reflections</a:t>
            </a:r>
          </a:p>
          <a:p>
            <a:r>
              <a:rPr lang="en-GB" baseline="0" dirty="0" smtClean="0"/>
              <a:t>staff who are familiar with RT to support other staff</a:t>
            </a:r>
          </a:p>
          <a:p>
            <a:r>
              <a:rPr lang="en-GB" baseline="0" dirty="0" smtClean="0"/>
              <a:t>seemed to work best when there was a focus but I wouldn’t want to remove the other uses as they seems to serve a function </a:t>
            </a:r>
            <a:r>
              <a:rPr lang="en-GB" baseline="0" dirty="0" err="1" smtClean="0"/>
              <a:t>eg</a:t>
            </a:r>
            <a:r>
              <a:rPr lang="en-GB" baseline="0" dirty="0" smtClean="0"/>
              <a:t> reporting , releasing tensions – I plan to follow this up with the staff</a:t>
            </a:r>
            <a:endParaRPr lang="en-GB" dirty="0" smtClean="0"/>
          </a:p>
          <a:p>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26</a:t>
            </a:fld>
            <a:endParaRPr lang="en-GB"/>
          </a:p>
        </p:txBody>
      </p:sp>
    </p:spTree>
    <p:extLst>
      <p:ext uri="{BB962C8B-B14F-4D97-AF65-F5344CB8AC3E}">
        <p14:creationId xmlns:p14="http://schemas.microsoft.com/office/powerpoint/2010/main" xmlns="" val="1930017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 do you approach a policy change – change everything or look at your practice, the children’s and families needs, change</a:t>
            </a:r>
            <a:r>
              <a:rPr lang="en-GB" baseline="0" dirty="0" smtClean="0"/>
              <a:t> the essentials and work creatively.</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6</a:t>
            </a:fld>
            <a:endParaRPr lang="en-GB"/>
          </a:p>
        </p:txBody>
      </p:sp>
    </p:spTree>
    <p:extLst>
      <p:ext uri="{BB962C8B-B14F-4D97-AF65-F5344CB8AC3E}">
        <p14:creationId xmlns:p14="http://schemas.microsoft.com/office/powerpoint/2010/main" xmlns="" val="2602821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Energy, commitment to the</a:t>
            </a:r>
            <a:r>
              <a:rPr lang="en-GB" baseline="0" dirty="0" smtClean="0"/>
              <a:t> process</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7</a:t>
            </a:fld>
            <a:endParaRPr lang="en-GB"/>
          </a:p>
        </p:txBody>
      </p:sp>
    </p:spTree>
    <p:extLst>
      <p:ext uri="{BB962C8B-B14F-4D97-AF65-F5344CB8AC3E}">
        <p14:creationId xmlns:p14="http://schemas.microsoft.com/office/powerpoint/2010/main" xmlns="" val="1616320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Moon, 2003 reference</a:t>
            </a:r>
          </a:p>
          <a:p>
            <a:r>
              <a:rPr lang="en-GB" dirty="0" smtClean="0"/>
              <a:t>I went through the park the other day.  The sun shone sometimes but large clouds floated </a:t>
            </a:r>
          </a:p>
          <a:p>
            <a:r>
              <a:rPr lang="en-GB" dirty="0" smtClean="0"/>
              <a:t>across the sky in a breeze.  It reminded me of a time that I was walking on St David’s Head</a:t>
            </a:r>
          </a:p>
          <a:p>
            <a:r>
              <a:rPr lang="en-GB" dirty="0" smtClean="0"/>
              <a:t>in Wales – when there was a hard and bright light and anything I looked at was bright.  It </a:t>
            </a:r>
          </a:p>
          <a:p>
            <a:r>
              <a:rPr lang="en-GB" dirty="0" smtClean="0"/>
              <a:t>was really quite hot – so much nicer than the day before which was rainy.  I went over to the </a:t>
            </a:r>
          </a:p>
          <a:p>
            <a:r>
              <a:rPr lang="en-GB" dirty="0" smtClean="0"/>
              <a:t>children’s playing field.  I had not been there for a while and wanted to see the </a:t>
            </a:r>
          </a:p>
          <a:p>
            <a:r>
              <a:rPr lang="en-GB" dirty="0" smtClean="0"/>
              <a:t>improvements.  There were several children there and one, in particular, I noticed, was in too</a:t>
            </a:r>
          </a:p>
          <a:p>
            <a:r>
              <a:rPr lang="en-GB" dirty="0" smtClean="0"/>
              <a:t>many clothes for the heat.  </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9</a:t>
            </a:fld>
            <a:endParaRPr lang="en-GB"/>
          </a:p>
        </p:txBody>
      </p:sp>
    </p:spTree>
    <p:extLst>
      <p:ext uri="{BB962C8B-B14F-4D97-AF65-F5344CB8AC3E}">
        <p14:creationId xmlns:p14="http://schemas.microsoft.com/office/powerpoint/2010/main" xmlns="" val="2550355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went to the park the other day.  I was going to the supermarket to get some meat to make </a:t>
            </a:r>
          </a:p>
          <a:p>
            <a:r>
              <a:rPr lang="en-GB" dirty="0" smtClean="0"/>
              <a:t>the chilli that I had promised the children.  They were having one of their end ­of­ term</a:t>
            </a:r>
          </a:p>
          <a:p>
            <a:r>
              <a:rPr lang="en-GB" dirty="0" smtClean="0"/>
              <a:t>celebrations with friends.  I wonder what drew me to the playground and why I ended up </a:t>
            </a:r>
          </a:p>
          <a:p>
            <a:r>
              <a:rPr lang="en-GB" dirty="0" smtClean="0"/>
              <a:t>standing and watching those children playing with a rough old football?  I am not sure as I</a:t>
            </a:r>
          </a:p>
          <a:p>
            <a:r>
              <a:rPr lang="en-GB" dirty="0" smtClean="0"/>
              <a:t>don’t usually look at other people’s children – I just did.  Anyway there were a number of kids </a:t>
            </a:r>
          </a:p>
          <a:p>
            <a:r>
              <a:rPr lang="en-GB" dirty="0" smtClean="0"/>
              <a:t>there.  I noticed, in particular, one child who seemed to be very overdressed for the weather.</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10</a:t>
            </a:fld>
            <a:endParaRPr lang="en-GB"/>
          </a:p>
        </p:txBody>
      </p:sp>
    </p:spTree>
    <p:extLst>
      <p:ext uri="{BB962C8B-B14F-4D97-AF65-F5344CB8AC3E}">
        <p14:creationId xmlns:p14="http://schemas.microsoft.com/office/powerpoint/2010/main" xmlns="" val="3730285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incident happened in Ingle Park and it is very much still on my mind.  There was a child </a:t>
            </a:r>
          </a:p>
          <a:p>
            <a:r>
              <a:rPr lang="en-GB" dirty="0" smtClean="0"/>
              <a:t>playing with others.  He looked hot and unfit and kept sitting down but the other children</a:t>
            </a:r>
          </a:p>
          <a:p>
            <a:r>
              <a:rPr lang="en-GB" dirty="0" smtClean="0"/>
              <a:t>kept on getting him back up and making him play with them.  I was on my way to the shop </a:t>
            </a:r>
          </a:p>
          <a:p>
            <a:r>
              <a:rPr lang="en-GB" dirty="0" smtClean="0"/>
              <a:t>and only watched the children for a while before I walked on.  Next day it was reported in</a:t>
            </a:r>
          </a:p>
          <a:p>
            <a:r>
              <a:rPr lang="en-GB" dirty="0" smtClean="0"/>
              <a:t>the paper that the child had been taken to hospital seriously ill – very seriously ill.  The report </a:t>
            </a:r>
          </a:p>
          <a:p>
            <a:r>
              <a:rPr lang="en-GB" dirty="0" smtClean="0"/>
              <a:t>said that there were several passer-by in the park who had seen the child looking ill and </a:t>
            </a:r>
          </a:p>
          <a:p>
            <a:r>
              <a:rPr lang="en-GB" dirty="0" smtClean="0"/>
              <a:t>who had done nothing.  It was a scathing report about those who do not take action in such</a:t>
            </a:r>
          </a:p>
          <a:p>
            <a:r>
              <a:rPr lang="en-GB" dirty="0" smtClean="0"/>
              <a:t>situations.</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11</a:t>
            </a:fld>
            <a:endParaRPr lang="en-GB"/>
          </a:p>
        </p:txBody>
      </p:sp>
    </p:spTree>
    <p:extLst>
      <p:ext uri="{BB962C8B-B14F-4D97-AF65-F5344CB8AC3E}">
        <p14:creationId xmlns:p14="http://schemas.microsoft.com/office/powerpoint/2010/main" xmlns="" val="2436978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happened in Ingle Park and this event is very much still on my mind.  It feels significant. </a:t>
            </a:r>
          </a:p>
          <a:p>
            <a:r>
              <a:rPr lang="en-GB" dirty="0" smtClean="0"/>
              <a:t>There was a child playing with others.  He looked hot and unfit and kept sitting down but the </a:t>
            </a:r>
          </a:p>
          <a:p>
            <a:r>
              <a:rPr lang="en-GB" dirty="0" smtClean="0"/>
              <a:t>other children kept on getting him back up and making him play with them.  I was on my </a:t>
            </a:r>
          </a:p>
          <a:p>
            <a:r>
              <a:rPr lang="en-GB" dirty="0" smtClean="0"/>
              <a:t>way to the shop and only watched the children for a while before I walked on.  Next day it </a:t>
            </a:r>
          </a:p>
          <a:p>
            <a:r>
              <a:rPr lang="en-GB" dirty="0" smtClean="0"/>
              <a:t>was reported in the paper that the child had been taken to hospital seriously ill – very </a:t>
            </a:r>
          </a:p>
          <a:p>
            <a:r>
              <a:rPr lang="en-GB" dirty="0" smtClean="0"/>
              <a:t>seriously ill.  The report said that there were several </a:t>
            </a:r>
            <a:r>
              <a:rPr lang="en-GB" dirty="0" err="1" smtClean="0"/>
              <a:t>passers­by</a:t>
            </a:r>
            <a:r>
              <a:rPr lang="en-GB" dirty="0" smtClean="0"/>
              <a:t> in the park who had seen the </a:t>
            </a:r>
          </a:p>
          <a:p>
            <a:r>
              <a:rPr lang="en-GB" dirty="0" smtClean="0"/>
              <a:t>child looking ill and who had done nothing.  It was a scathing report about those who do not </a:t>
            </a:r>
          </a:p>
          <a:p>
            <a:r>
              <a:rPr lang="en-GB" dirty="0" smtClean="0"/>
              <a:t>take action in such situation. </a:t>
            </a:r>
          </a:p>
          <a:p>
            <a:r>
              <a:rPr lang="en-GB" dirty="0" smtClean="0"/>
              <a:t>It was the report initially that made me think more deeply.  It kept coming back in my mind </a:t>
            </a:r>
          </a:p>
          <a:p>
            <a:r>
              <a:rPr lang="en-GB" dirty="0" smtClean="0"/>
              <a:t>and over the next few days ­ I began to think of the situation in lots of different ways. </a:t>
            </a:r>
          </a:p>
          <a:p>
            <a:r>
              <a:rPr lang="en-GB" dirty="0" smtClean="0"/>
              <a:t>Initially I considered my urge to get to the shop – regardless of the state of the boy.</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12</a:t>
            </a:fld>
            <a:endParaRPr lang="en-GB"/>
          </a:p>
        </p:txBody>
      </p:sp>
    </p:spTree>
    <p:extLst>
      <p:ext uri="{BB962C8B-B14F-4D97-AF65-F5344CB8AC3E}">
        <p14:creationId xmlns:p14="http://schemas.microsoft.com/office/powerpoint/2010/main" xmlns="" val="924184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Whilst I was interested in this I was also looking at the impact of an intervention in a preschool. </a:t>
            </a:r>
          </a:p>
          <a:p>
            <a:endParaRPr lang="en-GB" dirty="0" smtClean="0"/>
          </a:p>
          <a:p>
            <a:r>
              <a:rPr lang="en-GB" dirty="0" smtClean="0"/>
              <a:t>Thinking back to Dewey –</a:t>
            </a:r>
            <a:r>
              <a:rPr lang="en-GB" baseline="0" dirty="0" smtClean="0"/>
              <a:t> reflection in a community and sharing your thoughts and the requirements of higher level reflection of </a:t>
            </a:r>
          </a:p>
          <a:p>
            <a:r>
              <a:rPr lang="en-GB" baseline="0" dirty="0" smtClean="0"/>
              <a:t>Considering the views of others – can I support staff teams to engage in group reflection and is it worthwhile – support RT lead to change?</a:t>
            </a:r>
          </a:p>
          <a:p>
            <a:endParaRPr lang="en-GB" baseline="0" dirty="0" smtClean="0"/>
          </a:p>
          <a:p>
            <a:pPr lvl="0"/>
            <a:r>
              <a:rPr lang="en-GB" baseline="0" dirty="0" smtClean="0"/>
              <a:t>EPPE noted </a:t>
            </a:r>
            <a:r>
              <a:rPr lang="en-GB" sz="1200" kern="1200" dirty="0" smtClean="0">
                <a:solidFill>
                  <a:schemeClr val="tx1"/>
                </a:solidFill>
                <a:effectLst/>
                <a:latin typeface="+mn-lt"/>
                <a:ea typeface="+mn-ea"/>
                <a:cs typeface="+mn-cs"/>
              </a:rPr>
              <a:t>Settings viewed educational and social development as complementary; </a:t>
            </a:r>
          </a:p>
          <a:p>
            <a:pPr lvl="0"/>
            <a:r>
              <a:rPr lang="en-GB" sz="1200" kern="1200" dirty="0" smtClean="0">
                <a:solidFill>
                  <a:schemeClr val="tx1"/>
                </a:solidFill>
                <a:effectLst/>
                <a:latin typeface="+mn-lt"/>
                <a:ea typeface="+mn-ea"/>
                <a:cs typeface="+mn-cs"/>
              </a:rPr>
              <a:t>A balance was achieved between adult supported freely chosen play, and adult led small group activities; </a:t>
            </a:r>
          </a:p>
          <a:p>
            <a:r>
              <a:rPr lang="en-GB" sz="1200" kern="1200" dirty="0" smtClean="0">
                <a:solidFill>
                  <a:schemeClr val="tx1"/>
                </a:solidFill>
                <a:effectLst/>
                <a:latin typeface="+mn-lt"/>
                <a:ea typeface="+mn-ea"/>
                <a:cs typeface="+mn-cs"/>
              </a:rPr>
              <a:t>The adults supported children in being assertive while at the same time rationalising and talking through their conflicts; </a:t>
            </a:r>
          </a:p>
          <a:p>
            <a:r>
              <a:rPr lang="en-GB" sz="1200" kern="1200" dirty="0" smtClean="0">
                <a:solidFill>
                  <a:schemeClr val="tx1"/>
                </a:solidFill>
                <a:effectLst/>
                <a:latin typeface="+mn-lt"/>
                <a:ea typeface="+mn-ea"/>
                <a:cs typeface="+mn-cs"/>
              </a:rPr>
              <a:t>These ways</a:t>
            </a:r>
            <a:r>
              <a:rPr lang="en-GB" sz="1200" kern="1200" baseline="0" dirty="0" smtClean="0">
                <a:solidFill>
                  <a:schemeClr val="tx1"/>
                </a:solidFill>
                <a:effectLst/>
                <a:latin typeface="+mn-lt"/>
                <a:ea typeface="+mn-ea"/>
                <a:cs typeface="+mn-cs"/>
              </a:rPr>
              <a:t> of being are collective.</a:t>
            </a:r>
            <a:endParaRPr lang="en-GB" dirty="0"/>
          </a:p>
        </p:txBody>
      </p:sp>
      <p:sp>
        <p:nvSpPr>
          <p:cNvPr id="4" name="Slide Number Placeholder 3"/>
          <p:cNvSpPr>
            <a:spLocks noGrp="1"/>
          </p:cNvSpPr>
          <p:nvPr>
            <p:ph type="sldNum" sz="quarter" idx="10"/>
          </p:nvPr>
        </p:nvSpPr>
        <p:spPr/>
        <p:txBody>
          <a:bodyPr/>
          <a:lstStyle/>
          <a:p>
            <a:fld id="{FD657AA0-D42D-40F9-92B1-4D0E077D3742}" type="slidenum">
              <a:rPr lang="en-GB" smtClean="0"/>
              <a:pPr/>
              <a:t>13</a:t>
            </a:fld>
            <a:endParaRPr lang="en-GB"/>
          </a:p>
        </p:txBody>
      </p:sp>
    </p:spTree>
    <p:extLst>
      <p:ext uri="{BB962C8B-B14F-4D97-AF65-F5344CB8AC3E}">
        <p14:creationId xmlns:p14="http://schemas.microsoft.com/office/powerpoint/2010/main" xmlns="" val="4187354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40789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251219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3920691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247499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1947921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370813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2279669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2991288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148525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19329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F2C58-4B0B-418C-A48C-A89066F48A30}" type="datetimeFigureOut">
              <a:rPr lang="en-GB" smtClean="0"/>
              <a:pPr/>
              <a:t>19/02/2015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3496212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F2C58-4B0B-418C-A48C-A89066F48A30}" type="datetimeFigureOut">
              <a:rPr lang="en-GB" smtClean="0"/>
              <a:pPr/>
              <a:t>19/02/2015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6EFED-1F24-4B43-88AB-BDDB3514774A}" type="slidenum">
              <a:rPr lang="en-GB" smtClean="0"/>
              <a:pPr/>
              <a:t>‹#›</a:t>
            </a:fld>
            <a:endParaRPr lang="en-GB"/>
          </a:p>
        </p:txBody>
      </p:sp>
    </p:spTree>
    <p:extLst>
      <p:ext uri="{BB962C8B-B14F-4D97-AF65-F5344CB8AC3E}">
        <p14:creationId xmlns:p14="http://schemas.microsoft.com/office/powerpoint/2010/main" xmlns="" val="14639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Facilitating Group Reflective Thinking Using a Shared Reflective Journal</a:t>
            </a:r>
            <a:endParaRPr lang="en-GB" b="1" dirty="0"/>
          </a:p>
        </p:txBody>
      </p:sp>
      <p:sp>
        <p:nvSpPr>
          <p:cNvPr id="3" name="Subtitle 2"/>
          <p:cNvSpPr>
            <a:spLocks noGrp="1"/>
          </p:cNvSpPr>
          <p:nvPr>
            <p:ph type="subTitle" idx="1"/>
          </p:nvPr>
        </p:nvSpPr>
        <p:spPr>
          <a:xfrm>
            <a:off x="1403648" y="4509120"/>
            <a:ext cx="6400800" cy="1296144"/>
          </a:xfrm>
        </p:spPr>
        <p:txBody>
          <a:bodyPr/>
          <a:lstStyle/>
          <a:p>
            <a:r>
              <a:rPr lang="en-GB" b="1" dirty="0" smtClean="0"/>
              <a:t>Dr Jen Colwell, Research Fellow, University of Brighton </a:t>
            </a:r>
            <a:endParaRPr lang="en-GB" b="1" dirty="0"/>
          </a:p>
        </p:txBody>
      </p:sp>
    </p:spTree>
    <p:extLst>
      <p:ext uri="{BB962C8B-B14F-4D97-AF65-F5344CB8AC3E}">
        <p14:creationId xmlns:p14="http://schemas.microsoft.com/office/powerpoint/2010/main" xmlns="" val="2129760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Descriptive reflection</a:t>
            </a:r>
            <a:endParaRPr lang="en-GB" b="1"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There </a:t>
            </a:r>
            <a:r>
              <a:rPr lang="en-GB" dirty="0"/>
              <a:t>is basically a description of events, but the account </a:t>
            </a:r>
            <a:r>
              <a:rPr lang="en-GB" dirty="0" smtClean="0"/>
              <a:t>shows </a:t>
            </a:r>
            <a:r>
              <a:rPr lang="en-GB" dirty="0"/>
              <a:t>some evidence of deeper consideration in relatively descriptive language. There is no real evidence of the notion of alternative viewpoints in use. </a:t>
            </a:r>
          </a:p>
          <a:p>
            <a:endParaRPr lang="en-GB" dirty="0"/>
          </a:p>
        </p:txBody>
      </p:sp>
    </p:spTree>
    <p:extLst>
      <p:ext uri="{BB962C8B-B14F-4D97-AF65-F5344CB8AC3E}">
        <p14:creationId xmlns:p14="http://schemas.microsoft.com/office/powerpoint/2010/main" xmlns="" val="1912085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Dialogic reflection</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This writing suggests that there is a 'stepping back' from the events and actions which leads to a different level of discourse. There is a sense of 'mulling about', discourse with self and an exploration of the role of self in events and actions. There is consideration of the qualities of judgements and of possible alternatives for explaining and hypothesising. The reflection is analytical or integrative, linking factors and perspectives.</a:t>
            </a:r>
          </a:p>
        </p:txBody>
      </p:sp>
    </p:spTree>
    <p:extLst>
      <p:ext uri="{BB962C8B-B14F-4D97-AF65-F5344CB8AC3E}">
        <p14:creationId xmlns:p14="http://schemas.microsoft.com/office/powerpoint/2010/main" xmlns="" val="2380090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Critical reflection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This </a:t>
            </a:r>
            <a:r>
              <a:rPr lang="en-GB" dirty="0"/>
              <a:t>form of reflection, in addition to dialogic reflection, shows </a:t>
            </a:r>
            <a:r>
              <a:rPr lang="en-GB" dirty="0" smtClean="0"/>
              <a:t>evidence </a:t>
            </a:r>
            <a:r>
              <a:rPr lang="en-GB" dirty="0"/>
              <a:t>that the learner is aware that the same actions and events may be seen in different contexts with different explanations associated with the contexts.</a:t>
            </a:r>
          </a:p>
        </p:txBody>
      </p:sp>
    </p:spTree>
    <p:extLst>
      <p:ext uri="{BB962C8B-B14F-4D97-AF65-F5344CB8AC3E}">
        <p14:creationId xmlns:p14="http://schemas.microsoft.com/office/powerpoint/2010/main" xmlns="" val="4014716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Reflective Teaching </a:t>
            </a:r>
            <a:r>
              <a:rPr lang="en-GB" b="1" dirty="0" smtClean="0"/>
              <a:t>- </a:t>
            </a:r>
            <a:r>
              <a:rPr lang="en-GB" b="1" dirty="0"/>
              <a:t>group</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Interventions and practices have been </a:t>
            </a:r>
            <a:r>
              <a:rPr lang="en-GB" dirty="0"/>
              <a:t>reported as </a:t>
            </a:r>
            <a:r>
              <a:rPr lang="en-GB" dirty="0" smtClean="0"/>
              <a:t>being more successful </a:t>
            </a:r>
            <a:r>
              <a:rPr lang="en-GB" dirty="0"/>
              <a:t>when a whole staff team approach had been taken and where staff shared similar attitudes and gave a consistent message (e.g. Baines et al., 2009; Banerjee, </a:t>
            </a:r>
            <a:r>
              <a:rPr lang="en-GB" dirty="0" smtClean="0"/>
              <a:t>2010; Sylva et al, 2005).</a:t>
            </a:r>
            <a:endParaRPr lang="en-GB" dirty="0"/>
          </a:p>
        </p:txBody>
      </p:sp>
    </p:spTree>
    <p:extLst>
      <p:ext uri="{BB962C8B-B14F-4D97-AF65-F5344CB8AC3E}">
        <p14:creationId xmlns:p14="http://schemas.microsoft.com/office/powerpoint/2010/main" xmlns="" val="3301119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Reflective </a:t>
            </a:r>
            <a:r>
              <a:rPr lang="en-GB" b="1" dirty="0"/>
              <a:t>team </a:t>
            </a:r>
            <a:r>
              <a:rPr lang="en-GB" b="1" dirty="0" smtClean="0"/>
              <a:t>models</a:t>
            </a:r>
            <a:endParaRPr lang="en-GB" b="1" dirty="0"/>
          </a:p>
        </p:txBody>
      </p:sp>
      <p:sp>
        <p:nvSpPr>
          <p:cNvPr id="3" name="Content Placeholder 2"/>
          <p:cNvSpPr>
            <a:spLocks noGrp="1"/>
          </p:cNvSpPr>
          <p:nvPr>
            <p:ph idx="1"/>
          </p:nvPr>
        </p:nvSpPr>
        <p:spPr/>
        <p:txBody>
          <a:bodyPr>
            <a:normAutofit fontScale="92500"/>
          </a:bodyPr>
          <a:lstStyle/>
          <a:p>
            <a:r>
              <a:rPr lang="en-GB" dirty="0" smtClean="0"/>
              <a:t>used within counselling </a:t>
            </a:r>
            <a:r>
              <a:rPr lang="en-GB" dirty="0"/>
              <a:t>services </a:t>
            </a:r>
            <a:r>
              <a:rPr lang="en-GB" dirty="0" smtClean="0"/>
              <a:t>with </a:t>
            </a:r>
            <a:r>
              <a:rPr lang="en-GB" dirty="0"/>
              <a:t>students (e.g. Andersen, 1991; Eubank, 2001</a:t>
            </a:r>
            <a:r>
              <a:rPr lang="en-GB" dirty="0" smtClean="0"/>
              <a:t>)</a:t>
            </a:r>
          </a:p>
          <a:p>
            <a:r>
              <a:rPr lang="en-GB" dirty="0" smtClean="0"/>
              <a:t>Anderson </a:t>
            </a:r>
            <a:r>
              <a:rPr lang="en-GB" dirty="0"/>
              <a:t>and Rambo (1988) developed a model of team reflection based </a:t>
            </a:r>
            <a:r>
              <a:rPr lang="en-GB" dirty="0" smtClean="0"/>
              <a:t>on </a:t>
            </a:r>
            <a:r>
              <a:rPr lang="en-GB" dirty="0"/>
              <a:t>the </a:t>
            </a:r>
            <a:r>
              <a:rPr lang="en-GB" dirty="0" smtClean="0"/>
              <a:t>premise </a:t>
            </a:r>
            <a:r>
              <a:rPr lang="en-GB" dirty="0"/>
              <a:t>that not knowing what to do for a client is often a consequence of being ‘stuck’ in one perspective on </a:t>
            </a:r>
            <a:r>
              <a:rPr lang="en-GB" dirty="0" smtClean="0"/>
              <a:t>it</a:t>
            </a:r>
          </a:p>
          <a:p>
            <a:r>
              <a:rPr lang="en-GB" dirty="0" smtClean="0"/>
              <a:t>used to </a:t>
            </a:r>
            <a:r>
              <a:rPr lang="en-GB" dirty="0"/>
              <a:t>bring in diﬀerent </a:t>
            </a:r>
            <a:r>
              <a:rPr lang="en-GB" dirty="0" smtClean="0"/>
              <a:t>perspectives leading </a:t>
            </a:r>
            <a:r>
              <a:rPr lang="en-GB" dirty="0"/>
              <a:t>to an enhancement of their professional </a:t>
            </a:r>
            <a:r>
              <a:rPr lang="en-GB" dirty="0" smtClean="0"/>
              <a:t>expertise</a:t>
            </a:r>
            <a:endParaRPr lang="en-GB" dirty="0"/>
          </a:p>
        </p:txBody>
      </p:sp>
    </p:spTree>
    <p:extLst>
      <p:ext uri="{BB962C8B-B14F-4D97-AF65-F5344CB8AC3E}">
        <p14:creationId xmlns:p14="http://schemas.microsoft.com/office/powerpoint/2010/main" xmlns="" val="1224763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Research context</a:t>
            </a:r>
            <a:endParaRPr lang="en-GB" b="1" dirty="0"/>
          </a:p>
        </p:txBody>
      </p:sp>
      <p:sp>
        <p:nvSpPr>
          <p:cNvPr id="3" name="Content Placeholder 2"/>
          <p:cNvSpPr>
            <a:spLocks noGrp="1"/>
          </p:cNvSpPr>
          <p:nvPr>
            <p:ph idx="1"/>
          </p:nvPr>
        </p:nvSpPr>
        <p:spPr/>
        <p:txBody>
          <a:bodyPr>
            <a:normAutofit/>
          </a:bodyPr>
          <a:lstStyle/>
          <a:p>
            <a:r>
              <a:rPr lang="en-GB" dirty="0" smtClean="0"/>
              <a:t>1 pre-school, South </a:t>
            </a:r>
            <a:r>
              <a:rPr lang="en-GB" dirty="0"/>
              <a:t>East </a:t>
            </a:r>
            <a:r>
              <a:rPr lang="en-GB" dirty="0" smtClean="0"/>
              <a:t>England</a:t>
            </a:r>
          </a:p>
          <a:p>
            <a:r>
              <a:rPr lang="en-GB" dirty="0" smtClean="0"/>
              <a:t>children from a mix of socio-economic backgrounds, aged 2-5years</a:t>
            </a:r>
          </a:p>
          <a:p>
            <a:r>
              <a:rPr lang="en-GB" dirty="0" smtClean="0"/>
              <a:t>10 staff, worked together over long period</a:t>
            </a:r>
          </a:p>
          <a:p>
            <a:r>
              <a:rPr lang="en-GB" dirty="0" smtClean="0"/>
              <a:t>all </a:t>
            </a:r>
            <a:r>
              <a:rPr lang="en-GB" dirty="0"/>
              <a:t>qualified level 3 </a:t>
            </a:r>
            <a:r>
              <a:rPr lang="en-GB" dirty="0" smtClean="0"/>
              <a:t>+ with </a:t>
            </a:r>
            <a:r>
              <a:rPr lang="en-GB" dirty="0"/>
              <a:t>2 </a:t>
            </a:r>
            <a:r>
              <a:rPr lang="en-GB" dirty="0" smtClean="0"/>
              <a:t>EYPs </a:t>
            </a:r>
          </a:p>
          <a:p>
            <a:r>
              <a:rPr lang="en-GB" dirty="0" smtClean="0"/>
              <a:t>Ofsted - Outstanding </a:t>
            </a:r>
            <a:endParaRPr lang="en-GB" dirty="0"/>
          </a:p>
          <a:p>
            <a:pPr marL="0" indent="0">
              <a:buNone/>
            </a:pPr>
            <a:endParaRPr lang="en-GB" dirty="0"/>
          </a:p>
        </p:txBody>
      </p:sp>
    </p:spTree>
    <p:extLst>
      <p:ext uri="{BB962C8B-B14F-4D97-AF65-F5344CB8AC3E}">
        <p14:creationId xmlns:p14="http://schemas.microsoft.com/office/powerpoint/2010/main" xmlns="" val="4266232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778098"/>
          </a:xfrm>
        </p:spPr>
        <p:txBody>
          <a:bodyPr>
            <a:normAutofit fontScale="90000"/>
          </a:bodyPr>
          <a:lstStyle/>
          <a:p>
            <a:r>
              <a:rPr lang="en-GB" b="1" dirty="0"/>
              <a:t>Research </a:t>
            </a:r>
            <a:r>
              <a:rPr lang="en-GB" b="1" dirty="0" smtClean="0"/>
              <a:t>process</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dirty="0" smtClean="0"/>
              <a:t>exploratory </a:t>
            </a:r>
            <a:r>
              <a:rPr lang="en-GB" dirty="0"/>
              <a:t>case </a:t>
            </a:r>
            <a:r>
              <a:rPr lang="en-GB" dirty="0" smtClean="0"/>
              <a:t>study, 3 </a:t>
            </a:r>
            <a:r>
              <a:rPr lang="en-GB" dirty="0"/>
              <a:t>phases. </a:t>
            </a:r>
            <a:endParaRPr lang="en-GB" dirty="0" smtClean="0"/>
          </a:p>
          <a:p>
            <a:pPr marL="0" indent="0">
              <a:buNone/>
            </a:pPr>
            <a:endParaRPr lang="en-GB" dirty="0"/>
          </a:p>
          <a:p>
            <a:pPr marL="514350" lvl="0" indent="-514350">
              <a:buFont typeface="+mj-lt"/>
              <a:buAutoNum type="arabicPeriod"/>
            </a:pPr>
            <a:r>
              <a:rPr lang="en-GB" dirty="0" smtClean="0"/>
              <a:t>whole </a:t>
            </a:r>
            <a:r>
              <a:rPr lang="en-GB" dirty="0"/>
              <a:t>staff group </a:t>
            </a:r>
            <a:r>
              <a:rPr lang="en-GB" dirty="0" smtClean="0"/>
              <a:t>meeting/interview</a:t>
            </a:r>
            <a:endParaRPr lang="en-GB" dirty="0"/>
          </a:p>
          <a:p>
            <a:pPr marL="514350" lvl="0" indent="-514350">
              <a:buFont typeface="+mj-lt"/>
              <a:buAutoNum type="arabicPeriod"/>
            </a:pPr>
            <a:r>
              <a:rPr lang="en-GB" dirty="0" smtClean="0"/>
              <a:t>practitioner </a:t>
            </a:r>
            <a:r>
              <a:rPr lang="en-GB" dirty="0"/>
              <a:t>team </a:t>
            </a:r>
            <a:r>
              <a:rPr lang="en-GB" dirty="0" smtClean="0"/>
              <a:t>kept </a:t>
            </a:r>
            <a:r>
              <a:rPr lang="en-GB" dirty="0"/>
              <a:t>a shared reflective journal and audio </a:t>
            </a:r>
            <a:r>
              <a:rPr lang="en-GB" dirty="0" smtClean="0"/>
              <a:t>recorded </a:t>
            </a:r>
            <a:r>
              <a:rPr lang="en-GB" dirty="0"/>
              <a:t>their staff meetings for one </a:t>
            </a:r>
            <a:r>
              <a:rPr lang="en-GB" dirty="0" smtClean="0"/>
              <a:t>year</a:t>
            </a:r>
            <a:endParaRPr lang="en-GB" dirty="0"/>
          </a:p>
          <a:p>
            <a:pPr marL="514350" lvl="0" indent="-514350">
              <a:buFont typeface="+mj-lt"/>
              <a:buAutoNum type="arabicPeriod"/>
            </a:pPr>
            <a:r>
              <a:rPr lang="en-GB" dirty="0" smtClean="0"/>
              <a:t>analysis </a:t>
            </a:r>
            <a:r>
              <a:rPr lang="en-GB" dirty="0"/>
              <a:t>of the journal and audio recordings </a:t>
            </a:r>
            <a:r>
              <a:rPr lang="en-GB" dirty="0" smtClean="0"/>
              <a:t>(and </a:t>
            </a:r>
            <a:r>
              <a:rPr lang="en-GB" dirty="0"/>
              <a:t>follow up interviews with the </a:t>
            </a:r>
            <a:r>
              <a:rPr lang="en-GB" dirty="0" smtClean="0"/>
              <a:t>staff)</a:t>
            </a:r>
            <a:endParaRPr lang="en-GB" dirty="0"/>
          </a:p>
          <a:p>
            <a:endParaRPr lang="en-GB" dirty="0"/>
          </a:p>
        </p:txBody>
      </p:sp>
    </p:spTree>
    <p:extLst>
      <p:ext uri="{BB962C8B-B14F-4D97-AF65-F5344CB8AC3E}">
        <p14:creationId xmlns:p14="http://schemas.microsoft.com/office/powerpoint/2010/main" xmlns="" val="14631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Guidance</a:t>
            </a:r>
            <a:endParaRPr lang="en-GB" b="1" dirty="0"/>
          </a:p>
        </p:txBody>
      </p:sp>
      <p:sp>
        <p:nvSpPr>
          <p:cNvPr id="3" name="Content Placeholder 2"/>
          <p:cNvSpPr>
            <a:spLocks noGrp="1"/>
          </p:cNvSpPr>
          <p:nvPr>
            <p:ph idx="1"/>
          </p:nvPr>
        </p:nvSpPr>
        <p:spPr/>
        <p:txBody>
          <a:bodyPr>
            <a:normAutofit/>
          </a:bodyPr>
          <a:lstStyle/>
          <a:p>
            <a:pPr marL="0" indent="0">
              <a:buNone/>
            </a:pPr>
            <a:r>
              <a:rPr lang="en-GB" i="1" dirty="0"/>
              <a:t>As a group we had lots of discussions and thoughts…one phrase [we came up with] was </a:t>
            </a:r>
            <a:r>
              <a:rPr lang="en-GB" b="1" i="1" u="sng" dirty="0"/>
              <a:t>unanimous</a:t>
            </a:r>
            <a:r>
              <a:rPr lang="en-GB" i="1" dirty="0"/>
              <a:t>. It basically said that we should be </a:t>
            </a:r>
            <a:r>
              <a:rPr lang="en-GB" b="1" i="1" u="sng" dirty="0"/>
              <a:t>ready to change our practice </a:t>
            </a:r>
            <a:r>
              <a:rPr lang="en-GB" i="1" dirty="0"/>
              <a:t>(even if it worked for years) if the situation requires it. We then need to </a:t>
            </a:r>
            <a:r>
              <a:rPr lang="en-GB" b="1" i="1" u="sng" dirty="0"/>
              <a:t>put this into practice</a:t>
            </a:r>
            <a:r>
              <a:rPr lang="en-GB" i="1" dirty="0"/>
              <a:t>. </a:t>
            </a:r>
            <a:endParaRPr lang="en-GB" i="1" dirty="0" smtClean="0"/>
          </a:p>
        </p:txBody>
      </p:sp>
    </p:spTree>
    <p:extLst>
      <p:ext uri="{BB962C8B-B14F-4D97-AF65-F5344CB8AC3E}">
        <p14:creationId xmlns:p14="http://schemas.microsoft.com/office/powerpoint/2010/main" xmlns="" val="50165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How the Journal was used - Reporting</a:t>
            </a:r>
            <a:endParaRPr lang="en-GB" b="1" dirty="0"/>
          </a:p>
        </p:txBody>
      </p:sp>
      <p:sp>
        <p:nvSpPr>
          <p:cNvPr id="3" name="Content Placeholder 2"/>
          <p:cNvSpPr>
            <a:spLocks noGrp="1"/>
          </p:cNvSpPr>
          <p:nvPr>
            <p:ph idx="1"/>
          </p:nvPr>
        </p:nvSpPr>
        <p:spPr/>
        <p:txBody>
          <a:bodyPr>
            <a:normAutofit fontScale="92500" lnSpcReduction="10000"/>
          </a:bodyPr>
          <a:lstStyle/>
          <a:p>
            <a:pPr marL="0" indent="0">
              <a:buNone/>
            </a:pPr>
            <a:r>
              <a:rPr lang="en-GB" i="1" dirty="0"/>
              <a:t>Everyone (staff and children) were finding lunch times very difficult. New children- for a variety of reasons = were struggling to sit for ¾ of an hour (some couldn’t sit at all). We discussed this at a staff meeting and decided that ¾ of an hour was too long for lunch for this age any way – are we supporting our needs or the children’s? It was decided to try ½ hour lunches, with the children who like to take their time being able to stay with the group up who is clearing up. </a:t>
            </a:r>
            <a:endParaRPr lang="en-GB" dirty="0"/>
          </a:p>
        </p:txBody>
      </p:sp>
    </p:spTree>
    <p:extLst>
      <p:ext uri="{BB962C8B-B14F-4D97-AF65-F5344CB8AC3E}">
        <p14:creationId xmlns:p14="http://schemas.microsoft.com/office/powerpoint/2010/main" xmlns="" val="1720743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the journal was used - outlet</a:t>
            </a:r>
            <a:endParaRPr lang="en-GB" b="1" dirty="0"/>
          </a:p>
        </p:txBody>
      </p:sp>
      <p:sp>
        <p:nvSpPr>
          <p:cNvPr id="3" name="Content Placeholder 2"/>
          <p:cNvSpPr>
            <a:spLocks noGrp="1"/>
          </p:cNvSpPr>
          <p:nvPr>
            <p:ph idx="1"/>
          </p:nvPr>
        </p:nvSpPr>
        <p:spPr/>
        <p:txBody>
          <a:bodyPr>
            <a:normAutofit fontScale="85000" lnSpcReduction="10000"/>
          </a:bodyPr>
          <a:lstStyle/>
          <a:p>
            <a:r>
              <a:rPr lang="en-GB" i="1" dirty="0" smtClean="0"/>
              <a:t>‘5/10 </a:t>
            </a:r>
            <a:r>
              <a:rPr lang="en-GB" i="1" dirty="0"/>
              <a:t>The waste bin in the garden often didn’t get emptied, it became a bit unpleasant and we threw it out. Rather than buy a new one I fixed a bin liner to the fence, perhaps we could throw it out every day and replace the next day</a:t>
            </a:r>
            <a:r>
              <a:rPr lang="en-GB" i="1" dirty="0" smtClean="0"/>
              <a:t>?’</a:t>
            </a:r>
            <a:endParaRPr lang="en-GB" dirty="0"/>
          </a:p>
          <a:p>
            <a:r>
              <a:rPr lang="en-GB" i="1" dirty="0" smtClean="0"/>
              <a:t>‘7/10 </a:t>
            </a:r>
            <a:r>
              <a:rPr lang="en-GB" i="1" dirty="0"/>
              <a:t>I enclosed this in our Reflective Journal as I felt that when small tasks don’t always get done, it’s easy to blame each other (irritations can stem from small things). I simply removed the source as it was obviously not needed, however I did this without including the team – how do people feel about this</a:t>
            </a:r>
            <a:r>
              <a:rPr lang="en-GB" i="1" dirty="0" smtClean="0"/>
              <a:t>?’</a:t>
            </a:r>
            <a:endParaRPr lang="en-GB" dirty="0"/>
          </a:p>
        </p:txBody>
      </p:sp>
    </p:spTree>
    <p:extLst>
      <p:ext uri="{BB962C8B-B14F-4D97-AF65-F5344CB8AC3E}">
        <p14:creationId xmlns:p14="http://schemas.microsoft.com/office/powerpoint/2010/main" xmlns="" val="1837462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Research aims</a:t>
            </a:r>
            <a:endParaRPr lang="en-GB" b="1" dirty="0"/>
          </a:p>
        </p:txBody>
      </p:sp>
      <p:sp>
        <p:nvSpPr>
          <p:cNvPr id="3" name="Content Placeholder 2"/>
          <p:cNvSpPr>
            <a:spLocks noGrp="1"/>
          </p:cNvSpPr>
          <p:nvPr>
            <p:ph idx="1"/>
          </p:nvPr>
        </p:nvSpPr>
        <p:spPr/>
        <p:txBody>
          <a:bodyPr/>
          <a:lstStyle/>
          <a:p>
            <a:pPr marL="0" indent="0">
              <a:buNone/>
            </a:pPr>
            <a:r>
              <a:rPr lang="en-GB" dirty="0" smtClean="0"/>
              <a:t>•	to document the benefits and challenges 	of using a shared reflective journal </a:t>
            </a:r>
          </a:p>
          <a:p>
            <a:endParaRPr lang="en-GB" dirty="0" smtClean="0"/>
          </a:p>
          <a:p>
            <a:pPr marL="0" indent="0">
              <a:buNone/>
            </a:pPr>
            <a:r>
              <a:rPr lang="en-GB" dirty="0" smtClean="0"/>
              <a:t>•	to understand whether the use of a shared 	reflective journal can support/facilitate 	high-level reflective thinking leading to 	changes in practice </a:t>
            </a:r>
          </a:p>
          <a:p>
            <a:endParaRPr lang="en-GB" dirty="0"/>
          </a:p>
        </p:txBody>
      </p:sp>
    </p:spTree>
    <p:extLst>
      <p:ext uri="{BB962C8B-B14F-4D97-AF65-F5344CB8AC3E}">
        <p14:creationId xmlns:p14="http://schemas.microsoft.com/office/powerpoint/2010/main" xmlns="" val="1720413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How the journal was used –to talk</a:t>
            </a:r>
            <a:endParaRPr lang="en-GB" b="1" dirty="0"/>
          </a:p>
        </p:txBody>
      </p:sp>
      <p:sp>
        <p:nvSpPr>
          <p:cNvPr id="3" name="Content Placeholder 2"/>
          <p:cNvSpPr>
            <a:spLocks noGrp="1"/>
          </p:cNvSpPr>
          <p:nvPr>
            <p:ph idx="1"/>
          </p:nvPr>
        </p:nvSpPr>
        <p:spPr>
          <a:xfrm>
            <a:off x="457200" y="1196752"/>
            <a:ext cx="8229600" cy="5040560"/>
          </a:xfrm>
        </p:spPr>
        <p:txBody>
          <a:bodyPr>
            <a:noAutofit/>
          </a:bodyPr>
          <a:lstStyle/>
          <a:p>
            <a:pPr marL="0" indent="0">
              <a:buNone/>
            </a:pPr>
            <a:r>
              <a:rPr lang="en-GB" sz="2000" b="1" dirty="0"/>
              <a:t>Gemma</a:t>
            </a:r>
            <a:r>
              <a:rPr lang="en-GB" sz="2000" dirty="0"/>
              <a:t> ‘After our meeting with Sara from the Traveller Education Service I began thinking about my reasons for wanting to visit the site and the homes of my contact family. I needed to make sure that it was for the right reasons and not wanting to just satisfy my curiosity. Why am I thinking of doing this – but haven’t offered it to my other contact children…It would be good to visit the site and build our understanding of their way of life and to gather some positive images (photos) to share with the traveller children (and all of the other children) at nursery…’</a:t>
            </a:r>
          </a:p>
          <a:p>
            <a:pPr marL="0" indent="0">
              <a:buNone/>
            </a:pPr>
            <a:endParaRPr lang="en-GB" sz="2000" b="1" dirty="0" smtClean="0"/>
          </a:p>
          <a:p>
            <a:pPr marL="0" indent="0">
              <a:buNone/>
            </a:pPr>
            <a:r>
              <a:rPr lang="en-GB" sz="2000" b="1" dirty="0" smtClean="0"/>
              <a:t>Craig </a:t>
            </a:r>
            <a:r>
              <a:rPr lang="en-GB" sz="2000" dirty="0"/>
              <a:t>‘…the inclusive practice we are working at is equalities and anti-bias work and to do that effectively we need to be honest (with ourselves and others) and informed – and so isn’t curiosity and ok drive in itself?...’</a:t>
            </a:r>
          </a:p>
          <a:p>
            <a:pPr marL="0" indent="0">
              <a:buNone/>
            </a:pPr>
            <a:endParaRPr lang="en-GB" sz="2000" b="1" dirty="0" smtClean="0"/>
          </a:p>
          <a:p>
            <a:pPr marL="0" indent="0">
              <a:buNone/>
            </a:pPr>
            <a:r>
              <a:rPr lang="en-GB" sz="2000" b="1" dirty="0" smtClean="0"/>
              <a:t>Sally </a:t>
            </a:r>
            <a:r>
              <a:rPr lang="en-GB" sz="2000" dirty="0"/>
              <a:t>‘I agree with the equity point. I also thought along the same lines of pastoral reasons for a visit. I wondered what the families would feel about being visited too</a:t>
            </a:r>
            <a:r>
              <a:rPr lang="en-GB" sz="2000" dirty="0" smtClean="0"/>
              <a:t>…’</a:t>
            </a:r>
            <a:endParaRPr lang="en-GB" sz="2000" dirty="0"/>
          </a:p>
        </p:txBody>
      </p:sp>
    </p:spTree>
    <p:extLst>
      <p:ext uri="{BB962C8B-B14F-4D97-AF65-F5344CB8AC3E}">
        <p14:creationId xmlns:p14="http://schemas.microsoft.com/office/powerpoint/2010/main" xmlns="" val="4140407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77500" lnSpcReduction="20000"/>
          </a:bodyPr>
          <a:lstStyle/>
          <a:p>
            <a:pPr marL="0" indent="0">
              <a:buNone/>
            </a:pPr>
            <a:r>
              <a:rPr lang="en-GB" b="1" dirty="0" smtClean="0"/>
              <a:t>Beth</a:t>
            </a:r>
            <a:r>
              <a:rPr lang="en-GB" dirty="0" smtClean="0"/>
              <a:t> ‘my immediate reaction was one of personal interest (curiosity) – is that right? I have worked in places where home visits have been part of the initial settling in period…if we are going to incorporate it as part of our settling policy –fine, but otherwise I would feel uncomfortable- curious but uncomfortable?!’</a:t>
            </a:r>
          </a:p>
          <a:p>
            <a:pPr marL="0" indent="0">
              <a:buNone/>
            </a:pPr>
            <a:endParaRPr lang="en-GB" dirty="0" smtClean="0"/>
          </a:p>
          <a:p>
            <a:pPr marL="0" indent="0">
              <a:buNone/>
            </a:pPr>
            <a:r>
              <a:rPr lang="en-GB" b="1" dirty="0" smtClean="0"/>
              <a:t>Craig</a:t>
            </a:r>
            <a:r>
              <a:rPr lang="en-GB" dirty="0" smtClean="0"/>
              <a:t> ‘Home visits were often impractical in the past…is it time to look again at this?...visiting a traveller site would be hugely beneficial in terms of building partnerships and gaining knowledge…that is free from our assumptions/pre-conceptions’</a:t>
            </a:r>
          </a:p>
          <a:p>
            <a:pPr marL="0" indent="0">
              <a:buNone/>
            </a:pPr>
            <a:endParaRPr lang="en-GB" dirty="0" smtClean="0"/>
          </a:p>
          <a:p>
            <a:pPr marL="0" indent="0">
              <a:buNone/>
            </a:pPr>
            <a:r>
              <a:rPr lang="en-GB" b="1" dirty="0" smtClean="0"/>
              <a:t>EVE </a:t>
            </a:r>
            <a:r>
              <a:rPr lang="en-GB" dirty="0" smtClean="0"/>
              <a:t>‘I think it would be a good idea to visit the traveller site in terms of building partnership and also to show our support and interest…</a:t>
            </a:r>
          </a:p>
          <a:p>
            <a:endParaRPr lang="en-GB" dirty="0" smtClean="0"/>
          </a:p>
          <a:p>
            <a:endParaRPr lang="en-GB" dirty="0"/>
          </a:p>
        </p:txBody>
      </p:sp>
    </p:spTree>
    <p:extLst>
      <p:ext uri="{BB962C8B-B14F-4D97-AF65-F5344CB8AC3E}">
        <p14:creationId xmlns:p14="http://schemas.microsoft.com/office/powerpoint/2010/main" xmlns="" val="2186947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How the journal was used - decisions</a:t>
            </a:r>
            <a:endParaRPr lang="en-GB" b="1" dirty="0"/>
          </a:p>
        </p:txBody>
      </p:sp>
      <p:sp>
        <p:nvSpPr>
          <p:cNvPr id="3" name="Content Placeholder 2"/>
          <p:cNvSpPr>
            <a:spLocks noGrp="1"/>
          </p:cNvSpPr>
          <p:nvPr>
            <p:ph idx="1"/>
          </p:nvPr>
        </p:nvSpPr>
        <p:spPr/>
        <p:txBody>
          <a:bodyPr>
            <a:normAutofit fontScale="85000" lnSpcReduction="10000"/>
          </a:bodyPr>
          <a:lstStyle/>
          <a:p>
            <a:pPr marL="0" indent="0">
              <a:buNone/>
            </a:pPr>
            <a:r>
              <a:rPr lang="en-GB" i="1" dirty="0" smtClean="0"/>
              <a:t>‘On </a:t>
            </a:r>
            <a:r>
              <a:rPr lang="en-GB" i="1" dirty="0"/>
              <a:t>discussion of the idea of moving the staff room, extra work space, grown-up area into the home room – we decided to use this book for our discussions and reflections to try and reach a decision by study day, instead of spending a lot of time on it then.’</a:t>
            </a:r>
            <a:endParaRPr lang="en-GB" dirty="0"/>
          </a:p>
          <a:p>
            <a:pPr marL="0" indent="0">
              <a:buNone/>
            </a:pPr>
            <a:endParaRPr lang="en-GB" dirty="0"/>
          </a:p>
          <a:p>
            <a:pPr marL="0" indent="0">
              <a:buNone/>
            </a:pPr>
            <a:r>
              <a:rPr lang="en-GB" i="1" dirty="0" smtClean="0"/>
              <a:t>‘</a:t>
            </a:r>
            <a:r>
              <a:rPr lang="en-GB" i="1" dirty="0"/>
              <a:t>More questions than answers let’s keep talking and sharing ideas</a:t>
            </a:r>
            <a:r>
              <a:rPr lang="en-GB" i="1" dirty="0" smtClean="0"/>
              <a:t>’</a:t>
            </a:r>
          </a:p>
          <a:p>
            <a:pPr marL="0" indent="0">
              <a:buNone/>
            </a:pPr>
            <a:endParaRPr lang="en-GB" dirty="0"/>
          </a:p>
          <a:p>
            <a:pPr marL="0" indent="0">
              <a:buNone/>
            </a:pPr>
            <a:r>
              <a:rPr lang="en-GB" i="1" dirty="0"/>
              <a:t>‘Thanks Sally you have got us thinking!!, we will get there in the end we always do!!!’</a:t>
            </a:r>
            <a:endParaRPr lang="en-GB" dirty="0"/>
          </a:p>
          <a:p>
            <a:pPr marL="0" indent="0">
              <a:buNone/>
            </a:pPr>
            <a:endParaRPr lang="en-GB" dirty="0"/>
          </a:p>
        </p:txBody>
      </p:sp>
    </p:spTree>
    <p:extLst>
      <p:ext uri="{BB962C8B-B14F-4D97-AF65-F5344CB8AC3E}">
        <p14:creationId xmlns:p14="http://schemas.microsoft.com/office/powerpoint/2010/main" xmlns="" val="3786437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Benefits</a:t>
            </a:r>
            <a:endParaRPr lang="en-GB" b="1" dirty="0"/>
          </a:p>
        </p:txBody>
      </p:sp>
      <p:sp>
        <p:nvSpPr>
          <p:cNvPr id="3" name="Content Placeholder 2"/>
          <p:cNvSpPr>
            <a:spLocks noGrp="1"/>
          </p:cNvSpPr>
          <p:nvPr>
            <p:ph idx="1"/>
          </p:nvPr>
        </p:nvSpPr>
        <p:spPr/>
        <p:txBody>
          <a:bodyPr>
            <a:normAutofit fontScale="92500"/>
          </a:bodyPr>
          <a:lstStyle/>
          <a:p>
            <a:r>
              <a:rPr lang="en-GB" dirty="0" smtClean="0"/>
              <a:t>supported </a:t>
            </a:r>
            <a:r>
              <a:rPr lang="en-GB" dirty="0"/>
              <a:t>the practitioners to engage in detailed long term </a:t>
            </a:r>
            <a:r>
              <a:rPr lang="en-GB" dirty="0" smtClean="0"/>
              <a:t>discussions</a:t>
            </a:r>
            <a:endParaRPr lang="en-GB" dirty="0"/>
          </a:p>
          <a:p>
            <a:r>
              <a:rPr lang="en-GB" dirty="0" smtClean="0"/>
              <a:t>as </a:t>
            </a:r>
            <a:r>
              <a:rPr lang="en-GB" dirty="0"/>
              <a:t>they began to </a:t>
            </a:r>
            <a:r>
              <a:rPr lang="en-GB" b="1" u="sng" dirty="0"/>
              <a:t>annotate</a:t>
            </a:r>
            <a:r>
              <a:rPr lang="en-GB" dirty="0"/>
              <a:t> the contributions of others, answering </a:t>
            </a:r>
            <a:r>
              <a:rPr lang="en-GB" dirty="0" smtClean="0"/>
              <a:t>questions, they also required explanation, queried assumptions, challenged preconceptions, offered alterative views</a:t>
            </a:r>
          </a:p>
          <a:p>
            <a:r>
              <a:rPr lang="en-GB" dirty="0"/>
              <a:t>t</a:t>
            </a:r>
            <a:r>
              <a:rPr lang="en-GB" dirty="0" smtClean="0"/>
              <a:t>hey were able to read and see how decisions evolved and developed </a:t>
            </a:r>
          </a:p>
          <a:p>
            <a:r>
              <a:rPr lang="en-GB" dirty="0"/>
              <a:t>t</a:t>
            </a:r>
            <a:r>
              <a:rPr lang="en-GB" dirty="0" smtClean="0"/>
              <a:t>hey have continued to use the journal</a:t>
            </a:r>
            <a:endParaRPr lang="en-GB" dirty="0"/>
          </a:p>
          <a:p>
            <a:endParaRPr lang="en-GB" dirty="0"/>
          </a:p>
        </p:txBody>
      </p:sp>
    </p:spTree>
    <p:extLst>
      <p:ext uri="{BB962C8B-B14F-4D97-AF65-F5344CB8AC3E}">
        <p14:creationId xmlns:p14="http://schemas.microsoft.com/office/powerpoint/2010/main" xmlns="" val="2897870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Changing practice</a:t>
            </a:r>
            <a:endParaRPr lang="en-GB" b="1" dirty="0"/>
          </a:p>
        </p:txBody>
      </p:sp>
      <p:sp>
        <p:nvSpPr>
          <p:cNvPr id="3" name="Content Placeholder 2"/>
          <p:cNvSpPr>
            <a:spLocks noGrp="1"/>
          </p:cNvSpPr>
          <p:nvPr>
            <p:ph idx="1"/>
          </p:nvPr>
        </p:nvSpPr>
        <p:spPr/>
        <p:txBody>
          <a:bodyPr/>
          <a:lstStyle/>
          <a:p>
            <a:pPr marL="0" indent="0">
              <a:buNone/>
            </a:pPr>
            <a:r>
              <a:rPr lang="en-GB" dirty="0" smtClean="0"/>
              <a:t>When a group of children started nursery – challenging our tried and tested procedures and making us have a rethink. I think, initially, </a:t>
            </a:r>
            <a:r>
              <a:rPr lang="en-GB" b="1" u="sng" dirty="0" smtClean="0"/>
              <a:t>the majority of us looked at ways of helping the children to fit in to what we already did. However it began to occur to us that maybe it was actually our practice that needed to change. </a:t>
            </a:r>
          </a:p>
          <a:p>
            <a:endParaRPr lang="en-GB" dirty="0"/>
          </a:p>
        </p:txBody>
      </p:sp>
    </p:spTree>
    <p:extLst>
      <p:ext uri="{BB962C8B-B14F-4D97-AF65-F5344CB8AC3E}">
        <p14:creationId xmlns:p14="http://schemas.microsoft.com/office/powerpoint/2010/main" xmlns="" val="708772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Challenges</a:t>
            </a:r>
            <a:endParaRPr lang="en-GB" b="1" dirty="0"/>
          </a:p>
        </p:txBody>
      </p:sp>
      <p:sp>
        <p:nvSpPr>
          <p:cNvPr id="3" name="Content Placeholder 2"/>
          <p:cNvSpPr>
            <a:spLocks noGrp="1"/>
          </p:cNvSpPr>
          <p:nvPr>
            <p:ph idx="1"/>
          </p:nvPr>
        </p:nvSpPr>
        <p:spPr/>
        <p:txBody>
          <a:bodyPr>
            <a:normAutofit/>
          </a:bodyPr>
          <a:lstStyle/>
          <a:p>
            <a:r>
              <a:rPr lang="en-GB" dirty="0" smtClean="0"/>
              <a:t>had to speak publically about the issue before they had developed their ideas so trust respect absolutely key</a:t>
            </a:r>
          </a:p>
          <a:p>
            <a:pPr marL="0" indent="0">
              <a:buNone/>
            </a:pPr>
            <a:endParaRPr lang="en-GB" dirty="0" smtClean="0"/>
          </a:p>
          <a:p>
            <a:r>
              <a:rPr lang="en-GB" dirty="0" smtClean="0"/>
              <a:t>worried I was assessing them</a:t>
            </a:r>
          </a:p>
          <a:p>
            <a:pPr marL="0" indent="0">
              <a:buNone/>
            </a:pPr>
            <a:endParaRPr lang="en-GB" dirty="0" smtClean="0"/>
          </a:p>
          <a:p>
            <a:r>
              <a:rPr lang="en-GB" dirty="0" smtClean="0"/>
              <a:t>issues over time to contribute and keep up-to-date</a:t>
            </a:r>
            <a:endParaRPr lang="en-GB" dirty="0"/>
          </a:p>
        </p:txBody>
      </p:sp>
    </p:spTree>
    <p:extLst>
      <p:ext uri="{BB962C8B-B14F-4D97-AF65-F5344CB8AC3E}">
        <p14:creationId xmlns:p14="http://schemas.microsoft.com/office/powerpoint/2010/main" xmlns="" val="2385082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High-level reflective thinking?</a:t>
            </a:r>
            <a:endParaRPr lang="en-GB" b="1" dirty="0"/>
          </a:p>
        </p:txBody>
      </p:sp>
      <p:sp>
        <p:nvSpPr>
          <p:cNvPr id="3" name="Content Placeholder 2"/>
          <p:cNvSpPr>
            <a:spLocks noGrp="1"/>
          </p:cNvSpPr>
          <p:nvPr>
            <p:ph idx="1"/>
          </p:nvPr>
        </p:nvSpPr>
        <p:spPr/>
        <p:txBody>
          <a:bodyPr>
            <a:normAutofit lnSpcReduction="10000"/>
          </a:bodyPr>
          <a:lstStyle/>
          <a:p>
            <a:r>
              <a:rPr lang="en-GB" dirty="0" smtClean="0"/>
              <a:t>Dialogic and critical reflection: ‘Traveller Community’ discussion. </a:t>
            </a:r>
          </a:p>
          <a:p>
            <a:pPr marL="0" indent="0">
              <a:buNone/>
            </a:pPr>
            <a:endParaRPr lang="en-GB" dirty="0" smtClean="0"/>
          </a:p>
          <a:p>
            <a:r>
              <a:rPr lang="en-GB" dirty="0" smtClean="0"/>
              <a:t>however:</a:t>
            </a:r>
          </a:p>
          <a:p>
            <a:pPr lvl="1"/>
            <a:r>
              <a:rPr lang="en-GB" dirty="0"/>
              <a:t>t</a:t>
            </a:r>
            <a:r>
              <a:rPr lang="en-GB" dirty="0" smtClean="0"/>
              <a:t>ook time </a:t>
            </a:r>
          </a:p>
          <a:p>
            <a:pPr lvl="1"/>
            <a:r>
              <a:rPr lang="en-GB" dirty="0"/>
              <a:t>d</a:t>
            </a:r>
            <a:r>
              <a:rPr lang="en-GB" dirty="0" smtClean="0"/>
              <a:t>eveloped when the journal had a specific purpose</a:t>
            </a:r>
          </a:p>
          <a:p>
            <a:pPr lvl="1"/>
            <a:r>
              <a:rPr lang="en-GB" dirty="0"/>
              <a:t>t</a:t>
            </a:r>
            <a:r>
              <a:rPr lang="en-GB" dirty="0" smtClean="0"/>
              <a:t>he staff team were led by the graduates and their experience</a:t>
            </a:r>
            <a:endParaRPr lang="en-GB" dirty="0"/>
          </a:p>
        </p:txBody>
      </p:sp>
    </p:spTree>
    <p:extLst>
      <p:ext uri="{BB962C8B-B14F-4D97-AF65-F5344CB8AC3E}">
        <p14:creationId xmlns:p14="http://schemas.microsoft.com/office/powerpoint/2010/main" xmlns="" val="3944571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Next steps</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further analysis of the journal and the audio recordings of staff meetings</a:t>
            </a:r>
          </a:p>
          <a:p>
            <a:pPr marL="0" indent="0">
              <a:buNone/>
            </a:pPr>
            <a:endParaRPr lang="en-GB" dirty="0" smtClean="0"/>
          </a:p>
          <a:p>
            <a:r>
              <a:rPr lang="en-GB" dirty="0" smtClean="0"/>
              <a:t>considering use of journals with larger staff teams</a:t>
            </a:r>
          </a:p>
          <a:p>
            <a:pPr marL="0" indent="0">
              <a:buNone/>
            </a:pPr>
            <a:endParaRPr lang="en-GB" dirty="0" smtClean="0"/>
          </a:p>
          <a:p>
            <a:r>
              <a:rPr lang="en-GB" dirty="0"/>
              <a:t>w</a:t>
            </a:r>
            <a:r>
              <a:rPr lang="en-GB" dirty="0" smtClean="0"/>
              <a:t>orking further on the model for use</a:t>
            </a:r>
          </a:p>
          <a:p>
            <a:pPr marL="0" indent="0">
              <a:buNone/>
            </a:pPr>
            <a:endParaRPr lang="en-GB" dirty="0"/>
          </a:p>
          <a:p>
            <a:pPr marL="0" indent="0" algn="ctr">
              <a:buNone/>
            </a:pPr>
            <a:r>
              <a:rPr lang="en-GB" sz="3600" b="1" i="1" dirty="0" smtClean="0">
                <a:solidFill>
                  <a:srgbClr val="FF0000"/>
                </a:solidFill>
              </a:rPr>
              <a:t>Thank you, questions and comments very welcome! </a:t>
            </a:r>
          </a:p>
          <a:p>
            <a:pPr marL="0" indent="0">
              <a:buNone/>
            </a:pPr>
            <a:endParaRPr lang="en-GB" dirty="0"/>
          </a:p>
        </p:txBody>
      </p:sp>
    </p:spTree>
    <p:extLst>
      <p:ext uri="{BB962C8B-B14F-4D97-AF65-F5344CB8AC3E}">
        <p14:creationId xmlns:p14="http://schemas.microsoft.com/office/powerpoint/2010/main" xmlns="" val="258908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is reflective thinking</a:t>
            </a:r>
            <a:endParaRPr lang="en-GB" b="1" dirty="0"/>
          </a:p>
        </p:txBody>
      </p:sp>
      <p:sp>
        <p:nvSpPr>
          <p:cNvPr id="3" name="Content Placeholder 2"/>
          <p:cNvSpPr>
            <a:spLocks noGrp="1"/>
          </p:cNvSpPr>
          <p:nvPr>
            <p:ph idx="1"/>
          </p:nvPr>
        </p:nvSpPr>
        <p:spPr/>
        <p:txBody>
          <a:bodyPr>
            <a:normAutofit/>
          </a:bodyPr>
          <a:lstStyle/>
          <a:p>
            <a:endParaRPr lang="en-GB" dirty="0" smtClean="0"/>
          </a:p>
          <a:p>
            <a:pPr marL="0" indent="0">
              <a:buNone/>
            </a:pPr>
            <a:r>
              <a:rPr lang="en-GB" dirty="0" smtClean="0"/>
              <a:t>Reflective Teaching:</a:t>
            </a:r>
            <a:endParaRPr lang="en-GB" dirty="0"/>
          </a:p>
          <a:p>
            <a:pPr marL="0" indent="0">
              <a:buNone/>
            </a:pPr>
            <a:r>
              <a:rPr lang="en-GB" dirty="0" smtClean="0"/>
              <a:t>A form of mental processing which is applied to gain a better understanding and is largely based upon the reprocessing of the knowledge and emotions we already possess.</a:t>
            </a:r>
          </a:p>
          <a:p>
            <a:pPr marL="0" indent="0">
              <a:buNone/>
            </a:pPr>
            <a:r>
              <a:rPr lang="en-GB" dirty="0"/>
              <a:t>	</a:t>
            </a:r>
            <a:r>
              <a:rPr lang="en-GB" dirty="0" smtClean="0"/>
              <a:t>				      (Moon, 2005) </a:t>
            </a:r>
          </a:p>
          <a:p>
            <a:endParaRPr lang="en-GB" dirty="0"/>
          </a:p>
        </p:txBody>
      </p:sp>
    </p:spTree>
    <p:extLst>
      <p:ext uri="{BB962C8B-B14F-4D97-AF65-F5344CB8AC3E}">
        <p14:creationId xmlns:p14="http://schemas.microsoft.com/office/powerpoint/2010/main" xmlns="" val="2991782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Attitudes</a:t>
            </a:r>
            <a:endParaRPr lang="en-GB" b="1" dirty="0"/>
          </a:p>
        </p:txBody>
      </p:sp>
      <p:sp>
        <p:nvSpPr>
          <p:cNvPr id="3" name="Content Placeholder 2"/>
          <p:cNvSpPr>
            <a:spLocks noGrp="1"/>
          </p:cNvSpPr>
          <p:nvPr>
            <p:ph idx="1"/>
          </p:nvPr>
        </p:nvSpPr>
        <p:spPr/>
        <p:txBody>
          <a:bodyPr/>
          <a:lstStyle/>
          <a:p>
            <a:pPr marL="0" indent="0">
              <a:buNone/>
            </a:pPr>
            <a:r>
              <a:rPr lang="en-GB" dirty="0" smtClean="0"/>
              <a:t>Drawing upon the work of Dewey (1933) Pollard (2008) suggests that three attitudes towards teaching are required for reflection, those of:</a:t>
            </a:r>
          </a:p>
          <a:p>
            <a:pPr marL="0" indent="0">
              <a:buNone/>
            </a:pPr>
            <a:r>
              <a:rPr lang="en-GB" dirty="0" smtClean="0"/>
              <a:t> </a:t>
            </a:r>
          </a:p>
          <a:p>
            <a:pPr lvl="1"/>
            <a:r>
              <a:rPr lang="en-GB" sz="3200" b="1" dirty="0" smtClean="0"/>
              <a:t>open mindedness</a:t>
            </a:r>
          </a:p>
          <a:p>
            <a:pPr lvl="1"/>
            <a:r>
              <a:rPr lang="en-GB" sz="3200" b="1" dirty="0"/>
              <a:t>r</a:t>
            </a:r>
            <a:r>
              <a:rPr lang="en-GB" sz="3200" b="1" dirty="0" smtClean="0"/>
              <a:t>esponsibility</a:t>
            </a:r>
          </a:p>
          <a:p>
            <a:pPr lvl="1"/>
            <a:r>
              <a:rPr lang="en-GB" sz="3200" b="1" dirty="0" smtClean="0"/>
              <a:t>wholeheartedness</a:t>
            </a:r>
            <a:r>
              <a:rPr lang="en-GB" sz="3200" dirty="0" smtClean="0"/>
              <a:t>. </a:t>
            </a:r>
          </a:p>
          <a:p>
            <a:endParaRPr lang="en-GB" dirty="0"/>
          </a:p>
        </p:txBody>
      </p:sp>
    </p:spTree>
    <p:extLst>
      <p:ext uri="{BB962C8B-B14F-4D97-AF65-F5344CB8AC3E}">
        <p14:creationId xmlns:p14="http://schemas.microsoft.com/office/powerpoint/2010/main" xmlns="" val="4282181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a:t>
            </a:r>
            <a:r>
              <a:rPr lang="en-GB" b="1" dirty="0" smtClean="0"/>
              <a:t>pen mindedness </a:t>
            </a:r>
            <a:endParaRPr lang="en-GB" b="1"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An active desire to listen to more sides than one, to give heed to facts from whatever source they come, to give full attention to alternative possibilities, to recognise the possibility of error even in the beliefs which are dearest to us.  					(Dewey, 1933, p 29)</a:t>
            </a:r>
            <a:endParaRPr lang="en-GB" dirty="0"/>
          </a:p>
        </p:txBody>
      </p:sp>
    </p:spTree>
    <p:extLst>
      <p:ext uri="{BB962C8B-B14F-4D97-AF65-F5344CB8AC3E}">
        <p14:creationId xmlns:p14="http://schemas.microsoft.com/office/powerpoint/2010/main" xmlns="" val="2980519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(Intellectual) Responsibility</a:t>
            </a:r>
            <a:endParaRPr lang="en-GB" b="1" dirty="0"/>
          </a:p>
        </p:txBody>
      </p:sp>
      <p:sp>
        <p:nvSpPr>
          <p:cNvPr id="3" name="Content Placeholder 2"/>
          <p:cNvSpPr>
            <a:spLocks noGrp="1"/>
          </p:cNvSpPr>
          <p:nvPr>
            <p:ph idx="1"/>
          </p:nvPr>
        </p:nvSpPr>
        <p:spPr/>
        <p:txBody>
          <a:bodyPr/>
          <a:lstStyle/>
          <a:p>
            <a:pPr marL="0" indent="0">
              <a:buNone/>
            </a:pPr>
            <a:r>
              <a:rPr lang="en-GB" dirty="0" smtClean="0"/>
              <a:t>Moral, ethical and political issues must be raised and considered so that professional and personal judgements can be made about what is worthwhile. </a:t>
            </a:r>
          </a:p>
          <a:p>
            <a:pPr marL="0" indent="0">
              <a:buNone/>
            </a:pPr>
            <a:endParaRPr lang="en-GB" dirty="0"/>
          </a:p>
          <a:p>
            <a:pPr marL="0" indent="0">
              <a:buNone/>
            </a:pPr>
            <a:r>
              <a:rPr lang="en-GB" dirty="0" smtClean="0"/>
              <a:t>			(</a:t>
            </a:r>
            <a:r>
              <a:rPr lang="en-GB" dirty="0" err="1" smtClean="0"/>
              <a:t>Tabachnick</a:t>
            </a:r>
            <a:r>
              <a:rPr lang="en-GB" dirty="0" smtClean="0"/>
              <a:t> </a:t>
            </a:r>
            <a:r>
              <a:rPr lang="en-GB" dirty="0"/>
              <a:t>&amp; </a:t>
            </a:r>
            <a:r>
              <a:rPr lang="en-GB" dirty="0" err="1" smtClean="0"/>
              <a:t>Zeichner</a:t>
            </a:r>
            <a:r>
              <a:rPr lang="en-GB" dirty="0" smtClean="0"/>
              <a:t>, 1991</a:t>
            </a:r>
            <a:r>
              <a:rPr lang="en-GB" dirty="0"/>
              <a:t>)</a:t>
            </a:r>
          </a:p>
        </p:txBody>
      </p:sp>
    </p:spTree>
    <p:extLst>
      <p:ext uri="{BB962C8B-B14F-4D97-AF65-F5344CB8AC3E}">
        <p14:creationId xmlns:p14="http://schemas.microsoft.com/office/powerpoint/2010/main" xmlns="" val="1272589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Wholeheartedness</a:t>
            </a:r>
            <a:endParaRPr lang="en-GB" b="1" dirty="0"/>
          </a:p>
        </p:txBody>
      </p:sp>
      <p:sp>
        <p:nvSpPr>
          <p:cNvPr id="3" name="Content Placeholder 2"/>
          <p:cNvSpPr>
            <a:spLocks noGrp="1"/>
          </p:cNvSpPr>
          <p:nvPr>
            <p:ph idx="1"/>
          </p:nvPr>
        </p:nvSpPr>
        <p:spPr/>
        <p:txBody>
          <a:bodyPr>
            <a:normAutofit fontScale="85000" lnSpcReduction="20000"/>
          </a:bodyPr>
          <a:lstStyle/>
          <a:p>
            <a:pPr marL="0" indent="0">
              <a:buNone/>
            </a:pPr>
            <a:endParaRPr lang="en-GB" dirty="0" smtClean="0"/>
          </a:p>
          <a:p>
            <a:pPr marL="0" indent="0">
              <a:buNone/>
            </a:pPr>
            <a:r>
              <a:rPr lang="en-GB" dirty="0" smtClean="0"/>
              <a:t>There is no greater enemy of effective thinking than divided interest. </a:t>
            </a:r>
          </a:p>
          <a:p>
            <a:pPr marL="0" indent="0">
              <a:buNone/>
            </a:pPr>
            <a:r>
              <a:rPr lang="en-GB" dirty="0"/>
              <a:t>	</a:t>
            </a:r>
            <a:r>
              <a:rPr lang="en-GB" dirty="0" smtClean="0"/>
              <a:t>				(Dewey, 1933, p 30)</a:t>
            </a:r>
          </a:p>
          <a:p>
            <a:pPr marL="0" indent="0">
              <a:buNone/>
            </a:pPr>
            <a:endParaRPr lang="en-GB" dirty="0" smtClean="0"/>
          </a:p>
          <a:p>
            <a:pPr marL="0" indent="0">
              <a:buNone/>
            </a:pPr>
            <a:r>
              <a:rPr lang="en-GB" dirty="0" smtClean="0"/>
              <a:t>Dewey </a:t>
            </a:r>
            <a:r>
              <a:rPr lang="en-GB" dirty="0"/>
              <a:t>knew that merely to think without ever having to express what one thought is an incomplete act. He recognized that having to express oneself to others, so that others truly understand one’s ideas, reveals both the strengths and the holes in one’s thinking. </a:t>
            </a:r>
          </a:p>
          <a:p>
            <a:pPr marL="0" indent="0">
              <a:buNone/>
            </a:pPr>
            <a:r>
              <a:rPr lang="en-GB" dirty="0"/>
              <a:t>	</a:t>
            </a:r>
            <a:r>
              <a:rPr lang="en-GB" dirty="0" smtClean="0"/>
              <a:t>				(Rodgers, 2002)</a:t>
            </a:r>
            <a:endParaRPr lang="en-GB" dirty="0"/>
          </a:p>
        </p:txBody>
      </p:sp>
    </p:spTree>
    <p:extLst>
      <p:ext uri="{BB962C8B-B14F-4D97-AF65-F5344CB8AC3E}">
        <p14:creationId xmlns:p14="http://schemas.microsoft.com/office/powerpoint/2010/main" xmlns="" val="1394573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Reflective Teaching - individuals </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many students/practitioner required/encouraged to keep reflective journals to support their learning</a:t>
            </a:r>
          </a:p>
          <a:p>
            <a:r>
              <a:rPr lang="en-GB" dirty="0" smtClean="0"/>
              <a:t>Hatton and Smith (1995) provide examples of different levels of complexity reached in reflective writing:</a:t>
            </a:r>
          </a:p>
          <a:p>
            <a:pPr lvl="1"/>
            <a:r>
              <a:rPr lang="en-GB" b="1" dirty="0" smtClean="0"/>
              <a:t>descriptive writing</a:t>
            </a:r>
          </a:p>
          <a:p>
            <a:pPr lvl="1"/>
            <a:r>
              <a:rPr lang="en-GB" b="1" dirty="0" smtClean="0"/>
              <a:t>descriptive reflection </a:t>
            </a:r>
          </a:p>
          <a:p>
            <a:pPr lvl="1"/>
            <a:r>
              <a:rPr lang="en-GB" b="1" dirty="0" smtClean="0"/>
              <a:t>dialogic reflection</a:t>
            </a:r>
          </a:p>
          <a:p>
            <a:pPr lvl="1"/>
            <a:r>
              <a:rPr lang="en-GB" b="1" dirty="0" smtClean="0"/>
              <a:t>critical reflection</a:t>
            </a:r>
          </a:p>
          <a:p>
            <a:endParaRPr lang="en-GB" dirty="0"/>
          </a:p>
        </p:txBody>
      </p:sp>
    </p:spTree>
    <p:extLst>
      <p:ext uri="{BB962C8B-B14F-4D97-AF65-F5344CB8AC3E}">
        <p14:creationId xmlns:p14="http://schemas.microsoft.com/office/powerpoint/2010/main" xmlns="" val="2380205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Descriptive writing</a:t>
            </a:r>
            <a:endParaRPr lang="en-GB" b="1"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This is a description of events or literature reports. There is no discussion beyond description. This writing is considered not to show evidence of reflection. </a:t>
            </a:r>
          </a:p>
          <a:p>
            <a:endParaRPr lang="en-GB" dirty="0"/>
          </a:p>
        </p:txBody>
      </p:sp>
    </p:spTree>
    <p:extLst>
      <p:ext uri="{BB962C8B-B14F-4D97-AF65-F5344CB8AC3E}">
        <p14:creationId xmlns:p14="http://schemas.microsoft.com/office/powerpoint/2010/main" xmlns="" val="3676030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TotalTime>
  <Words>2637</Words>
  <Application>Microsoft Office PowerPoint</Application>
  <PresentationFormat>On-screen Show (4:3)</PresentationFormat>
  <Paragraphs>223</Paragraphs>
  <Slides>27</Slides>
  <Notes>22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Facilitating Group Reflective Thinking Using a Shared Reflective Journal</vt:lpstr>
      <vt:lpstr>Research aims</vt:lpstr>
      <vt:lpstr>What is reflective thinking</vt:lpstr>
      <vt:lpstr>Attitudes</vt:lpstr>
      <vt:lpstr>Open mindedness </vt:lpstr>
      <vt:lpstr>(Intellectual) Responsibility</vt:lpstr>
      <vt:lpstr>Wholeheartedness</vt:lpstr>
      <vt:lpstr>Reflective Teaching - individuals </vt:lpstr>
      <vt:lpstr>Descriptive writing</vt:lpstr>
      <vt:lpstr>Descriptive reflection</vt:lpstr>
      <vt:lpstr>Dialogic reflection</vt:lpstr>
      <vt:lpstr>Critical reflection</vt:lpstr>
      <vt:lpstr>Reflective Teaching - group</vt:lpstr>
      <vt:lpstr>Reflective team models</vt:lpstr>
      <vt:lpstr>Research context</vt:lpstr>
      <vt:lpstr>Research process </vt:lpstr>
      <vt:lpstr>Guidance</vt:lpstr>
      <vt:lpstr>How the Journal was used - Reporting</vt:lpstr>
      <vt:lpstr>How the journal was used - outlet</vt:lpstr>
      <vt:lpstr>How the journal was used –to talk</vt:lpstr>
      <vt:lpstr>Slide 21</vt:lpstr>
      <vt:lpstr>How the journal was used - decisions</vt:lpstr>
      <vt:lpstr>Benefits</vt:lpstr>
      <vt:lpstr>Changing practice</vt:lpstr>
      <vt:lpstr>Challenges</vt:lpstr>
      <vt:lpstr>High-level reflective thinking?</vt:lpstr>
      <vt:lpstr>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Facilitating Group Reflective Thinking Using a Shared Reflective Journal</dc:title>
  <dc:creator>Colwell</dc:creator>
  <cp:lastModifiedBy>Jen</cp:lastModifiedBy>
  <cp:revision>20</cp:revision>
  <dcterms:created xsi:type="dcterms:W3CDTF">2013-02-20T18:21:42Z</dcterms:created>
  <dcterms:modified xsi:type="dcterms:W3CDTF">2015-02-19T09:55:10Z</dcterms:modified>
</cp:coreProperties>
</file>