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7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31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2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8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44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6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3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3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7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3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623B-B13D-49C1-905F-185C700B502C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861FB-9B7C-409C-A362-60349E9EE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03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unesco.org/themes/education" TargetMode="External"/><Relationship Id="rId13" Type="http://schemas.openxmlformats.org/officeDocument/2006/relationships/hyperlink" Target="https://www.unrwa.org/resources/strategy-policy/human-rights-conflict-resolution-and-tolerance-education-teacher-toolkit" TargetMode="External"/><Relationship Id="rId18" Type="http://schemas.openxmlformats.org/officeDocument/2006/relationships/hyperlink" Target="https://www.ohchr.org/EN/Issues/Education/Training/ACTProject/Pages/ACTProjectIndex.aspx" TargetMode="External"/><Relationship Id="rId26" Type="http://schemas.openxmlformats.org/officeDocument/2006/relationships/hyperlink" Target="https://en.unesco.org/themes/gced/" TargetMode="External"/><Relationship Id="rId3" Type="http://schemas.openxmlformats.org/officeDocument/2006/relationships/hyperlink" Target="https://www.ohchr.org/en/about-us/high-commissioner" TargetMode="External"/><Relationship Id="rId21" Type="http://schemas.openxmlformats.org/officeDocument/2006/relationships/hyperlink" Target="http://docstore.ohchr.org/SelfServices/FilesHandler.ashx?enc=6QkG1d%2fPPRiCAqhKb7yhsiQql8gX5Zxh0cQqSRzx6Ze%2f9ZHeLGwBpr0TgNk7n2KwvLTyUpYZrr02J%2f7DotFSXC1l63SyvWMYMe2Uzx3UWvmY%2bEdPniS4vfn%2f9OXI938X" TargetMode="External"/><Relationship Id="rId7" Type="http://schemas.openxmlformats.org/officeDocument/2006/relationships/hyperlink" Target="https://www.unrwa.org/who-we-are" TargetMode="External"/><Relationship Id="rId12" Type="http://schemas.openxmlformats.org/officeDocument/2006/relationships/hyperlink" Target="https://www.ohchr.org/EN/ProfessionalInterest/Pages/CRC.aspx" TargetMode="External"/><Relationship Id="rId17" Type="http://schemas.openxmlformats.org/officeDocument/2006/relationships/hyperlink" Target="https://www.ohchr.org/EN/Issues/Education/Training/Compilation/Pages/Listofcontents.aspx" TargetMode="External"/><Relationship Id="rId25" Type="http://schemas.openxmlformats.org/officeDocument/2006/relationships/hyperlink" Target="https://www.unicef.org/documents/child-rights-education-toolkit" TargetMode="External"/><Relationship Id="rId2" Type="http://schemas.openxmlformats.org/officeDocument/2006/relationships/hyperlink" Target="https://www.ohchr.org/EN/Issues/Education/SREducation/Pages/SREducationIndex.aspx" TargetMode="External"/><Relationship Id="rId16" Type="http://schemas.openxmlformats.org/officeDocument/2006/relationships/hyperlink" Target="https://www.ohchr.org/EN/Issues/Education/Training/Pages/Programme.aspx" TargetMode="External"/><Relationship Id="rId20" Type="http://schemas.openxmlformats.org/officeDocument/2006/relationships/hyperlink" Target="https://www.ohchr.org/EN/Issues/Education/Training/Pages/NationalActionPlansHumanRightsEducation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hchr.org/en/hrbodies/cescr/pages/cescrindex.aspx" TargetMode="External"/><Relationship Id="rId11" Type="http://schemas.openxmlformats.org/officeDocument/2006/relationships/hyperlink" Target="http://www.un.org/en/universal-declaration-human-rights/" TargetMode="External"/><Relationship Id="rId24" Type="http://schemas.openxmlformats.org/officeDocument/2006/relationships/hyperlink" Target="https://www.unicef.org/reports/child-friendly-schools-manual" TargetMode="External"/><Relationship Id="rId5" Type="http://schemas.openxmlformats.org/officeDocument/2006/relationships/hyperlink" Target="https://www.ohchr.org/EN/HRBodies/CRC/Pages/CRCIntro.aspx" TargetMode="External"/><Relationship Id="rId15" Type="http://schemas.openxmlformats.org/officeDocument/2006/relationships/hyperlink" Target="https://tbinternet.ohchr.org/_layouts/treatybodyexternal/TBSearch.aspx?Lang=en&amp;TreatyID=5&amp;TreatyID=10&amp;TreatyID=11&amp;DocTypeID=5" TargetMode="External"/><Relationship Id="rId23" Type="http://schemas.openxmlformats.org/officeDocument/2006/relationships/hyperlink" Target="https://tbinternet.ohchr.org/_layouts/treatybodyexternal/Download.aspx?symbolno=E%2fC.12%2f1999%2f10&amp;Lang=en" TargetMode="External"/><Relationship Id="rId10" Type="http://schemas.openxmlformats.org/officeDocument/2006/relationships/hyperlink" Target="https://www.ohchr.org/EN/Issues/Education/Training/Compilation/Pages/UnitedNationsDeclarationonHumanRightsEducationandTraining(2011).aspx" TargetMode="External"/><Relationship Id="rId19" Type="http://schemas.openxmlformats.org/officeDocument/2006/relationships/hyperlink" Target="https://www.ohchr.org/EN/ProfessionalInterest/Pages/CESCR.aspx" TargetMode="External"/><Relationship Id="rId4" Type="http://schemas.openxmlformats.org/officeDocument/2006/relationships/hyperlink" Target="https://www.ohchr.org/en/issues/education/training/pages/hreducationtrainingindex.aspx" TargetMode="External"/><Relationship Id="rId9" Type="http://schemas.openxmlformats.org/officeDocument/2006/relationships/hyperlink" Target="https://www.ohchr.org/en/hrbodies/hrc/pages/home.aspx" TargetMode="External"/><Relationship Id="rId14" Type="http://schemas.openxmlformats.org/officeDocument/2006/relationships/hyperlink" Target="https://tbinternet.ohchr.org/_layouts/treatybodyexternal/TBSearch.aspx?Lang=en&amp;TreatyID=5&amp;TreatyID=10&amp;TreatyID=11&amp;DocTypeID=29&amp;DocTypeCategoryID=4" TargetMode="External"/><Relationship Id="rId22" Type="http://schemas.openxmlformats.org/officeDocument/2006/relationships/hyperlink" Target="https://www.unicef.org/" TargetMode="External"/><Relationship Id="rId27" Type="http://schemas.openxmlformats.org/officeDocument/2006/relationships/hyperlink" Target="https://en.unesco.org/node/2656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68062" y="212649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UN General Assembly</a:t>
            </a:r>
          </a:p>
        </p:txBody>
      </p:sp>
      <p:sp>
        <p:nvSpPr>
          <p:cNvPr id="9" name="Rectangle 8"/>
          <p:cNvSpPr/>
          <p:nvPr/>
        </p:nvSpPr>
        <p:spPr>
          <a:xfrm>
            <a:off x="2693579" y="3406849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2"/>
              </a:rPr>
              <a:t>UN Special Rapporteur on the Right to Education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3914" y="2394097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3"/>
              </a:rPr>
              <a:t>UN High Commissioner for Human Rights (UNHCHR)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3914" y="3397102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4"/>
              </a:rPr>
              <a:t>Promoting Rights through Education</a:t>
            </a:r>
            <a:r>
              <a:rPr lang="en-GB" sz="1100" dirty="0">
                <a:solidFill>
                  <a:schemeClr val="tx1"/>
                </a:solidFill>
              </a:rPr>
              <a:t> is one key dimension to UNHCHR activities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92161" y="2398966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5"/>
              </a:rPr>
              <a:t>Committee on the Rights of the Child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751826" y="2394095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6"/>
              </a:rPr>
              <a:t>Committee on Economic, Social &amp; Cultural Rights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65196" y="2394095"/>
            <a:ext cx="2047861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7"/>
              </a:rPr>
              <a:t>UN Works &amp; Relief Agency (UNWRA) </a:t>
            </a:r>
            <a:endParaRPr lang="en-GB" sz="1100" b="1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Working with Palestinian refugees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763006" y="4838236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8"/>
              </a:rPr>
              <a:t>UN Education, Scientific &amp; Cultural Organisation (UNESCO)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93579" y="2394095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9"/>
              </a:rPr>
              <a:t>Human Rights Council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3530006" y="1170024"/>
            <a:ext cx="2020187" cy="1012409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10"/>
              </a:rPr>
              <a:t>United Nations Declaration on HRE &amp; Training (UNDHRET)</a:t>
            </a:r>
            <a:endParaRPr lang="en-GB" sz="1100" b="1" dirty="0">
              <a:solidFill>
                <a:schemeClr val="tx1"/>
              </a:solidFill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Art. 2 Education about, though and for human rights.</a:t>
            </a:r>
          </a:p>
        </p:txBody>
      </p:sp>
      <p:sp>
        <p:nvSpPr>
          <p:cNvPr id="23" name="Flowchart: Document 22"/>
          <p:cNvSpPr/>
          <p:nvPr/>
        </p:nvSpPr>
        <p:spPr>
          <a:xfrm>
            <a:off x="494411" y="1180930"/>
            <a:ext cx="2016641" cy="1007606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11"/>
              </a:rPr>
              <a:t>Universal Declaration of Human Rights (UDHR)</a:t>
            </a:r>
            <a:endParaRPr lang="en-GB" sz="1100" b="1" dirty="0">
              <a:solidFill>
                <a:schemeClr val="tx1"/>
              </a:solidFill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Art. 26 Right to education that strengthens human rights</a:t>
            </a:r>
          </a:p>
        </p:txBody>
      </p:sp>
      <p:sp>
        <p:nvSpPr>
          <p:cNvPr id="24" name="Flowchart: Document 23"/>
          <p:cNvSpPr/>
          <p:nvPr/>
        </p:nvSpPr>
        <p:spPr>
          <a:xfrm>
            <a:off x="6645349" y="1160278"/>
            <a:ext cx="2059173" cy="1022155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12"/>
              </a:rPr>
              <a:t>United Nations Convention on the Rights of the Child (UNCRC</a:t>
            </a:r>
            <a:r>
              <a:rPr lang="en-GB" sz="1100" b="1" dirty="0">
                <a:solidFill>
                  <a:schemeClr val="tx1"/>
                </a:solidFill>
                <a:hlinkClick r:id="rId5"/>
              </a:rPr>
              <a:t>)</a:t>
            </a:r>
            <a:endParaRPr lang="en-GB" sz="1100" b="1" dirty="0">
              <a:solidFill>
                <a:schemeClr val="tx1"/>
              </a:solidFill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Art. 28 Right to education</a:t>
            </a:r>
          </a:p>
          <a:p>
            <a:r>
              <a:rPr lang="en-GB" sz="1100" dirty="0">
                <a:solidFill>
                  <a:schemeClr val="tx1"/>
                </a:solidFill>
              </a:rPr>
              <a:t>Art. 29 Education that develops respect for rights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329377" y="212650"/>
            <a:ext cx="2020187" cy="744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UN Secretary General</a:t>
            </a:r>
          </a:p>
        </p:txBody>
      </p:sp>
      <p:sp>
        <p:nvSpPr>
          <p:cNvPr id="28" name="Snip Diagonal Corner Rectangle 27"/>
          <p:cNvSpPr/>
          <p:nvPr/>
        </p:nvSpPr>
        <p:spPr>
          <a:xfrm>
            <a:off x="5178276" y="3265733"/>
            <a:ext cx="2055407" cy="893138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UNWRA educates approximately half a million children p.a. following local curricula and a </a:t>
            </a:r>
            <a:r>
              <a:rPr lang="en-GB" sz="1100" dirty="0">
                <a:solidFill>
                  <a:schemeClr val="tx1"/>
                </a:solidFill>
                <a:hlinkClick r:id="rId13"/>
              </a:rPr>
              <a:t>HRE &amp; conflict resolution curriculum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9" name="Snip Diagonal Corner Rectangle 28"/>
          <p:cNvSpPr/>
          <p:nvPr/>
        </p:nvSpPr>
        <p:spPr>
          <a:xfrm>
            <a:off x="7549336" y="3257101"/>
            <a:ext cx="2055407" cy="591883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14"/>
              </a:rPr>
              <a:t>Periodic Reviews </a:t>
            </a:r>
            <a:r>
              <a:rPr lang="en-GB" sz="1100" dirty="0">
                <a:solidFill>
                  <a:schemeClr val="tx1"/>
                </a:solidFill>
              </a:rPr>
              <a:t>submitted by governments &amp; </a:t>
            </a:r>
            <a:r>
              <a:rPr lang="en-GB" sz="1100" dirty="0">
                <a:solidFill>
                  <a:schemeClr val="tx1"/>
                </a:solidFill>
                <a:hlinkClick r:id="rId15"/>
              </a:rPr>
              <a:t>expert responses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0" name="Snip Diagonal Corner Rectangle 29"/>
          <p:cNvSpPr/>
          <p:nvPr/>
        </p:nvSpPr>
        <p:spPr>
          <a:xfrm>
            <a:off x="646706" y="5391338"/>
            <a:ext cx="3540422" cy="1250212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16"/>
              </a:rPr>
              <a:t>World Programme for HRE</a:t>
            </a:r>
            <a:endParaRPr lang="en-GB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Decade HRE 1995-2004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Phase 1 2005-9 Primary and Secondary Schools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Phase 2 2010-14 Higher Education, Teacher Training, Civil Servants, Police &amp; Military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Phase 3 2015-19 Media Professionals &amp; Journalists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Phase 4 2020- Youth &amp; Respect for Diversity</a:t>
            </a:r>
          </a:p>
        </p:txBody>
      </p:sp>
      <p:sp>
        <p:nvSpPr>
          <p:cNvPr id="31" name="Snip Diagonal Corner Rectangle 30"/>
          <p:cNvSpPr/>
          <p:nvPr/>
        </p:nvSpPr>
        <p:spPr>
          <a:xfrm>
            <a:off x="642322" y="4860408"/>
            <a:ext cx="2055407" cy="408475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17"/>
              </a:rPr>
              <a:t>Producing HRE resources &amp; compiling library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2" name="Snip Diagonal Corner Rectangle 31"/>
          <p:cNvSpPr/>
          <p:nvPr/>
        </p:nvSpPr>
        <p:spPr>
          <a:xfrm>
            <a:off x="641498" y="4309731"/>
            <a:ext cx="2055407" cy="411126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18"/>
              </a:rPr>
              <a:t>Funding HRE projects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3" name="Snip Diagonal Corner Rectangle 32"/>
          <p:cNvSpPr/>
          <p:nvPr/>
        </p:nvSpPr>
        <p:spPr>
          <a:xfrm>
            <a:off x="9913199" y="212650"/>
            <a:ext cx="2147666" cy="752257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Global Education First Initiative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Ban Ki Moon -2015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Goal 3 Global Citizenship</a:t>
            </a:r>
          </a:p>
        </p:txBody>
      </p:sp>
      <p:sp>
        <p:nvSpPr>
          <p:cNvPr id="34" name="Flowchart: Document 33"/>
          <p:cNvSpPr/>
          <p:nvPr/>
        </p:nvSpPr>
        <p:spPr>
          <a:xfrm>
            <a:off x="9527178" y="1166264"/>
            <a:ext cx="2391920" cy="1022272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19"/>
              </a:rPr>
              <a:t>International Covenant on Economic, Social &amp; Cultural Rights (ICESCR)</a:t>
            </a:r>
            <a:endParaRPr lang="en-GB" sz="1100" b="1" dirty="0">
              <a:solidFill>
                <a:schemeClr val="tx1"/>
              </a:solidFill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Art. 13 Right to education that strengthens human rights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5" name="Snip Diagonal Corner Rectangle 34"/>
          <p:cNvSpPr/>
          <p:nvPr/>
        </p:nvSpPr>
        <p:spPr>
          <a:xfrm>
            <a:off x="7549335" y="3935816"/>
            <a:ext cx="2055407" cy="411128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Complaints against government</a:t>
            </a:r>
          </a:p>
        </p:txBody>
      </p:sp>
      <p:sp>
        <p:nvSpPr>
          <p:cNvPr id="37" name="Snip Diagonal Corner Rectangle 36"/>
          <p:cNvSpPr/>
          <p:nvPr/>
        </p:nvSpPr>
        <p:spPr>
          <a:xfrm>
            <a:off x="4388293" y="6244141"/>
            <a:ext cx="2299956" cy="400492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hlinkClick r:id="rId20"/>
              </a:rPr>
              <a:t>National plans for HRE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0" name="Snip Diagonal Corner Rectangle 39"/>
          <p:cNvSpPr/>
          <p:nvPr/>
        </p:nvSpPr>
        <p:spPr>
          <a:xfrm>
            <a:off x="7549335" y="4515294"/>
            <a:ext cx="2055407" cy="2085753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General Comments</a:t>
            </a:r>
          </a:p>
          <a:p>
            <a:r>
              <a:rPr lang="en-GB" sz="1100" dirty="0">
                <a:solidFill>
                  <a:schemeClr val="tx1"/>
                </a:solidFill>
              </a:rPr>
              <a:t>e.g. </a:t>
            </a:r>
            <a:r>
              <a:rPr lang="en-GB" sz="1100" dirty="0">
                <a:solidFill>
                  <a:schemeClr val="tx1"/>
                </a:solidFill>
                <a:hlinkClick r:id="rId21"/>
              </a:rPr>
              <a:t>No.1 on the aims of education (Art. 29)</a:t>
            </a:r>
            <a:endParaRPr lang="en-GB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Right to HRE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Rights in school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Education to promote rights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92869" y="4300874"/>
            <a:ext cx="2020187" cy="5595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hlinkClick r:id="rId22"/>
              </a:rPr>
              <a:t>UN International Children’s Emergency Fund (UNICEF)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42" name="Snip Diagonal Corner Rectangle 41"/>
          <p:cNvSpPr/>
          <p:nvPr/>
        </p:nvSpPr>
        <p:spPr>
          <a:xfrm>
            <a:off x="10107794" y="3252228"/>
            <a:ext cx="1953071" cy="1468629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General Comments</a:t>
            </a:r>
          </a:p>
          <a:p>
            <a:r>
              <a:rPr lang="en-GB" sz="1100" dirty="0">
                <a:solidFill>
                  <a:schemeClr val="tx1"/>
                </a:solidFill>
              </a:rPr>
              <a:t>e.g. </a:t>
            </a:r>
            <a:r>
              <a:rPr lang="en-GB" sz="1100" dirty="0">
                <a:solidFill>
                  <a:schemeClr val="tx1"/>
                </a:solidFill>
                <a:hlinkClick r:id="rId23"/>
              </a:rPr>
              <a:t>No.13 on the right to education (Art. 13)</a:t>
            </a:r>
            <a:endParaRPr lang="en-GB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Education is a right and a means to realize other rights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Access &amp; non-discrimination</a:t>
            </a:r>
          </a:p>
        </p:txBody>
      </p:sp>
      <p:sp>
        <p:nvSpPr>
          <p:cNvPr id="43" name="Snip Diagonal Corner Rectangle 42"/>
          <p:cNvSpPr/>
          <p:nvPr/>
        </p:nvSpPr>
        <p:spPr>
          <a:xfrm>
            <a:off x="5167423" y="4948569"/>
            <a:ext cx="2124738" cy="644158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UNICEF promotes ‘</a:t>
            </a:r>
            <a:r>
              <a:rPr lang="en-GB" sz="1100" dirty="0">
                <a:solidFill>
                  <a:schemeClr val="tx1"/>
                </a:solidFill>
                <a:hlinkClick r:id="rId24"/>
              </a:rPr>
              <a:t>Child Friendly</a:t>
            </a:r>
            <a:r>
              <a:rPr lang="en-GB" sz="1100" dirty="0">
                <a:solidFill>
                  <a:schemeClr val="tx1"/>
                </a:solidFill>
              </a:rPr>
              <a:t>’ schools in poorer countries &amp; provides resources</a:t>
            </a:r>
          </a:p>
        </p:txBody>
      </p:sp>
      <p:sp>
        <p:nvSpPr>
          <p:cNvPr id="44" name="Snip Diagonal Corner Rectangle 43"/>
          <p:cNvSpPr/>
          <p:nvPr/>
        </p:nvSpPr>
        <p:spPr>
          <a:xfrm>
            <a:off x="5167423" y="5680888"/>
            <a:ext cx="2124738" cy="503720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UNICEF promotes </a:t>
            </a:r>
            <a:r>
              <a:rPr lang="en-GB" sz="1100" dirty="0">
                <a:solidFill>
                  <a:schemeClr val="tx1"/>
                </a:solidFill>
                <a:hlinkClick r:id="rId25"/>
              </a:rPr>
              <a:t>Child Rights Education</a:t>
            </a:r>
            <a:r>
              <a:rPr lang="en-GB" sz="1100" dirty="0">
                <a:solidFill>
                  <a:schemeClr val="tx1"/>
                </a:solidFill>
              </a:rPr>
              <a:t> in donor countries</a:t>
            </a:r>
          </a:p>
        </p:txBody>
      </p:sp>
      <p:sp>
        <p:nvSpPr>
          <p:cNvPr id="45" name="Snip Diagonal Corner Rectangle 44"/>
          <p:cNvSpPr/>
          <p:nvPr/>
        </p:nvSpPr>
        <p:spPr>
          <a:xfrm>
            <a:off x="10141021" y="5744262"/>
            <a:ext cx="1919844" cy="747382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UNESCO promotes</a:t>
            </a:r>
            <a:r>
              <a:rPr lang="en-GB" sz="1100" dirty="0">
                <a:solidFill>
                  <a:schemeClr val="tx1"/>
                </a:solidFill>
                <a:hlinkClick r:id="rId26"/>
              </a:rPr>
              <a:t> Global Citizenship Education </a:t>
            </a:r>
            <a:r>
              <a:rPr lang="en-GB" sz="1100" dirty="0">
                <a:solidFill>
                  <a:schemeClr val="tx1"/>
                </a:solidFill>
              </a:rPr>
              <a:t>within </a:t>
            </a:r>
            <a:r>
              <a:rPr lang="en-GB" sz="1100" dirty="0">
                <a:solidFill>
                  <a:schemeClr val="tx1"/>
                </a:solidFill>
                <a:hlinkClick r:id="rId27"/>
              </a:rPr>
              <a:t>Sustainable Development Goal 4.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318437" y="1059936"/>
            <a:ext cx="9443482" cy="3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318437" y="1061596"/>
            <a:ext cx="0" cy="106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61919" y="1061596"/>
            <a:ext cx="0" cy="106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24" idx="0"/>
          </p:cNvCxnSpPr>
          <p:nvPr/>
        </p:nvCxnSpPr>
        <p:spPr>
          <a:xfrm>
            <a:off x="7674935" y="1061596"/>
            <a:ext cx="1" cy="9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40099" y="1061596"/>
            <a:ext cx="1" cy="9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8" idx="2"/>
          </p:cNvCxnSpPr>
          <p:nvPr/>
        </p:nvCxnSpPr>
        <p:spPr>
          <a:xfrm flipH="1">
            <a:off x="5677231" y="956928"/>
            <a:ext cx="925" cy="96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" idx="3"/>
            <a:endCxn id="25" idx="1"/>
          </p:cNvCxnSpPr>
          <p:nvPr/>
        </p:nvCxnSpPr>
        <p:spPr>
          <a:xfrm>
            <a:off x="6688249" y="584789"/>
            <a:ext cx="6411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5" idx="3"/>
            <a:endCxn id="33" idx="2"/>
          </p:cNvCxnSpPr>
          <p:nvPr/>
        </p:nvCxnSpPr>
        <p:spPr>
          <a:xfrm>
            <a:off x="9349564" y="584790"/>
            <a:ext cx="563635" cy="39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625811" y="1061596"/>
            <a:ext cx="3975" cy="1172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1250479" y="2233988"/>
            <a:ext cx="1379307" cy="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250479" y="2241966"/>
            <a:ext cx="0" cy="152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0" idx="2"/>
            <a:endCxn id="13" idx="0"/>
          </p:cNvCxnSpPr>
          <p:nvPr/>
        </p:nvCxnSpPr>
        <p:spPr>
          <a:xfrm>
            <a:off x="1244008" y="3138376"/>
            <a:ext cx="0" cy="258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0" idx="3"/>
            <a:endCxn id="19" idx="1"/>
          </p:cNvCxnSpPr>
          <p:nvPr/>
        </p:nvCxnSpPr>
        <p:spPr>
          <a:xfrm flipV="1">
            <a:off x="2254101" y="2766235"/>
            <a:ext cx="43947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9" idx="2"/>
            <a:endCxn id="9" idx="0"/>
          </p:cNvCxnSpPr>
          <p:nvPr/>
        </p:nvCxnSpPr>
        <p:spPr>
          <a:xfrm>
            <a:off x="3703673" y="3138374"/>
            <a:ext cx="0" cy="268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3955" y="4141380"/>
            <a:ext cx="7951" cy="18788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32" idx="2"/>
          </p:cNvCxnSpPr>
          <p:nvPr/>
        </p:nvCxnSpPr>
        <p:spPr>
          <a:xfrm>
            <a:off x="341906" y="4515294"/>
            <a:ext cx="29959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47114" y="5080811"/>
            <a:ext cx="29959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47114" y="6029798"/>
            <a:ext cx="29959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37" idx="2"/>
          </p:cNvCxnSpPr>
          <p:nvPr/>
        </p:nvCxnSpPr>
        <p:spPr>
          <a:xfrm>
            <a:off x="4187128" y="6444387"/>
            <a:ext cx="20116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6" idx="0"/>
          </p:cNvCxnSpPr>
          <p:nvPr/>
        </p:nvCxnSpPr>
        <p:spPr>
          <a:xfrm flipH="1">
            <a:off x="5989127" y="1061596"/>
            <a:ext cx="13836" cy="1332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02962" y="2241966"/>
            <a:ext cx="3682207" cy="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0"/>
          </p:cNvCxnSpPr>
          <p:nvPr/>
        </p:nvCxnSpPr>
        <p:spPr>
          <a:xfrm flipV="1">
            <a:off x="8302255" y="2241966"/>
            <a:ext cx="5039" cy="15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9683873" y="2241966"/>
            <a:ext cx="1297" cy="2968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15" idx="1"/>
          </p:cNvCxnSpPr>
          <p:nvPr/>
        </p:nvCxnSpPr>
        <p:spPr>
          <a:xfrm>
            <a:off x="9685169" y="2766234"/>
            <a:ext cx="6665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17" idx="1"/>
          </p:cNvCxnSpPr>
          <p:nvPr/>
        </p:nvCxnSpPr>
        <p:spPr>
          <a:xfrm>
            <a:off x="9683873" y="5210375"/>
            <a:ext cx="791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9913199" y="3138374"/>
            <a:ext cx="0" cy="7940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9913199" y="3932421"/>
            <a:ext cx="194595" cy="33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9945426" y="5592727"/>
            <a:ext cx="237" cy="5252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45" idx="2"/>
          </p:cNvCxnSpPr>
          <p:nvPr/>
        </p:nvCxnSpPr>
        <p:spPr>
          <a:xfrm>
            <a:off x="9945426" y="6117953"/>
            <a:ext cx="19559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410893" y="3138374"/>
            <a:ext cx="7378" cy="18101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29" idx="2"/>
          </p:cNvCxnSpPr>
          <p:nvPr/>
        </p:nvCxnSpPr>
        <p:spPr>
          <a:xfrm>
            <a:off x="7403245" y="3553042"/>
            <a:ext cx="146091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418272" y="4158169"/>
            <a:ext cx="146091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410893" y="4948569"/>
            <a:ext cx="146091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064865" y="3138374"/>
            <a:ext cx="1206" cy="5634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28" idx="2"/>
          </p:cNvCxnSpPr>
          <p:nvPr/>
        </p:nvCxnSpPr>
        <p:spPr>
          <a:xfrm>
            <a:off x="5064865" y="3712302"/>
            <a:ext cx="11341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039833" y="4860408"/>
            <a:ext cx="0" cy="10723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3" idx="2"/>
          </p:cNvCxnSpPr>
          <p:nvPr/>
        </p:nvCxnSpPr>
        <p:spPr>
          <a:xfrm flipH="1" flipV="1">
            <a:off x="5039833" y="5268883"/>
            <a:ext cx="127590" cy="17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5039833" y="5921179"/>
            <a:ext cx="127590" cy="17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4851779" y="2241966"/>
            <a:ext cx="11511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41" idx="1"/>
          </p:cNvCxnSpPr>
          <p:nvPr/>
        </p:nvCxnSpPr>
        <p:spPr>
          <a:xfrm flipH="1">
            <a:off x="4851779" y="4580641"/>
            <a:ext cx="1410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4851779" y="2241966"/>
            <a:ext cx="0" cy="233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27851" y="32330"/>
            <a:ext cx="342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Human Rights Education in the UN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485339" y="411499"/>
            <a:ext cx="804810" cy="217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Institution</a:t>
            </a:r>
          </a:p>
        </p:txBody>
      </p:sp>
      <p:sp>
        <p:nvSpPr>
          <p:cNvPr id="136" name="Flowchart: Document 135"/>
          <p:cNvSpPr/>
          <p:nvPr/>
        </p:nvSpPr>
        <p:spPr>
          <a:xfrm>
            <a:off x="1317842" y="412095"/>
            <a:ext cx="804810" cy="265597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Document</a:t>
            </a:r>
          </a:p>
        </p:txBody>
      </p:sp>
      <p:sp>
        <p:nvSpPr>
          <p:cNvPr id="137" name="Snip Diagonal Corner Rectangle 136"/>
          <p:cNvSpPr/>
          <p:nvPr/>
        </p:nvSpPr>
        <p:spPr>
          <a:xfrm>
            <a:off x="2148136" y="413418"/>
            <a:ext cx="804810" cy="216867"/>
          </a:xfrm>
          <a:prstGeom prst="snip2Diag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Activities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127851" y="42306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Key: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209956" y="350403"/>
            <a:ext cx="2811917" cy="418012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49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378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Jerome</dc:creator>
  <cp:lastModifiedBy>Lee Jerome</cp:lastModifiedBy>
  <cp:revision>23</cp:revision>
  <dcterms:created xsi:type="dcterms:W3CDTF">2018-11-30T09:36:59Z</dcterms:created>
  <dcterms:modified xsi:type="dcterms:W3CDTF">2022-11-10T15:22:12Z</dcterms:modified>
</cp:coreProperties>
</file>