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8" r:id="rId6"/>
    <p:sldId id="261" r:id="rId7"/>
    <p:sldId id="262" r:id="rId8"/>
    <p:sldId id="269" r:id="rId9"/>
    <p:sldId id="263" r:id="rId10"/>
    <p:sldId id="270" r:id="rId11"/>
    <p:sldId id="264" r:id="rId12"/>
    <p:sldId id="271" r:id="rId13"/>
    <p:sldId id="265" r:id="rId14"/>
    <p:sldId id="273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1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Angela" userId="7c09586b-4f58-4c27-9ff0-1fa392274ef2" providerId="ADAL" clId="{1DDBA0D1-5E8C-461B-AEEF-A99044792FE1}"/>
    <pc:docChg chg="modSld">
      <pc:chgData name="Garcia, Angela" userId="7c09586b-4f58-4c27-9ff0-1fa392274ef2" providerId="ADAL" clId="{1DDBA0D1-5E8C-461B-AEEF-A99044792FE1}" dt="2022-08-16T18:27:46.572" v="29" actId="6549"/>
      <pc:docMkLst>
        <pc:docMk/>
      </pc:docMkLst>
      <pc:sldChg chg="modSp mod">
        <pc:chgData name="Garcia, Angela" userId="7c09586b-4f58-4c27-9ff0-1fa392274ef2" providerId="ADAL" clId="{1DDBA0D1-5E8C-461B-AEEF-A99044792FE1}" dt="2022-08-16T18:24:27.578" v="6" actId="14100"/>
        <pc:sldMkLst>
          <pc:docMk/>
          <pc:sldMk cId="2739825824" sldId="256"/>
        </pc:sldMkLst>
        <pc:spChg chg="mod">
          <ac:chgData name="Garcia, Angela" userId="7c09586b-4f58-4c27-9ff0-1fa392274ef2" providerId="ADAL" clId="{1DDBA0D1-5E8C-461B-AEEF-A99044792FE1}" dt="2022-08-16T18:24:27.578" v="6" actId="14100"/>
          <ac:spMkLst>
            <pc:docMk/>
            <pc:sldMk cId="2739825824" sldId="256"/>
            <ac:spMk id="3" creationId="{00000000-0000-0000-0000-000000000000}"/>
          </ac:spMkLst>
        </pc:spChg>
      </pc:sldChg>
      <pc:sldChg chg="modSp mod">
        <pc:chgData name="Garcia, Angela" userId="7c09586b-4f58-4c27-9ff0-1fa392274ef2" providerId="ADAL" clId="{1DDBA0D1-5E8C-461B-AEEF-A99044792FE1}" dt="2022-08-16T18:24:49.673" v="16" actId="20577"/>
        <pc:sldMkLst>
          <pc:docMk/>
          <pc:sldMk cId="175213462" sldId="267"/>
        </pc:sldMkLst>
        <pc:spChg chg="mod">
          <ac:chgData name="Garcia, Angela" userId="7c09586b-4f58-4c27-9ff0-1fa392274ef2" providerId="ADAL" clId="{1DDBA0D1-5E8C-461B-AEEF-A99044792FE1}" dt="2022-08-16T18:24:49.673" v="16" actId="20577"/>
          <ac:spMkLst>
            <pc:docMk/>
            <pc:sldMk cId="175213462" sldId="267"/>
            <ac:spMk id="2" creationId="{00000000-0000-0000-0000-000000000000}"/>
          </ac:spMkLst>
        </pc:spChg>
      </pc:sldChg>
      <pc:sldChg chg="modSp mod">
        <pc:chgData name="Garcia, Angela" userId="7c09586b-4f58-4c27-9ff0-1fa392274ef2" providerId="ADAL" clId="{1DDBA0D1-5E8C-461B-AEEF-A99044792FE1}" dt="2022-08-16T18:27:46.572" v="29" actId="6549"/>
        <pc:sldMkLst>
          <pc:docMk/>
          <pc:sldMk cId="4132085597" sldId="270"/>
        </pc:sldMkLst>
        <pc:spChg chg="mod">
          <ac:chgData name="Garcia, Angela" userId="7c09586b-4f58-4c27-9ff0-1fa392274ef2" providerId="ADAL" clId="{1DDBA0D1-5E8C-461B-AEEF-A99044792FE1}" dt="2022-08-16T18:27:46.572" v="29" actId="6549"/>
          <ac:spMkLst>
            <pc:docMk/>
            <pc:sldMk cId="4132085597" sldId="27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6C3CF-07DB-43B1-8AC1-408FB79C8795}" type="datetimeFigureOut">
              <a:rPr lang="en-US" smtClean="0"/>
              <a:t>8/16/2022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95DDB-22EE-4D92-821D-E6499F161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30F6-DCB3-4828-BAED-41210FD54AFC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3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0102D-BDCE-4ED6-877F-8CB7080431D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0947-B642-4CEE-9915-926FCD22F7CC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9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6607-0224-4752-84ED-1B25FAE66D7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4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B56D-B936-4447-803F-3906975FD01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9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9D646-8F28-4F82-953D-1273866102FD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8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97F4-253D-42BA-B4EB-7E587E7B0CE2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92BE-B697-41FD-AF46-6A777830F356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677A-3439-4361-988D-4A293FFFDBC0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8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AD87-B473-4731-B09F-657A7CBF1911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1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8FAA-E4D8-498D-92DD-0B7F78C2476A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1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1EFA-554E-4786-AF5D-450AD5175E5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CDB1-90B6-488F-8DAD-42E863E8BD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2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9144000" cy="847898"/>
          </a:xfrm>
        </p:spPr>
        <p:txBody>
          <a:bodyPr>
            <a:normAutofit/>
          </a:bodyPr>
          <a:lstStyle/>
          <a:p>
            <a:r>
              <a:rPr lang="en-US" sz="3200">
                <a:latin typeface="+mn-lt"/>
              </a:rPr>
              <a:t>Chapter 17:  </a:t>
            </a:r>
            <a:r>
              <a:rPr lang="en-US" sz="3200" dirty="0">
                <a:latin typeface="+mn-lt"/>
              </a:rPr>
              <a:t>Counselling and Psychotherapy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3448"/>
          </a:xfrm>
        </p:spPr>
        <p:txBody>
          <a:bodyPr/>
          <a:lstStyle/>
          <a:p>
            <a:pPr algn="l"/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Angela Cora Garcia, c2022; slides to accompany Chapter 17 of </a:t>
            </a:r>
            <a:r>
              <a:rPr lang="en-US" sz="2400" i="1">
                <a:latin typeface="Calibri" panose="020F0502020204030204" pitchFamily="34" charset="0"/>
                <a:cs typeface="Calibri" panose="020F0502020204030204" pitchFamily="34" charset="0"/>
              </a:rPr>
              <a:t>An Introduction to Interaction: Understanding Talk in the Workplace and Everyday Life, Second Edition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.  Bloomsbury Press.</a:t>
            </a:r>
          </a:p>
          <a:p>
            <a:pPr algn="l"/>
            <a:endParaRPr lang="en-US"/>
          </a:p>
          <a:p>
            <a:pPr algn="l"/>
            <a:r>
              <a:rPr lang="en-US"/>
              <a:t>(</a:t>
            </a:r>
            <a:r>
              <a:rPr lang="en-US" dirty="0"/>
              <a:t>Note:  Excerpt numbers follow the number they were given in the textbook chapter, to make it easier to refer back to that section of the chapter for more details.)</a:t>
            </a:r>
          </a:p>
        </p:txBody>
      </p:sp>
    </p:spTree>
    <p:extLst>
      <p:ext uri="{BB962C8B-B14F-4D97-AF65-F5344CB8AC3E}">
        <p14:creationId xmlns:p14="http://schemas.microsoft.com/office/powerpoint/2010/main" val="273982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7696"/>
            <a:ext cx="10515600" cy="507075"/>
          </a:xfrm>
        </p:spPr>
        <p:txBody>
          <a:bodyPr>
            <a:normAutofit/>
          </a:bodyPr>
          <a:lstStyle/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Excerpt 3:  Jager et al. (2015, pp. 655-6)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89851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1   T:  	</a:t>
            </a:r>
            <a:r>
              <a:rPr lang="en-US" sz="1400" dirty="0" err="1"/>
              <a:t>oke</a:t>
            </a:r>
            <a:r>
              <a:rPr lang="en-US" sz="1400"/>
              <a:t>. wat heb je tegen hem gezegd?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	</a:t>
            </a:r>
            <a:r>
              <a:rPr lang="en-US" sz="1400" i="1"/>
              <a:t>okay. what did you say to him?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2       	(2.0)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3   C:  	ja:: dat ik em gewoon op het moment even niet goed kon uitsthaanhh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	</a:t>
            </a:r>
            <a:r>
              <a:rPr lang="en-US" sz="1400" i="1"/>
              <a:t>yeah:: that I just couldn’t sthandhh him being like that right then.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4      	[omdat ie zo:: over school bezig was    [en zo, en daar best wel jaloers op was en zo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	[</a:t>
            </a:r>
            <a:r>
              <a:rPr lang="en-US" sz="1400" i="1"/>
              <a:t>because he was so:: busy with school </a:t>
            </a:r>
            <a:r>
              <a:rPr lang="en-US" sz="1400"/>
              <a:t>[</a:t>
            </a:r>
            <a:r>
              <a:rPr lang="en-US" sz="1400" i="1"/>
              <a:t>and all that, and was pretty jealous of that and all that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5   T: 	[hmhm		  	[hmhm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6   T:  	ja::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	</a:t>
            </a:r>
            <a:r>
              <a:rPr lang="en-US" sz="1400" i="1"/>
              <a:t>yeah::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7      	(1.6)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8    T:  	wat </a:t>
            </a:r>
            <a:r>
              <a:rPr lang="en-US" sz="1400" u="sng"/>
              <a:t>knap</a:t>
            </a:r>
            <a:r>
              <a:rPr lang="en-US" sz="1400"/>
              <a:t> van jou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	</a:t>
            </a:r>
            <a:r>
              <a:rPr lang="en-US" sz="1400" i="1"/>
              <a:t>how </a:t>
            </a:r>
            <a:r>
              <a:rPr lang="en-US" sz="1400" i="1" u="sng"/>
              <a:t>good</a:t>
            </a:r>
            <a:r>
              <a:rPr lang="en-US" sz="1400" i="1"/>
              <a:t> of you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9      	(0.4)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10  C: 	nja::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 	</a:t>
            </a:r>
            <a:r>
              <a:rPr lang="en-US" sz="1400" i="1"/>
              <a:t>nyeah:::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11  T:  	want dat moet hee::l moeilijk geweest zijn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  	</a:t>
            </a:r>
            <a:r>
              <a:rPr lang="en-US" sz="1400" i="1"/>
              <a:t>because that must have been re::ally hard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12  C:  	ja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 	</a:t>
            </a:r>
            <a:r>
              <a:rPr lang="en-US" sz="1400" i="1"/>
              <a:t>yeah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13      	(0.3)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14  T:	want je was gefrustreerd, en enorm verdrietig ondertussen ook geworden,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 	</a:t>
            </a:r>
            <a:r>
              <a:rPr lang="en-US" sz="1400" i="1"/>
              <a:t>because you were frustrated, and immensely sad in the meantime about it all as well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15  C: 	ja::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          	</a:t>
            </a:r>
            <a:r>
              <a:rPr lang="en-US" sz="1400" i="1"/>
              <a:t>yeah::</a:t>
            </a:r>
            <a:endParaRPr lang="en-US" sz="14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8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722"/>
          </a:xfrm>
        </p:spPr>
        <p:txBody>
          <a:bodyPr>
            <a:normAutofit/>
          </a:bodyPr>
          <a:lstStyle/>
          <a:p>
            <a:r>
              <a:rPr lang="en-US" sz="3200">
                <a:latin typeface="+mn-lt"/>
              </a:rPr>
              <a:t>	</a:t>
            </a:r>
            <a:r>
              <a:rPr lang="en-US" sz="3200" dirty="0">
                <a:latin typeface="+mn-lt"/>
              </a:rPr>
              <a:t>C.  Highlighting and transforming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0410" y="1845578"/>
            <a:ext cx="9533389" cy="4331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Peräkylä (2019) found that therapists use a technique called “lexical substitution”; a way of reformulating a client’s prior turn to subtly suggest a more accurate way of describing their emotions.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example, in Excerpt 6 on the next slide, while the client describes themselves as feeling “a little unconfortable” (line 3), the therapist’s reframing is “Or a lot uncomfortable.” (line 4).  The client then agrees with this reformulation.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5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591"/>
          </a:xfrm>
        </p:spPr>
        <p:txBody>
          <a:bodyPr>
            <a:normAutofit/>
          </a:bodyPr>
          <a:lstStyle/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Excerpt 6:  (</a:t>
            </a:r>
            <a:r>
              <a:rPr lang="en-US" sz="3200" dirty="0" err="1">
                <a:latin typeface="+mn-lt"/>
              </a:rPr>
              <a:t>Peräkylä</a:t>
            </a:r>
            <a:r>
              <a:rPr lang="en-US" sz="3200">
                <a:latin typeface="+mn-lt"/>
              </a:rPr>
              <a:t>, </a:t>
            </a:r>
            <a:r>
              <a:rPr lang="en-US" sz="3200" dirty="0">
                <a:latin typeface="+mn-lt"/>
              </a:rPr>
              <a:t>2019, p</a:t>
            </a:r>
            <a:r>
              <a:rPr lang="en-US" sz="3200">
                <a:latin typeface="+mn-lt"/>
              </a:rPr>
              <a:t>. 270)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4975"/>
            <a:ext cx="10515600" cy="48219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	C:	I am surviving and I am</a:t>
            </a:r>
          </a:p>
          <a:p>
            <a:pPr marL="0" indent="0">
              <a:buNone/>
            </a:pPr>
            <a:r>
              <a:rPr lang="en-US" dirty="0"/>
              <a:t>2	T:	But it feels (.) doesn’t feel right</a:t>
            </a:r>
          </a:p>
          <a:p>
            <a:pPr marL="0" indent="0">
              <a:buNone/>
            </a:pPr>
            <a:r>
              <a:rPr lang="en-US" dirty="0"/>
              <a:t>3	C:	It feels a little unconfortable</a:t>
            </a:r>
          </a:p>
          <a:p>
            <a:pPr marL="0" indent="0">
              <a:buNone/>
            </a:pPr>
            <a:r>
              <a:rPr lang="en-US" dirty="0"/>
              <a:t>4	T:	Or a lot unconfortable.</a:t>
            </a:r>
          </a:p>
          <a:p>
            <a:pPr marL="0" indent="0">
              <a:buNone/>
            </a:pPr>
            <a:r>
              <a:rPr lang="en-US" dirty="0"/>
              <a:t>5	C:	It feels a l (</a:t>
            </a:r>
            <a:r>
              <a:rPr lang="en-US" dirty="0" err="1"/>
              <a:t>hoh</a:t>
            </a:r>
            <a:r>
              <a:rPr lang="en-US"/>
              <a:t>) ot unc (huh) omfortable actually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>
                <a:latin typeface="+mn-lt"/>
              </a:rPr>
              <a:t>	</a:t>
            </a:r>
            <a:r>
              <a:rPr lang="en-US" sz="3200" dirty="0">
                <a:latin typeface="+mn-lt"/>
              </a:rPr>
              <a:t>D.  Managing client 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3287"/>
            <a:ext cx="10515600" cy="4813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Therapists often have clients who are resisting advice, suggestions, or the therapeutic process in some way.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For example, Ekberg and LeCouteur (2015) found clients resisting therapist’s advice by claiming an inability to comply with the advice.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Excerpt 11 on the next slide, the therapist has recommended walking, and the client claims they can not comply because they are too tired (line 10).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3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070"/>
            <a:ext cx="10515600" cy="598516"/>
          </a:xfrm>
        </p:spPr>
        <p:txBody>
          <a:bodyPr>
            <a:normAutofit/>
          </a:bodyPr>
          <a:lstStyle/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Excerpt 11:  Ekberg and LeCouteur (2015, p. 18)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80707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1	T:	.</a:t>
            </a:r>
            <a:r>
              <a:rPr lang="en-US" sz="2400" dirty="0" err="1"/>
              <a:t>hhhh</a:t>
            </a:r>
            <a:r>
              <a:rPr lang="en-US" sz="2400"/>
              <a:t> um: an’ so: (0.3) the first thing (.) uh that’s come up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2		(0.2) is the </a:t>
            </a:r>
            <a:r>
              <a:rPr lang="en-US" sz="2400" u="sng"/>
              <a:t>wa:</a:t>
            </a:r>
            <a:r>
              <a:rPr lang="en-US" sz="2400"/>
              <a:t>lking?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3		(0.6)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4	T:	.tch (0.3) and I don’t know if this week you wanted to actually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5		.hhh have a </a:t>
            </a:r>
            <a:r>
              <a:rPr lang="en-US" sz="2400" u="sng"/>
              <a:t>tri:↑al</a:t>
            </a:r>
            <a:r>
              <a:rPr lang="en-US" sz="2400"/>
              <a:t> a bit of an ex</a:t>
            </a:r>
            <a:r>
              <a:rPr lang="en-US" sz="2400" u="sng"/>
              <a:t>per</a:t>
            </a:r>
            <a:r>
              <a:rPr lang="en-US" sz="2400"/>
              <a:t>iment (0.2) .hh and maybe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6		(0.2) jus’ do a couple of </a:t>
            </a:r>
            <a:r>
              <a:rPr lang="en-US" sz="2400" u="sng"/>
              <a:t>wa</a:t>
            </a:r>
            <a:r>
              <a:rPr lang="en-US" sz="2400"/>
              <a:t>lks:::?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7		(.)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8	T:	after: (0.2) ya finish your day?=after you’ve wor:ked or (0.9)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9		before [dinna?]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10		             [I won’t] (.) I’m </a:t>
            </a:r>
            <a:r>
              <a:rPr lang="en-US" sz="2400" u="sng"/>
              <a:t>too</a:t>
            </a:r>
            <a:r>
              <a:rPr lang="en-US" sz="2400"/>
              <a:t> ti::red.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11		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12	C:	Becky honestly [it’s the] (0.7) ya know by the time I’ve worked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13	T:			  [Umhm]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14	C:	all da:y I’m (0.5) </a:t>
            </a:r>
            <a:r>
              <a:rPr lang="en-US" sz="2400" u="sng"/>
              <a:t>li</a:t>
            </a:r>
            <a:r>
              <a:rPr lang="en-US" sz="2400"/>
              <a:t>t’rally ex:</a:t>
            </a:r>
            <a:r>
              <a:rPr lang="en-US" sz="2400" u="sng"/>
              <a:t>haus</a:t>
            </a:r>
            <a:r>
              <a:rPr lang="en-US" sz="2400"/>
              <a:t>ted [I feel   ] </a:t>
            </a:r>
            <a:r>
              <a:rPr lang="en-US" sz="2400" u="sng"/>
              <a:t>sick</a:t>
            </a:r>
            <a:r>
              <a:rPr lang="en-US" sz="2400"/>
              <a:t> I feel so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15	T:					           [Umhm]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16	C:	ti::red.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62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778"/>
          </a:xfrm>
        </p:spPr>
        <p:txBody>
          <a:bodyPr/>
          <a:lstStyle/>
          <a:p>
            <a:r>
              <a:rPr lang="en-US" sz="3200" dirty="0">
                <a:latin typeface="+mn-lt"/>
              </a:rPr>
              <a:t>IV.  Summary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970" y="1825625"/>
            <a:ext cx="9197829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While using the interactional techniques of ordinary conversation (such as repairs, minimal responses, formulations), the therapist’s role in the interaction is not the same as a participant in an ordinary conversation.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Therapists use interactional techniques to further the goals of the therapy and to accomplish the therapeutic techniques they are trained to use.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3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224"/>
          </a:xfrm>
        </p:spPr>
        <p:txBody>
          <a:bodyPr>
            <a:normAutofit/>
          </a:bodyPr>
          <a:lstStyle/>
          <a:p>
            <a:r>
              <a:rPr lang="en-US" sz="3200">
                <a:latin typeface="+mn-lt"/>
              </a:rPr>
              <a:t>References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665"/>
            <a:ext cx="10515600" cy="5137266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Calibri" panose="020F0502020204030204" pitchFamily="34" charset="0"/>
              </a:rPr>
              <a:t>Burdett, Mark, Marco Pino, </a:t>
            </a:r>
            <a:r>
              <a:rPr lang="en-US" sz="2000" dirty="0" err="1">
                <a:effectLst/>
                <a:ea typeface="Calibri" panose="020F0502020204030204" pitchFamily="34" charset="0"/>
              </a:rPr>
              <a:t>Nima</a:t>
            </a:r>
            <a:r>
              <a:rPr lang="en-US" sz="2000">
                <a:effectLst/>
                <a:ea typeface="Calibri" panose="020F0502020204030204" pitchFamily="34" charset="0"/>
              </a:rPr>
              <a:t> Moghaddam, and Thomas Schroder. (2019), ‘"It sounds silly now, but it was important then":  Supporting the significance of a personal experience in psychotherapy', </a:t>
            </a:r>
            <a:r>
              <a:rPr lang="en-US" sz="2000" u="sng">
                <a:effectLst/>
                <a:ea typeface="Calibri" panose="020F0502020204030204" pitchFamily="34" charset="0"/>
              </a:rPr>
              <a:t>Journal of Pragmatics</a:t>
            </a:r>
            <a:r>
              <a:rPr lang="en-US" sz="2000">
                <a:effectLst/>
                <a:ea typeface="Calibri" panose="020F0502020204030204" pitchFamily="34" charset="0"/>
              </a:rPr>
              <a:t>, 148, (2019), 12-25.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Ekberg, Katie and Amanda LeCouteur. (2014), 'Co-implicating and re-shaping clients’ suggestions for behavioural change in cognitive behavioural therapy practice,'  </a:t>
            </a:r>
            <a:r>
              <a:rPr lang="en-US" sz="2000" u="sng">
                <a:effectLst/>
                <a:ea typeface="Calibri" panose="020F0502020204030204" pitchFamily="34" charset="0"/>
              </a:rPr>
              <a:t>Qualitative Research in Psychology</a:t>
            </a:r>
            <a:r>
              <a:rPr lang="en-US" sz="2000">
                <a:effectLst/>
                <a:ea typeface="Calibri" panose="020F0502020204030204" pitchFamily="34" charset="0"/>
              </a:rPr>
              <a:t>, 11, 60-77.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Ekberg, Katie and Amanda LeCouteur. (2015), 'Clients’ resistance to therapists’ proposals:  Managing epistemic and deontic status,' </a:t>
            </a:r>
            <a:r>
              <a:rPr lang="en-US" sz="2000" u="sng">
                <a:effectLst/>
                <a:ea typeface="Calibri" panose="020F0502020204030204" pitchFamily="34" charset="0"/>
              </a:rPr>
              <a:t>Journal of Pragmatics</a:t>
            </a:r>
            <a:r>
              <a:rPr lang="en-US" sz="2000" i="1">
                <a:effectLst/>
                <a:ea typeface="Calibri" panose="020F0502020204030204" pitchFamily="34" charset="0"/>
              </a:rPr>
              <a:t>,</a:t>
            </a:r>
            <a:r>
              <a:rPr lang="en-US" sz="2000">
                <a:effectLst/>
                <a:ea typeface="Calibri" panose="020F0502020204030204" pitchFamily="34" charset="0"/>
              </a:rPr>
              <a:t> 90, (2015), 12-25.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Jager, Margot, et al. (2015), 'Compliments and accounts:  Positive evaluation of reported behavior in psychotherapy for adolescents,' </a:t>
            </a:r>
            <a:r>
              <a:rPr lang="en-US" sz="2000" u="sng">
                <a:effectLst/>
                <a:ea typeface="Calibri" panose="020F0502020204030204" pitchFamily="34" charset="0"/>
              </a:rPr>
              <a:t>Language in Society</a:t>
            </a:r>
            <a:r>
              <a:rPr lang="en-US" sz="2000">
                <a:effectLst/>
                <a:ea typeface="Calibri" panose="020F0502020204030204" pitchFamily="34" charset="0"/>
              </a:rPr>
              <a:t>, 44, 653-677.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Peräkylä, Anssi. (2019), 'conversation analysis and psychotherapy: Identifying transformative sequences,' </a:t>
            </a:r>
            <a:r>
              <a:rPr lang="en-US" sz="2000" u="sng">
                <a:effectLst/>
                <a:ea typeface="Calibri" panose="020F0502020204030204" pitchFamily="34" charset="0"/>
              </a:rPr>
              <a:t>Research on Language and Social Interaction</a:t>
            </a:r>
            <a:r>
              <a:rPr lang="en-US" sz="2000">
                <a:effectLst/>
                <a:ea typeface="Calibri" panose="020F0502020204030204" pitchFamily="34" charset="0"/>
              </a:rPr>
              <a:t>, 52, (3), 257-280.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effectLst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66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Chapter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9912"/>
            <a:ext cx="10515600" cy="49764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I.  Introduction:  The therapeutic process—How clients and therapists do the work of healing through talk</a:t>
            </a:r>
          </a:p>
          <a:p>
            <a:pPr marL="0" indent="0">
              <a:buNone/>
            </a:pPr>
            <a:r>
              <a:rPr lang="en-US" sz="2400" dirty="0"/>
              <a:t>II.  Client opportunities for therapeutic work</a:t>
            </a:r>
          </a:p>
          <a:p>
            <a:pPr marL="0" indent="0">
              <a:buNone/>
            </a:pPr>
            <a:r>
              <a:rPr lang="en-US" sz="2400" dirty="0"/>
              <a:t>III.  Therapist techniques for assisting clients</a:t>
            </a:r>
          </a:p>
          <a:p>
            <a:pPr marL="0" indent="0">
              <a:buNone/>
            </a:pPr>
            <a:r>
              <a:rPr lang="en-US" sz="2400" dirty="0"/>
              <a:t>	A.  Soliciting and producing suggestions for change</a:t>
            </a:r>
          </a:p>
          <a:p>
            <a:pPr marL="0" indent="0">
              <a:buNone/>
            </a:pPr>
            <a:r>
              <a:rPr lang="en-US" sz="2400" dirty="0"/>
              <a:t>	B.  Providing compliments and other supportive responses</a:t>
            </a:r>
          </a:p>
          <a:p>
            <a:pPr marL="0" indent="0">
              <a:buNone/>
            </a:pPr>
            <a:r>
              <a:rPr lang="en-US" sz="2400" dirty="0"/>
              <a:t>	C.  Highlighting and transforming emotions</a:t>
            </a:r>
          </a:p>
          <a:p>
            <a:pPr marL="0" indent="0">
              <a:buNone/>
            </a:pPr>
            <a:r>
              <a:rPr lang="en-US" sz="2400" dirty="0"/>
              <a:t>	D.  Managing client resistance</a:t>
            </a:r>
          </a:p>
          <a:p>
            <a:pPr marL="0" indent="0">
              <a:buNone/>
            </a:pPr>
            <a:r>
              <a:rPr lang="en-US" sz="2400" dirty="0"/>
              <a:t>IV.  Summary</a:t>
            </a:r>
          </a:p>
          <a:p>
            <a:pPr marL="0" indent="0">
              <a:buNone/>
            </a:pPr>
            <a:r>
              <a:rPr lang="en-US" sz="2400" dirty="0"/>
              <a:t>V.  References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0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726"/>
          </a:xfrm>
        </p:spPr>
        <p:txBody>
          <a:bodyPr>
            <a:noAutofit/>
          </a:bodyPr>
          <a:lstStyle/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I.  Introduction:  The therapeutic process—How clients and therapists do the work of healing through talk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731"/>
            <a:ext cx="10515600" cy="4589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Chapter covers counseling in a range of modalities (e.g., group and individual therapy, cognitive behavioral therapy, dialectical behavior therapy, and Emotion-focused therapy)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Shows how therapists put techniques they have been taught into practice, and how interactional procedures are inherently integrated into therapeutic practice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Shows how therapists and clients interpret each other’s actions and display their orientation in their interpretation of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7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>
                <a:latin typeface="+mn-lt"/>
              </a:rPr>
              <a:t>II.  Client opportunities for therapeutic work</a:t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792" y="1593907"/>
            <a:ext cx="10129007" cy="4583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“Talk therapy” can provide a setting for clients to increase their self-awareness and perspective on their emotions and experiences.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Burdett et al. (2019) show how clients can gain insight by listening to their own statements during the session and then displaying their current interpretation of them.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Excerpt 1 on the next slide illustrates this finding: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1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906086"/>
          </a:xfrm>
        </p:spPr>
        <p:txBody>
          <a:bodyPr>
            <a:normAutofit/>
          </a:bodyPr>
          <a:lstStyle/>
          <a:p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Excerpt 1:  Burdett et al. (2019, p. 16)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222"/>
            <a:ext cx="10515600" cy="54662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01	C:	But (0.3) they made me feel like I was 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02		hhh inferior to them?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03		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04	C:	&gt;An’ that I wasn’t&lt; .</a:t>
            </a:r>
            <a:r>
              <a:rPr lang="en-US" sz="2000" dirty="0" err="1"/>
              <a:t>hhh</a:t>
            </a:r>
            <a:r>
              <a:rPr lang="en-US" sz="2000"/>
              <a:t> °wasn’t ↑coo::l°_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05		.hh[h That] ↑kind of thing? Hh[heh!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06	T:	      [hhh    ]		        [Mm:.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07	C:  -&gt;	.hhhh &gt;Wh (h) ic (h) h&lt; .hhh (0.4) &gt;₤sounds silly now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08	     -&gt; 	but was₤&lt; (.) like s- (0.3) i- &lt;imp</a:t>
            </a:r>
            <a:r>
              <a:rPr lang="en-US" sz="2000" u="sng"/>
              <a:t>o</a:t>
            </a:r>
            <a:r>
              <a:rPr lang="en-US" sz="2000"/>
              <a:t>rtant&gt; 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09		then (.) I [suppo]se?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10	T:		 [Yeah.]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11		(1.2)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12	C:	Like (0.2) it’s amazing like coming to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13		university an’ (0.6) &gt;just like&lt; (0.2) nobody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14		cares, (.) no-one cares what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/>
              <a:t>15		you look like, (.) what you do:, (0.6)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0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904"/>
          </a:xfrm>
        </p:spPr>
        <p:txBody>
          <a:bodyPr/>
          <a:lstStyle/>
          <a:p>
            <a:br>
              <a:rPr lang="en-US" sz="3200">
                <a:latin typeface="+mn-lt"/>
              </a:rPr>
            </a:br>
            <a:r>
              <a:rPr lang="en-US" sz="3200" dirty="0">
                <a:latin typeface="+mn-lt"/>
              </a:rPr>
              <a:t>III.  Therapist techniques for assisting clients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5794" y="1308682"/>
            <a:ext cx="9978006" cy="518419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Therapists can help clients during the counseling session with a variety of therapeutic and interactional techniques, including: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Soliciting or making proposals for change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Providing supportive comments or complimenting clients for evidence of growth or change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Helping them identify the emotions underlying their stories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Helping them transform their understanding of their experiences or emotions, and managing client resistance.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8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	A.  Soliciting and producing suggestions for change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411"/>
            <a:ext cx="10515600" cy="4863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Ekberg and LeCouteur (2014) found that therapists tend to favor letting clients generate their own suggestions for solutions, but may intervene with suggestions if necessary.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By using responses such as “okay” and laughter to display listenership, alignment and to encourage continuation, the therapist in Excerpt 2 on the next slide provides opportunities for the client to create potential solutions.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After they have produced their suggestions, the therapist then adds a suggestion which the client immediately accepts.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30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846"/>
          </a:xfrm>
        </p:spPr>
        <p:txBody>
          <a:bodyPr>
            <a:noAutofit/>
          </a:bodyPr>
          <a:lstStyle/>
          <a:p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Excerpt 2:  Ekberg and LeCouteur (2014, p. 68) 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1	T:  -&gt;	An’ what particular </a:t>
            </a:r>
            <a:r>
              <a:rPr lang="en-US" sz="2400" dirty="0" err="1"/>
              <a:t>f↑un</a:t>
            </a:r>
            <a:r>
              <a:rPr lang="en-US" sz="2400"/>
              <a:t> activity could you look forward to?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2		(0.6)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3	C:	OH maybe jus’ watching a d-v-d maybe or jus’ goin’ out the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4		</a:t>
            </a:r>
            <a:r>
              <a:rPr lang="en-US" sz="2400" u="sng"/>
              <a:t>ba:</a:t>
            </a:r>
            <a:r>
              <a:rPr lang="en-US" sz="2400"/>
              <a:t>ck [‘n]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5	T:	           [O]kay.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6		(0.6)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7	C:	No coz if I go out the </a:t>
            </a:r>
            <a:r>
              <a:rPr lang="en-US" sz="2400" u="sng"/>
              <a:t>back</a:t>
            </a:r>
            <a:r>
              <a:rPr lang="en-US" sz="2400"/>
              <a:t> I look at the </a:t>
            </a:r>
            <a:r>
              <a:rPr lang="en-US" sz="2400" u="sng"/>
              <a:t>wee</a:t>
            </a:r>
            <a:r>
              <a:rPr lang="en-US" sz="2400"/>
              <a:t>ds.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8	T:	Heh heh heh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9		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10	C:	Yeah maybe jus’ spend some time with Holly=or even just (0.2)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11	T:  -&gt;	go to the beach.=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12	C:	=YEAH go down the </a:t>
            </a:r>
            <a:r>
              <a:rPr lang="en-US" sz="2400" u="sng"/>
              <a:t>bea</a:t>
            </a:r>
            <a:r>
              <a:rPr lang="en-US" sz="2400"/>
              <a:t>ch [I reckon.] [Might even d]o that.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/>
              <a:t>13	T:				         [Yeah      ] [</a:t>
            </a:r>
            <a:r>
              <a:rPr lang="en-US" sz="2400" u="sng"/>
              <a:t>Yea::h</a:t>
            </a:r>
            <a:r>
              <a:rPr lang="en-US" sz="2400"/>
              <a:t>.            ]        </a:t>
            </a:r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7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/>
          </a:bodyPr>
          <a:lstStyle/>
          <a:p>
            <a:r>
              <a:rPr lang="en-US" sz="3200">
                <a:latin typeface="+mn-lt"/>
              </a:rPr>
              <a:t>B</a:t>
            </a:r>
            <a:r>
              <a:rPr lang="en-US" sz="3200" dirty="0">
                <a:latin typeface="+mn-lt"/>
              </a:rPr>
              <a:t>.  Providing compliments and other supportive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Jager et al. (2015) found that therapists used compliments and other supportive responses to highlight positive things the client had done.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These actions helped shift the conversation to the client’s strengths, and to help make the client aware of when they behaved constructively.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Excerpt 3 on the next slide the therapist compliments the client for speaking honestly to her brother (line 8), and reinforces and elaborates that comment on lines 11 and 14.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CDB1-90B6-488F-8DAD-42E863E8BD3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7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2020</Words>
  <Application>Microsoft Office PowerPoint</Application>
  <PresentationFormat>Widescreen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Chapter 17:  Counselling and Psychotherapy</vt:lpstr>
      <vt:lpstr>Chapter Outline</vt:lpstr>
      <vt:lpstr> I.  Introduction:  The therapeutic process—How clients and therapists do the work of healing through talk </vt:lpstr>
      <vt:lpstr> II.  Client opportunities for therapeutic work </vt:lpstr>
      <vt:lpstr> Excerpt 1:  Burdett et al. (2019, p. 16) </vt:lpstr>
      <vt:lpstr> III.  Therapist techniques for assisting clients </vt:lpstr>
      <vt:lpstr>  A.  Soliciting and producing suggestions for change </vt:lpstr>
      <vt:lpstr> Excerpt 2:  Ekberg and LeCouteur (2014, p. 68)  </vt:lpstr>
      <vt:lpstr>B.  Providing compliments and other supportive responses</vt:lpstr>
      <vt:lpstr> Excerpt 3:  Jager et al. (2015, pp. 655-6) </vt:lpstr>
      <vt:lpstr> C.  Highlighting and transforming emotions</vt:lpstr>
      <vt:lpstr> Excerpt 6:  (Peräkylä, 2019, p. 270) </vt:lpstr>
      <vt:lpstr> D.  Managing client resistance</vt:lpstr>
      <vt:lpstr> Excerpt 11:  Ekberg and LeCouteur (2015, p. 18) </vt:lpstr>
      <vt:lpstr>IV.  Summary </vt:lpstr>
      <vt:lpstr>References</vt:lpstr>
    </vt:vector>
  </TitlesOfParts>
  <Company>Bentley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18:  COUNSELLING AND PSYCHOTHERAPY</dc:title>
  <dc:creator>Garcia, Angela</dc:creator>
  <cp:lastModifiedBy>Garcia, Angela</cp:lastModifiedBy>
  <cp:revision>24</cp:revision>
  <dcterms:created xsi:type="dcterms:W3CDTF">2021-08-29T12:12:47Z</dcterms:created>
  <dcterms:modified xsi:type="dcterms:W3CDTF">2022-08-16T18:27:48Z</dcterms:modified>
</cp:coreProperties>
</file>