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59" r:id="rId5"/>
    <p:sldId id="266" r:id="rId6"/>
    <p:sldId id="260" r:id="rId7"/>
    <p:sldId id="267" r:id="rId8"/>
    <p:sldId id="275" r:id="rId9"/>
    <p:sldId id="269" r:id="rId10"/>
    <p:sldId id="261" r:id="rId11"/>
    <p:sldId id="271" r:id="rId12"/>
    <p:sldId id="263" r:id="rId13"/>
    <p:sldId id="272" r:id="rId14"/>
    <p:sldId id="264" r:id="rId15"/>
    <p:sldId id="273" r:id="rId16"/>
    <p:sldId id="265"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348"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8295320C-308A-4D7C-826D-FB7CDD71FB9D}"/>
    <pc:docChg chg="modSld">
      <pc:chgData name="Garcia, Angela" userId="7c09586b-4f58-4c27-9ff0-1fa392274ef2" providerId="ADAL" clId="{8295320C-308A-4D7C-826D-FB7CDD71FB9D}" dt="2022-08-16T18:37:12.351" v="72" actId="6549"/>
      <pc:docMkLst>
        <pc:docMk/>
      </pc:docMkLst>
      <pc:sldChg chg="modSp mod">
        <pc:chgData name="Garcia, Angela" userId="7c09586b-4f58-4c27-9ff0-1fa392274ef2" providerId="ADAL" clId="{8295320C-308A-4D7C-826D-FB7CDD71FB9D}" dt="2022-08-16T18:30:46.048" v="5" actId="6549"/>
        <pc:sldMkLst>
          <pc:docMk/>
          <pc:sldMk cId="3097970597" sldId="256"/>
        </pc:sldMkLst>
        <pc:spChg chg="mod">
          <ac:chgData name="Garcia, Angela" userId="7c09586b-4f58-4c27-9ff0-1fa392274ef2" providerId="ADAL" clId="{8295320C-308A-4D7C-826D-FB7CDD71FB9D}" dt="2022-08-16T18:30:46.048" v="5" actId="6549"/>
          <ac:spMkLst>
            <pc:docMk/>
            <pc:sldMk cId="3097970597" sldId="256"/>
            <ac:spMk id="3" creationId="{00000000-0000-0000-0000-000000000000}"/>
          </ac:spMkLst>
        </pc:spChg>
      </pc:sldChg>
      <pc:sldChg chg="modSp mod">
        <pc:chgData name="Garcia, Angela" userId="7c09586b-4f58-4c27-9ff0-1fa392274ef2" providerId="ADAL" clId="{8295320C-308A-4D7C-826D-FB7CDD71FB9D}" dt="2022-08-16T18:31:12.867" v="19" actId="14100"/>
        <pc:sldMkLst>
          <pc:docMk/>
          <pc:sldMk cId="1313795347" sldId="257"/>
        </pc:sldMkLst>
        <pc:spChg chg="mod">
          <ac:chgData name="Garcia, Angela" userId="7c09586b-4f58-4c27-9ff0-1fa392274ef2" providerId="ADAL" clId="{8295320C-308A-4D7C-826D-FB7CDD71FB9D}" dt="2022-08-16T18:31:10.195" v="18" actId="14100"/>
          <ac:spMkLst>
            <pc:docMk/>
            <pc:sldMk cId="1313795347" sldId="257"/>
            <ac:spMk id="2" creationId="{00000000-0000-0000-0000-000000000000}"/>
          </ac:spMkLst>
        </pc:spChg>
        <pc:spChg chg="mod">
          <ac:chgData name="Garcia, Angela" userId="7c09586b-4f58-4c27-9ff0-1fa392274ef2" providerId="ADAL" clId="{8295320C-308A-4D7C-826D-FB7CDD71FB9D}" dt="2022-08-16T18:31:12.867" v="19" actId="14100"/>
          <ac:spMkLst>
            <pc:docMk/>
            <pc:sldMk cId="1313795347" sldId="257"/>
            <ac:spMk id="3" creationId="{00000000-0000-0000-0000-000000000000}"/>
          </ac:spMkLst>
        </pc:spChg>
      </pc:sldChg>
      <pc:sldChg chg="modSp mod">
        <pc:chgData name="Garcia, Angela" userId="7c09586b-4f58-4c27-9ff0-1fa392274ef2" providerId="ADAL" clId="{8295320C-308A-4D7C-826D-FB7CDD71FB9D}" dt="2022-08-16T18:34:13.533" v="33" actId="20577"/>
        <pc:sldMkLst>
          <pc:docMk/>
          <pc:sldMk cId="2265068540" sldId="260"/>
        </pc:sldMkLst>
        <pc:spChg chg="mod">
          <ac:chgData name="Garcia, Angela" userId="7c09586b-4f58-4c27-9ff0-1fa392274ef2" providerId="ADAL" clId="{8295320C-308A-4D7C-826D-FB7CDD71FB9D}" dt="2022-08-16T18:34:13.533" v="33" actId="20577"/>
          <ac:spMkLst>
            <pc:docMk/>
            <pc:sldMk cId="2265068540" sldId="260"/>
            <ac:spMk id="3" creationId="{00000000-0000-0000-0000-000000000000}"/>
          </ac:spMkLst>
        </pc:spChg>
      </pc:sldChg>
      <pc:sldChg chg="modSp mod">
        <pc:chgData name="Garcia, Angela" userId="7c09586b-4f58-4c27-9ff0-1fa392274ef2" providerId="ADAL" clId="{8295320C-308A-4D7C-826D-FB7CDD71FB9D}" dt="2022-08-16T18:35:11.565" v="40" actId="6549"/>
        <pc:sldMkLst>
          <pc:docMk/>
          <pc:sldMk cId="4198075809" sldId="261"/>
        </pc:sldMkLst>
        <pc:spChg chg="mod">
          <ac:chgData name="Garcia, Angela" userId="7c09586b-4f58-4c27-9ff0-1fa392274ef2" providerId="ADAL" clId="{8295320C-308A-4D7C-826D-FB7CDD71FB9D}" dt="2022-08-16T18:35:11.565" v="40" actId="6549"/>
          <ac:spMkLst>
            <pc:docMk/>
            <pc:sldMk cId="4198075809" sldId="261"/>
            <ac:spMk id="3" creationId="{00000000-0000-0000-0000-000000000000}"/>
          </ac:spMkLst>
        </pc:spChg>
      </pc:sldChg>
      <pc:sldChg chg="modSp mod">
        <pc:chgData name="Garcia, Angela" userId="7c09586b-4f58-4c27-9ff0-1fa392274ef2" providerId="ADAL" clId="{8295320C-308A-4D7C-826D-FB7CDD71FB9D}" dt="2022-08-16T18:36:23.136" v="69" actId="6549"/>
        <pc:sldMkLst>
          <pc:docMk/>
          <pc:sldMk cId="920795182" sldId="263"/>
        </pc:sldMkLst>
        <pc:spChg chg="mod">
          <ac:chgData name="Garcia, Angela" userId="7c09586b-4f58-4c27-9ff0-1fa392274ef2" providerId="ADAL" clId="{8295320C-308A-4D7C-826D-FB7CDD71FB9D}" dt="2022-08-16T18:36:23.136" v="69" actId="6549"/>
          <ac:spMkLst>
            <pc:docMk/>
            <pc:sldMk cId="920795182" sldId="263"/>
            <ac:spMk id="3" creationId="{00000000-0000-0000-0000-000000000000}"/>
          </ac:spMkLst>
        </pc:spChg>
      </pc:sldChg>
      <pc:sldChg chg="modSp mod">
        <pc:chgData name="Garcia, Angela" userId="7c09586b-4f58-4c27-9ff0-1fa392274ef2" providerId="ADAL" clId="{8295320C-308A-4D7C-826D-FB7CDD71FB9D}" dt="2022-08-16T18:33:58.715" v="31" actId="20577"/>
        <pc:sldMkLst>
          <pc:docMk/>
          <pc:sldMk cId="398852354" sldId="267"/>
        </pc:sldMkLst>
        <pc:spChg chg="mod">
          <ac:chgData name="Garcia, Angela" userId="7c09586b-4f58-4c27-9ff0-1fa392274ef2" providerId="ADAL" clId="{8295320C-308A-4D7C-826D-FB7CDD71FB9D}" dt="2022-08-16T18:33:58.715" v="31" actId="20577"/>
          <ac:spMkLst>
            <pc:docMk/>
            <pc:sldMk cId="398852354" sldId="267"/>
            <ac:spMk id="2" creationId="{00000000-0000-0000-0000-000000000000}"/>
          </ac:spMkLst>
        </pc:spChg>
      </pc:sldChg>
      <pc:sldChg chg="modSp mod">
        <pc:chgData name="Garcia, Angela" userId="7c09586b-4f58-4c27-9ff0-1fa392274ef2" providerId="ADAL" clId="{8295320C-308A-4D7C-826D-FB7CDD71FB9D}" dt="2022-08-16T18:34:26.317" v="34" actId="20577"/>
        <pc:sldMkLst>
          <pc:docMk/>
          <pc:sldMk cId="3954913476" sldId="269"/>
        </pc:sldMkLst>
        <pc:spChg chg="mod">
          <ac:chgData name="Garcia, Angela" userId="7c09586b-4f58-4c27-9ff0-1fa392274ef2" providerId="ADAL" clId="{8295320C-308A-4D7C-826D-FB7CDD71FB9D}" dt="2022-08-16T18:34:26.317" v="34" actId="20577"/>
          <ac:spMkLst>
            <pc:docMk/>
            <pc:sldMk cId="3954913476" sldId="269"/>
            <ac:spMk id="2" creationId="{00000000-0000-0000-0000-000000000000}"/>
          </ac:spMkLst>
        </pc:spChg>
      </pc:sldChg>
      <pc:sldChg chg="modSp mod">
        <pc:chgData name="Garcia, Angela" userId="7c09586b-4f58-4c27-9ff0-1fa392274ef2" providerId="ADAL" clId="{8295320C-308A-4D7C-826D-FB7CDD71FB9D}" dt="2022-08-16T18:35:45.486" v="66" actId="20577"/>
        <pc:sldMkLst>
          <pc:docMk/>
          <pc:sldMk cId="297115409" sldId="271"/>
        </pc:sldMkLst>
        <pc:spChg chg="mod">
          <ac:chgData name="Garcia, Angela" userId="7c09586b-4f58-4c27-9ff0-1fa392274ef2" providerId="ADAL" clId="{8295320C-308A-4D7C-826D-FB7CDD71FB9D}" dt="2022-08-16T18:35:06.461" v="38" actId="20577"/>
          <ac:spMkLst>
            <pc:docMk/>
            <pc:sldMk cId="297115409" sldId="271"/>
            <ac:spMk id="2" creationId="{00000000-0000-0000-0000-000000000000}"/>
          </ac:spMkLst>
        </pc:spChg>
        <pc:spChg chg="mod">
          <ac:chgData name="Garcia, Angela" userId="7c09586b-4f58-4c27-9ff0-1fa392274ef2" providerId="ADAL" clId="{8295320C-308A-4D7C-826D-FB7CDD71FB9D}" dt="2022-08-16T18:35:45.486" v="66" actId="20577"/>
          <ac:spMkLst>
            <pc:docMk/>
            <pc:sldMk cId="297115409" sldId="271"/>
            <ac:spMk id="3" creationId="{00000000-0000-0000-0000-000000000000}"/>
          </ac:spMkLst>
        </pc:spChg>
      </pc:sldChg>
      <pc:sldChg chg="modSp mod">
        <pc:chgData name="Garcia, Angela" userId="7c09586b-4f58-4c27-9ff0-1fa392274ef2" providerId="ADAL" clId="{8295320C-308A-4D7C-826D-FB7CDD71FB9D}" dt="2022-08-16T18:36:45.710" v="70" actId="6549"/>
        <pc:sldMkLst>
          <pc:docMk/>
          <pc:sldMk cId="1606372976" sldId="272"/>
        </pc:sldMkLst>
        <pc:spChg chg="mod">
          <ac:chgData name="Garcia, Angela" userId="7c09586b-4f58-4c27-9ff0-1fa392274ef2" providerId="ADAL" clId="{8295320C-308A-4D7C-826D-FB7CDD71FB9D}" dt="2022-08-16T18:36:17.438" v="67" actId="20577"/>
          <ac:spMkLst>
            <pc:docMk/>
            <pc:sldMk cId="1606372976" sldId="272"/>
            <ac:spMk id="2" creationId="{00000000-0000-0000-0000-000000000000}"/>
          </ac:spMkLst>
        </pc:spChg>
        <pc:spChg chg="mod">
          <ac:chgData name="Garcia, Angela" userId="7c09586b-4f58-4c27-9ff0-1fa392274ef2" providerId="ADAL" clId="{8295320C-308A-4D7C-826D-FB7CDD71FB9D}" dt="2022-08-16T18:36:45.710" v="70" actId="6549"/>
          <ac:spMkLst>
            <pc:docMk/>
            <pc:sldMk cId="1606372976" sldId="272"/>
            <ac:spMk id="3" creationId="{00000000-0000-0000-0000-000000000000}"/>
          </ac:spMkLst>
        </pc:spChg>
      </pc:sldChg>
      <pc:sldChg chg="modSp mod">
        <pc:chgData name="Garcia, Angela" userId="7c09586b-4f58-4c27-9ff0-1fa392274ef2" providerId="ADAL" clId="{8295320C-308A-4D7C-826D-FB7CDD71FB9D}" dt="2022-08-16T18:37:12.351" v="72" actId="6549"/>
        <pc:sldMkLst>
          <pc:docMk/>
          <pc:sldMk cId="633365255" sldId="273"/>
        </pc:sldMkLst>
        <pc:spChg chg="mod">
          <ac:chgData name="Garcia, Angela" userId="7c09586b-4f58-4c27-9ff0-1fa392274ef2" providerId="ADAL" clId="{8295320C-308A-4D7C-826D-FB7CDD71FB9D}" dt="2022-08-16T18:37:12.351" v="72" actId="6549"/>
          <ac:spMkLst>
            <pc:docMk/>
            <pc:sldMk cId="633365255" sldId="273"/>
            <ac:spMk id="2" creationId="{00000000-0000-0000-0000-000000000000}"/>
          </ac:spMkLst>
        </pc:spChg>
      </pc:sldChg>
      <pc:sldChg chg="modSp mod">
        <pc:chgData name="Garcia, Angela" userId="7c09586b-4f58-4c27-9ff0-1fa392274ef2" providerId="ADAL" clId="{8295320C-308A-4D7C-826D-FB7CDD71FB9D}" dt="2022-08-16T18:31:29.047" v="29" actId="20577"/>
        <pc:sldMkLst>
          <pc:docMk/>
          <pc:sldMk cId="3494073152" sldId="274"/>
        </pc:sldMkLst>
        <pc:spChg chg="mod">
          <ac:chgData name="Garcia, Angela" userId="7c09586b-4f58-4c27-9ff0-1fa392274ef2" providerId="ADAL" clId="{8295320C-308A-4D7C-826D-FB7CDD71FB9D}" dt="2022-08-16T18:31:29.047" v="29" actId="20577"/>
          <ac:spMkLst>
            <pc:docMk/>
            <pc:sldMk cId="3494073152" sldId="274"/>
            <ac:spMk id="2" creationId="{B90A7BB4-B3C4-4591-87FB-05549ED3993A}"/>
          </ac:spMkLst>
        </pc:spChg>
      </pc:sldChg>
      <pc:sldChg chg="modSp mod">
        <pc:chgData name="Garcia, Angela" userId="7c09586b-4f58-4c27-9ff0-1fa392274ef2" providerId="ADAL" clId="{8295320C-308A-4D7C-826D-FB7CDD71FB9D}" dt="2022-08-16T18:34:31.536" v="36" actId="6549"/>
        <pc:sldMkLst>
          <pc:docMk/>
          <pc:sldMk cId="2348149458" sldId="275"/>
        </pc:sldMkLst>
        <pc:spChg chg="mod">
          <ac:chgData name="Garcia, Angela" userId="7c09586b-4f58-4c27-9ff0-1fa392274ef2" providerId="ADAL" clId="{8295320C-308A-4D7C-826D-FB7CDD71FB9D}" dt="2022-08-16T18:34:31.536" v="36" actId="6549"/>
          <ac:spMkLst>
            <pc:docMk/>
            <pc:sldMk cId="2348149458" sldId="275"/>
            <ac:spMk id="4" creationId="{ACC70B66-DF92-438E-BFCB-121DFE2BE6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B6FF6-ABE3-4B15-8516-A4CCF1661FEA}"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C9C8C-868D-4E30-9CE7-4E2B9F077D7B}" type="slidenum">
              <a:rPr lang="en-US" smtClean="0"/>
              <a:t>‹#›</a:t>
            </a:fld>
            <a:endParaRPr lang="en-US"/>
          </a:p>
        </p:txBody>
      </p:sp>
    </p:spTree>
    <p:extLst>
      <p:ext uri="{BB962C8B-B14F-4D97-AF65-F5344CB8AC3E}">
        <p14:creationId xmlns:p14="http://schemas.microsoft.com/office/powerpoint/2010/main" val="1148536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4CF950-754D-4A92-8E87-3A4AEC4C54A6}"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307443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302A97-1312-4E47-8B98-0F03038E037E}"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206740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FDAE99-9B38-41BF-BD12-CD427D21C525}"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132309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39C4D0-3F90-4B85-AC25-64238C2B7661}"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241125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4303EC-78BD-4EB6-BE06-84D190D8A655}"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2735535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09E04E-40C9-4F97-9924-15DA25517F04}"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11971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F3E8E4-CD4B-4334-B0D2-E67D2BCC327A}"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14489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D7807A-AC6C-450B-A4B2-C2F29DAEE813}"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286035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238F2-8E3D-4866-9095-0585CE654667}"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211495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775AC3-CC0C-4D68-B796-DD5CC449DF39}"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115677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FCBB50-F3D4-4F20-9F19-ED25216DC50D}"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47BAB9-4DC4-411B-83FA-B95F9D1E3829}" type="slidenum">
              <a:rPr lang="en-US" smtClean="0"/>
              <a:t>‹#›</a:t>
            </a:fld>
            <a:endParaRPr lang="en-US"/>
          </a:p>
        </p:txBody>
      </p:sp>
    </p:spTree>
    <p:extLst>
      <p:ext uri="{BB962C8B-B14F-4D97-AF65-F5344CB8AC3E}">
        <p14:creationId xmlns:p14="http://schemas.microsoft.com/office/powerpoint/2010/main" val="334640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97CB3-5DDC-4B1D-B919-111445C2E5A6}"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7BAB9-4DC4-411B-83FA-B95F9D1E3829}" type="slidenum">
              <a:rPr lang="en-US" smtClean="0"/>
              <a:t>‹#›</a:t>
            </a:fld>
            <a:endParaRPr lang="en-US"/>
          </a:p>
        </p:txBody>
      </p:sp>
    </p:spTree>
    <p:extLst>
      <p:ext uri="{BB962C8B-B14F-4D97-AF65-F5344CB8AC3E}">
        <p14:creationId xmlns:p14="http://schemas.microsoft.com/office/powerpoint/2010/main" val="1099080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i-org.ezp.bentley.edu/10.1080/09500782.2019.168999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a:latin typeface="+mn-lt"/>
              </a:rPr>
              <a:t>Chapter 18:  </a:t>
            </a:r>
            <a:r>
              <a:rPr lang="en-US" sz="3200" dirty="0">
                <a:latin typeface="+mn-lt"/>
              </a:rPr>
              <a:t>Interaction in Educational Settings</a:t>
            </a:r>
            <a:br>
              <a:rPr lang="en-US" sz="3200" b="1" dirty="0">
                <a:latin typeface="+mn-lt"/>
              </a:rPr>
            </a:br>
            <a:br>
              <a:rPr lang="en-US" sz="3200" b="1" dirty="0">
                <a:latin typeface="+mn-lt"/>
              </a:rPr>
            </a:br>
            <a:endParaRPr lang="en-US" sz="3200" dirty="0">
              <a:latin typeface="+mn-lt"/>
            </a:endParaRPr>
          </a:p>
        </p:txBody>
      </p:sp>
      <p:sp>
        <p:nvSpPr>
          <p:cNvPr id="3" name="Subtitle 2"/>
          <p:cNvSpPr>
            <a:spLocks noGrp="1"/>
          </p:cNvSpPr>
          <p:nvPr>
            <p:ph type="subTitle" idx="1"/>
          </p:nvPr>
        </p:nvSpPr>
        <p:spPr/>
        <p:txBody>
          <a:bodyPr/>
          <a:lstStyle/>
          <a:p>
            <a:pPr algn="l"/>
            <a:r>
              <a:rPr lang="en-US" sz="1800">
                <a:latin typeface="Calibri" panose="020F0502020204030204" pitchFamily="34" charset="0"/>
                <a:cs typeface="Calibri" panose="020F0502020204030204" pitchFamily="34" charset="0"/>
              </a:rPr>
              <a:t>Angela Cora Garcia, c2022; slides to accompany Chapter 18 of </a:t>
            </a:r>
            <a:r>
              <a:rPr lang="en-US" sz="18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1800">
                <a:latin typeface="Calibri" panose="020F0502020204030204" pitchFamily="34" charset="0"/>
                <a:cs typeface="Calibri" panose="020F0502020204030204" pitchFamily="34" charset="0"/>
              </a:rPr>
              <a:t>.  Bloomsbury Press.</a:t>
            </a:r>
          </a:p>
          <a:p>
            <a:pPr algn="l"/>
            <a:endParaRPr lang="en-US" sz="1800"/>
          </a:p>
          <a:p>
            <a:pPr algn="l"/>
            <a:r>
              <a:rPr lang="en-US" sz="1800"/>
              <a:t>(</a:t>
            </a:r>
            <a:r>
              <a:rPr lang="en-US" sz="1800"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309797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6148"/>
          </a:xfrm>
        </p:spPr>
        <p:txBody>
          <a:bodyPr/>
          <a:lstStyle/>
          <a:p>
            <a:br>
              <a:rPr lang="en-US" sz="3200" dirty="0">
                <a:latin typeface="+mn-lt"/>
              </a:rPr>
            </a:br>
            <a:r>
              <a:rPr lang="en-US" sz="3200" dirty="0">
                <a:latin typeface="+mn-lt"/>
              </a:rPr>
              <a:t>Small Group Work and Individual Tutoring</a:t>
            </a:r>
            <a:br>
              <a:rPr lang="en-US" dirty="0"/>
            </a:br>
            <a:endParaRPr lang="en-US" dirty="0"/>
          </a:p>
        </p:txBody>
      </p:sp>
      <p:sp>
        <p:nvSpPr>
          <p:cNvPr id="3" name="Content Placeholder 2"/>
          <p:cNvSpPr>
            <a:spLocks noGrp="1"/>
          </p:cNvSpPr>
          <p:nvPr>
            <p:ph idx="1"/>
          </p:nvPr>
        </p:nvSpPr>
        <p:spPr>
          <a:xfrm>
            <a:off x="1283516" y="1166070"/>
            <a:ext cx="10070284" cy="5459174"/>
          </a:xfrm>
        </p:spPr>
        <p:txBody>
          <a:bodyPr/>
          <a:lstStyle/>
          <a:p>
            <a:pPr marL="0" indent="0">
              <a:buNone/>
            </a:pPr>
            <a:r>
              <a:rPr lang="en-US" sz="2400" dirty="0"/>
              <a:t>Instruction in small group or dyadic contexts has a different interactional organization than group instruction</a:t>
            </a:r>
          </a:p>
          <a:p>
            <a:pPr marL="0" indent="0">
              <a:buNone/>
            </a:pPr>
            <a:endParaRPr lang="en-US" sz="2400" dirty="0"/>
          </a:p>
          <a:p>
            <a:pPr marL="0" indent="0">
              <a:buNone/>
            </a:pPr>
            <a:r>
              <a:rPr lang="en-US" sz="2400" dirty="0"/>
              <a:t>Park (2015) found students in peer tutoring sessions needed to justify their implicit request for help in order to work with the tutor to set the agenda for their session</a:t>
            </a:r>
          </a:p>
          <a:p>
            <a:pPr marL="0" indent="0">
              <a:buNone/>
            </a:pPr>
            <a:endParaRPr lang="en-US" sz="2400" dirty="0"/>
          </a:p>
          <a:p>
            <a:pPr marL="0" indent="0">
              <a:buNone/>
            </a:pPr>
            <a:r>
              <a:rPr lang="en-US" sz="2400" dirty="0"/>
              <a:t>One technique for justifying their request for help was displaying a lack of knowledge about some aspect of the writing process</a:t>
            </a:r>
          </a:p>
          <a:p>
            <a:pPr marL="0" indent="0">
              <a:buNone/>
            </a:pPr>
            <a:endParaRPr lang="en-US" sz="2400" dirty="0"/>
          </a:p>
          <a:p>
            <a:pPr marL="0" indent="0">
              <a:buNone/>
            </a:pPr>
            <a:r>
              <a:rPr lang="en-US" sz="2400"/>
              <a:t>Excerpt 7 </a:t>
            </a:r>
            <a:r>
              <a:rPr lang="en-US" sz="2400" dirty="0"/>
              <a:t>on the next slide shows the tutee claiming lacking the knowledge of how to write an introduction (line 3).  The tutor acknowledges this claim (line 13) and then begins the instruction (lines 14-15) (Park, 2015)</a:t>
            </a:r>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10</a:t>
            </a:fld>
            <a:endParaRPr lang="en-US" dirty="0"/>
          </a:p>
        </p:txBody>
      </p:sp>
    </p:spTree>
    <p:extLst>
      <p:ext uri="{BB962C8B-B14F-4D97-AF65-F5344CB8AC3E}">
        <p14:creationId xmlns:p14="http://schemas.microsoft.com/office/powerpoint/2010/main" val="4198075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6123"/>
          </a:xfrm>
        </p:spPr>
        <p:txBody>
          <a:bodyPr/>
          <a:lstStyle/>
          <a:p>
            <a:br>
              <a:rPr lang="en-US" sz="3200" dirty="0">
                <a:latin typeface="+mn-lt"/>
              </a:rPr>
            </a:br>
            <a:r>
              <a:rPr lang="en-US" sz="3200">
                <a:latin typeface="+mn-lt"/>
              </a:rPr>
              <a:t>Excerpt 7:  </a:t>
            </a:r>
            <a:r>
              <a:rPr lang="en-US" sz="3200" dirty="0">
                <a:latin typeface="+mn-lt"/>
              </a:rPr>
              <a:t>Park (2015, p. 4)</a:t>
            </a:r>
            <a:br>
              <a:rPr lang="en-US" dirty="0"/>
            </a:br>
            <a:endParaRPr lang="en-US" dirty="0"/>
          </a:p>
        </p:txBody>
      </p:sp>
      <p:sp>
        <p:nvSpPr>
          <p:cNvPr id="3" name="Content Placeholder 2"/>
          <p:cNvSpPr>
            <a:spLocks noGrp="1"/>
          </p:cNvSpPr>
          <p:nvPr>
            <p:ph idx="1"/>
          </p:nvPr>
        </p:nvSpPr>
        <p:spPr>
          <a:xfrm>
            <a:off x="838200" y="841248"/>
            <a:ext cx="10515600" cy="5880227"/>
          </a:xfrm>
        </p:spPr>
        <p:txBody>
          <a:bodyPr/>
          <a:lstStyle/>
          <a:p>
            <a:pPr marL="0" indent="0">
              <a:lnSpc>
                <a:spcPct val="100000"/>
              </a:lnSpc>
              <a:spcBef>
                <a:spcPts val="0"/>
              </a:spcBef>
              <a:buNone/>
            </a:pPr>
            <a:r>
              <a:rPr lang="en-US" sz="2400" dirty="0"/>
              <a:t>01	Ttr:	Okay, so uh what are you working o:n, right [now, what do you</a:t>
            </a:r>
          </a:p>
          <a:p>
            <a:pPr marL="0" indent="0">
              <a:lnSpc>
                <a:spcPct val="100000"/>
              </a:lnSpc>
              <a:spcBef>
                <a:spcPts val="0"/>
              </a:spcBef>
              <a:buNone/>
            </a:pPr>
            <a:r>
              <a:rPr lang="en-US" sz="2400" dirty="0"/>
              <a:t>02	Tte:					</a:t>
            </a:r>
            <a:r>
              <a:rPr lang="en-US" sz="2400"/>
              <a:t>	            [</a:t>
            </a:r>
            <a:r>
              <a:rPr lang="en-US" sz="2400" dirty="0"/>
              <a:t>I’m working o:n</a:t>
            </a:r>
          </a:p>
          <a:p>
            <a:pPr marL="0" indent="0">
              <a:lnSpc>
                <a:spcPct val="100000"/>
              </a:lnSpc>
              <a:spcBef>
                <a:spcPts val="0"/>
              </a:spcBef>
              <a:buNone/>
            </a:pPr>
            <a:r>
              <a:rPr lang="en-US" sz="2400" dirty="0"/>
              <a:t>03	Ttr:	want me to help (.) you with,</a:t>
            </a:r>
          </a:p>
          <a:p>
            <a:pPr marL="0" indent="0">
              <a:lnSpc>
                <a:spcPct val="100000"/>
              </a:lnSpc>
              <a:spcBef>
                <a:spcPts val="0"/>
              </a:spcBef>
              <a:buNone/>
            </a:pPr>
            <a:r>
              <a:rPr lang="en-US" sz="2400" dirty="0"/>
              <a:t>04	Tte:	I’m working on a fi:lm, film movie?</a:t>
            </a:r>
          </a:p>
          <a:p>
            <a:pPr marL="0" indent="0">
              <a:lnSpc>
                <a:spcPct val="100000"/>
              </a:lnSpc>
              <a:spcBef>
                <a:spcPts val="0"/>
              </a:spcBef>
              <a:buNone/>
            </a:pPr>
            <a:r>
              <a:rPr lang="en-US" sz="2400" dirty="0"/>
              <a:t>05	Ttr:	Mm-hmm,</a:t>
            </a:r>
          </a:p>
          <a:p>
            <a:pPr marL="0" indent="0">
              <a:lnSpc>
                <a:spcPct val="100000"/>
              </a:lnSpc>
              <a:spcBef>
                <a:spcPts val="0"/>
              </a:spcBef>
              <a:buNone/>
            </a:pPr>
            <a:r>
              <a:rPr lang="en-US" sz="2400" dirty="0"/>
              <a:t>06	Tte:	Film movie of essay?</a:t>
            </a:r>
          </a:p>
          <a:p>
            <a:pPr marL="0" indent="0">
              <a:lnSpc>
                <a:spcPct val="100000"/>
              </a:lnSpc>
              <a:spcBef>
                <a:spcPts val="0"/>
              </a:spcBef>
              <a:buNone/>
            </a:pPr>
            <a:r>
              <a:rPr lang="en-US" sz="2400" dirty="0"/>
              <a:t>07	Ttr:	Mm-hmm, yeah,</a:t>
            </a:r>
          </a:p>
          <a:p>
            <a:pPr marL="0" indent="0">
              <a:lnSpc>
                <a:spcPct val="100000"/>
              </a:lnSpc>
              <a:spcBef>
                <a:spcPts val="0"/>
              </a:spcBef>
              <a:buNone/>
            </a:pPr>
            <a:r>
              <a:rPr lang="en-US" sz="2400" dirty="0"/>
              <a:t>08	Tte: -&gt;	And I’m just like- I don’t know I’m trying to get</a:t>
            </a:r>
          </a:p>
          <a:p>
            <a:pPr marL="0" indent="0">
              <a:lnSpc>
                <a:spcPct val="100000"/>
              </a:lnSpc>
              <a:spcBef>
                <a:spcPts val="0"/>
              </a:spcBef>
              <a:buNone/>
            </a:pPr>
            <a:r>
              <a:rPr lang="en-US" sz="2400" dirty="0"/>
              <a:t>09	        -&gt;	my introduction together,</a:t>
            </a:r>
          </a:p>
          <a:p>
            <a:pPr marL="0" indent="0">
              <a:lnSpc>
                <a:spcPct val="100000"/>
              </a:lnSpc>
              <a:spcBef>
                <a:spcPts val="0"/>
              </a:spcBef>
              <a:buNone/>
            </a:pPr>
            <a:r>
              <a:rPr lang="en-US" sz="2400" dirty="0"/>
              <a:t>10	Ttr:	Okay, [uh-</a:t>
            </a:r>
          </a:p>
          <a:p>
            <a:pPr marL="0" indent="0">
              <a:lnSpc>
                <a:spcPct val="100000"/>
              </a:lnSpc>
              <a:spcBef>
                <a:spcPts val="0"/>
              </a:spcBef>
              <a:buNone/>
            </a:pPr>
            <a:r>
              <a:rPr lang="en-US" sz="2400" dirty="0"/>
              <a:t>11	Tte:  -&gt;</a:t>
            </a:r>
            <a:r>
              <a:rPr lang="en-US" sz="2400"/>
              <a:t>	           [</a:t>
            </a:r>
            <a:r>
              <a:rPr lang="en-US" sz="2400" dirty="0"/>
              <a:t>like my thoughts. Cuz I know what I wanna d</a:t>
            </a:r>
            <a:r>
              <a:rPr lang="en-US" sz="2400" u="sng" dirty="0"/>
              <a:t>o</a:t>
            </a:r>
            <a:r>
              <a:rPr lang="en-US" sz="2400" dirty="0"/>
              <a:t>,</a:t>
            </a:r>
          </a:p>
          <a:p>
            <a:pPr marL="0" indent="0">
              <a:lnSpc>
                <a:spcPct val="100000"/>
              </a:lnSpc>
              <a:spcBef>
                <a:spcPts val="0"/>
              </a:spcBef>
              <a:buNone/>
            </a:pPr>
            <a:r>
              <a:rPr lang="en-US" sz="2400" dirty="0"/>
              <a:t>12	        -&gt;	but I’m just (.) having trouble (.) putting it together ˚like˚</a:t>
            </a:r>
          </a:p>
          <a:p>
            <a:pPr marL="0" indent="0">
              <a:lnSpc>
                <a:spcPct val="100000"/>
              </a:lnSpc>
              <a:spcBef>
                <a:spcPts val="0"/>
              </a:spcBef>
              <a:buNone/>
            </a:pPr>
            <a:r>
              <a:rPr lang="en-US" sz="2400" dirty="0"/>
              <a:t>13	Ttr:	Right, yeah sure,</a:t>
            </a:r>
          </a:p>
          <a:p>
            <a:pPr marL="0" indent="0">
              <a:lnSpc>
                <a:spcPct val="100000"/>
              </a:lnSpc>
              <a:spcBef>
                <a:spcPts val="0"/>
              </a:spcBef>
              <a:buNone/>
            </a:pPr>
            <a:r>
              <a:rPr lang="en-US" sz="2400" dirty="0"/>
              <a:t>14		So what was the prompt&lt; what was the assignment</a:t>
            </a:r>
          </a:p>
          <a:p>
            <a:pPr marL="0" indent="0">
              <a:lnSpc>
                <a:spcPct val="100000"/>
              </a:lnSpc>
              <a:spcBef>
                <a:spcPts val="0"/>
              </a:spcBef>
              <a:buNone/>
            </a:pPr>
            <a:r>
              <a:rPr lang="en-US" sz="2400" dirty="0"/>
              <a:t>15		that you were given,</a:t>
            </a:r>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11</a:t>
            </a:fld>
            <a:endParaRPr lang="en-US" dirty="0"/>
          </a:p>
        </p:txBody>
      </p:sp>
    </p:spTree>
    <p:extLst>
      <p:ext uri="{BB962C8B-B14F-4D97-AF65-F5344CB8AC3E}">
        <p14:creationId xmlns:p14="http://schemas.microsoft.com/office/powerpoint/2010/main" val="29711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6024"/>
          </a:xfrm>
        </p:spPr>
        <p:txBody>
          <a:bodyPr/>
          <a:lstStyle/>
          <a:p>
            <a:br>
              <a:rPr lang="en-US" sz="3200" dirty="0">
                <a:latin typeface="+mn-lt"/>
              </a:rPr>
            </a:br>
            <a:r>
              <a:rPr lang="en-US" sz="3200" dirty="0">
                <a:latin typeface="+mn-lt"/>
              </a:rPr>
              <a:t>Error Repair and Correction in Pedagogical Contexts </a:t>
            </a:r>
            <a:br>
              <a:rPr lang="en-US" dirty="0"/>
            </a:br>
            <a:endParaRPr lang="en-US" dirty="0"/>
          </a:p>
        </p:txBody>
      </p:sp>
      <p:sp>
        <p:nvSpPr>
          <p:cNvPr id="3" name="Content Placeholder 2"/>
          <p:cNvSpPr>
            <a:spLocks noGrp="1"/>
          </p:cNvSpPr>
          <p:nvPr>
            <p:ph idx="1"/>
          </p:nvPr>
        </p:nvSpPr>
        <p:spPr>
          <a:xfrm>
            <a:off x="1459684" y="1493240"/>
            <a:ext cx="9894116" cy="5148629"/>
          </a:xfrm>
        </p:spPr>
        <p:txBody>
          <a:bodyPr/>
          <a:lstStyle/>
          <a:p>
            <a:pPr marL="0" indent="0">
              <a:lnSpc>
                <a:spcPct val="100000"/>
              </a:lnSpc>
              <a:spcBef>
                <a:spcPts val="0"/>
              </a:spcBef>
              <a:buNone/>
            </a:pPr>
            <a:r>
              <a:rPr lang="en-US" sz="2400" dirty="0"/>
              <a:t>Instructor’s corrections of student’s responses can respond to substantive errors or errors in classroom norms </a:t>
            </a:r>
            <a:r>
              <a:rPr lang="en-US" sz="1400" dirty="0"/>
              <a:t>(Kern et al., 2015)</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Instructors may skip the feedback stage of the IRF sequence and instead use the student’s incorrect answer as a launching pad for solving the problem </a:t>
            </a:r>
            <a:r>
              <a:rPr lang="en-US" sz="1400" dirty="0"/>
              <a:t>(Ingram et al., 2015)</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Instructor’s corrections of students’ answers can be accomplished without threats to face when mitigated by embodied actions such as smiles and gestures </a:t>
            </a:r>
            <a:r>
              <a:rPr lang="en-US" sz="1400" dirty="0"/>
              <a:t>(Lopez-Ozieblo, 2018)</a:t>
            </a:r>
          </a:p>
          <a:p>
            <a:pPr marL="0" indent="0">
              <a:lnSpc>
                <a:spcPct val="100000"/>
              </a:lnSpc>
              <a:spcBef>
                <a:spcPts val="0"/>
              </a:spcBef>
              <a:buNone/>
            </a:pPr>
            <a:endParaRPr lang="en-US" sz="2400" dirty="0"/>
          </a:p>
          <a:p>
            <a:pPr marL="0" indent="0">
              <a:lnSpc>
                <a:spcPct val="100000"/>
              </a:lnSpc>
              <a:spcBef>
                <a:spcPts val="0"/>
              </a:spcBef>
              <a:buNone/>
            </a:pPr>
            <a:r>
              <a:rPr lang="en-US" sz="2400"/>
              <a:t>Excerpt 10 </a:t>
            </a:r>
            <a:r>
              <a:rPr lang="en-US" sz="2400" dirty="0"/>
              <a:t>on the next slide shows the instructor both directly disagreeing with a student’s answer (line 11) while also nodding her head and smiling at the student throughout the exchange</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12</a:t>
            </a:fld>
            <a:endParaRPr lang="en-US" dirty="0"/>
          </a:p>
        </p:txBody>
      </p:sp>
    </p:spTree>
    <p:extLst>
      <p:ext uri="{BB962C8B-B14F-4D97-AF65-F5344CB8AC3E}">
        <p14:creationId xmlns:p14="http://schemas.microsoft.com/office/powerpoint/2010/main" val="920795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3867"/>
          </a:xfrm>
        </p:spPr>
        <p:txBody>
          <a:bodyPr/>
          <a:lstStyle/>
          <a:p>
            <a:br>
              <a:rPr lang="en-US" sz="3200" dirty="0">
                <a:latin typeface="+mn-lt"/>
              </a:rPr>
            </a:br>
            <a:r>
              <a:rPr lang="en-US" sz="3200">
                <a:latin typeface="+mn-lt"/>
              </a:rPr>
              <a:t>Excerpt 10:  </a:t>
            </a:r>
            <a:r>
              <a:rPr lang="en-US" sz="3200" dirty="0">
                <a:latin typeface="+mn-lt"/>
              </a:rPr>
              <a:t>Lopez-Ozieblo (2018, p. 8)</a:t>
            </a:r>
            <a:br>
              <a:rPr lang="en-US" dirty="0"/>
            </a:br>
            <a:endParaRPr lang="en-US" dirty="0"/>
          </a:p>
        </p:txBody>
      </p:sp>
      <p:sp>
        <p:nvSpPr>
          <p:cNvPr id="3" name="Content Placeholder 2"/>
          <p:cNvSpPr>
            <a:spLocks noGrp="1"/>
          </p:cNvSpPr>
          <p:nvPr>
            <p:ph idx="1"/>
          </p:nvPr>
        </p:nvSpPr>
        <p:spPr>
          <a:xfrm>
            <a:off x="838200" y="1078992"/>
            <a:ext cx="10515600" cy="5642483"/>
          </a:xfrm>
        </p:spPr>
        <p:txBody>
          <a:bodyPr>
            <a:noAutofit/>
          </a:bodyPr>
          <a:lstStyle/>
          <a:p>
            <a:pPr marL="0" indent="0">
              <a:lnSpc>
                <a:spcPct val="100000"/>
              </a:lnSpc>
              <a:spcBef>
                <a:spcPts val="0"/>
              </a:spcBef>
              <a:buNone/>
            </a:pPr>
            <a:r>
              <a:rPr lang="en-US" sz="2000" dirty="0"/>
              <a:t>1	Teacher (T)	ˆso which area do you think/there are many the ˆmost number of</a:t>
            </a:r>
          </a:p>
          <a:p>
            <a:pPr marL="0" indent="0">
              <a:lnSpc>
                <a:spcPct val="100000"/>
              </a:lnSpc>
              <a:spcBef>
                <a:spcPts val="0"/>
              </a:spcBef>
              <a:buNone/>
            </a:pPr>
            <a:r>
              <a:rPr lang="en-US" sz="2000" dirty="0"/>
              <a:t>2			new words?</a:t>
            </a:r>
          </a:p>
          <a:p>
            <a:pPr marL="0" indent="0">
              <a:lnSpc>
                <a:spcPct val="100000"/>
              </a:lnSpc>
              <a:spcBef>
                <a:spcPts val="0"/>
              </a:spcBef>
              <a:buNone/>
            </a:pPr>
            <a:r>
              <a:rPr lang="en-US" sz="2000" dirty="0"/>
              <a:t>3	Student (S1):	technology.</a:t>
            </a:r>
          </a:p>
          <a:p>
            <a:pPr marL="0" indent="0">
              <a:lnSpc>
                <a:spcPct val="100000"/>
              </a:lnSpc>
              <a:spcBef>
                <a:spcPts val="0"/>
              </a:spcBef>
              <a:buNone/>
            </a:pPr>
            <a:r>
              <a:rPr lang="en-US" sz="2000" dirty="0"/>
              <a:t>4	T:		Technology.  ˆanything else?</a:t>
            </a:r>
          </a:p>
          <a:p>
            <a:pPr marL="0" indent="0">
              <a:lnSpc>
                <a:spcPct val="100000"/>
              </a:lnSpc>
              <a:spcBef>
                <a:spcPts val="0"/>
              </a:spcBef>
              <a:buNone/>
            </a:pPr>
            <a:r>
              <a:rPr lang="en-US" sz="2000" dirty="0"/>
              <a:t>5	S2:		//medicine.</a:t>
            </a:r>
          </a:p>
          <a:p>
            <a:pPr marL="0" indent="0">
              <a:lnSpc>
                <a:spcPct val="100000"/>
              </a:lnSpc>
              <a:spcBef>
                <a:spcPts val="0"/>
              </a:spcBef>
              <a:buNone/>
            </a:pPr>
            <a:r>
              <a:rPr lang="en-US" sz="2000" dirty="0"/>
              <a:t>6	T:		medicine.  OK? that medicine can be in the area of technology.</a:t>
            </a:r>
          </a:p>
          <a:p>
            <a:pPr marL="0" indent="0">
              <a:lnSpc>
                <a:spcPct val="100000"/>
              </a:lnSpc>
              <a:spcBef>
                <a:spcPts val="0"/>
              </a:spcBef>
              <a:buNone/>
            </a:pPr>
            <a:r>
              <a:rPr lang="en-US" sz="2000" dirty="0"/>
              <a:t>7	S3:		//Science?</a:t>
            </a:r>
          </a:p>
          <a:p>
            <a:pPr marL="0" indent="0">
              <a:lnSpc>
                <a:spcPct val="100000"/>
              </a:lnSpc>
              <a:spcBef>
                <a:spcPts val="0"/>
              </a:spcBef>
              <a:buNone/>
            </a:pPr>
            <a:r>
              <a:rPr lang="en-US" sz="2000" dirty="0"/>
              <a:t>8	T:		Science. OK.//anything else?</a:t>
            </a:r>
          </a:p>
          <a:p>
            <a:pPr marL="0" indent="0">
              <a:lnSpc>
                <a:spcPct val="100000"/>
              </a:lnSpc>
              <a:spcBef>
                <a:spcPts val="0"/>
              </a:spcBef>
              <a:buNone/>
            </a:pPr>
            <a:r>
              <a:rPr lang="en-US" sz="2000" dirty="0"/>
              <a:t>9	S4:		//arts.</a:t>
            </a:r>
          </a:p>
          <a:p>
            <a:pPr marL="0" indent="0">
              <a:lnSpc>
                <a:spcPct val="100000"/>
              </a:lnSpc>
              <a:spcBef>
                <a:spcPts val="0"/>
              </a:spcBef>
              <a:buNone/>
            </a:pPr>
            <a:r>
              <a:rPr lang="en-US" sz="2000" dirty="0"/>
              <a:t>10	T:		arts? do you think ˆarts have many ˆnew words?</a:t>
            </a:r>
          </a:p>
          <a:p>
            <a:pPr marL="0" indent="0">
              <a:lnSpc>
                <a:spcPct val="100000"/>
              </a:lnSpc>
              <a:spcBef>
                <a:spcPts val="0"/>
              </a:spcBef>
              <a:buNone/>
            </a:pPr>
            <a:r>
              <a:rPr lang="en-US" sz="2000" dirty="0"/>
              <a:t>					</a:t>
            </a:r>
            <a:r>
              <a:rPr lang="en-US" sz="2000"/>
              <a:t>	</a:t>
            </a:r>
            <a:r>
              <a:rPr lang="en-US" sz="2000" i="1"/>
              <a:t>Two </a:t>
            </a:r>
            <a:r>
              <a:rPr lang="en-US" sz="2000" i="1" dirty="0"/>
              <a:t>head nods</a:t>
            </a:r>
            <a:endParaRPr lang="en-US" sz="2000" dirty="0"/>
          </a:p>
          <a:p>
            <a:pPr marL="0" indent="0">
              <a:lnSpc>
                <a:spcPct val="100000"/>
              </a:lnSpc>
              <a:spcBef>
                <a:spcPts val="0"/>
              </a:spcBef>
              <a:buNone/>
            </a:pPr>
            <a:r>
              <a:rPr lang="en-US" sz="2000" dirty="0"/>
              <a:t>11	T:		//not ˆreally.  I think many new words-. now ˆscience and</a:t>
            </a:r>
          </a:p>
          <a:p>
            <a:pPr marL="0" indent="0">
              <a:lnSpc>
                <a:spcPct val="100000"/>
              </a:lnSpc>
              <a:spcBef>
                <a:spcPts val="0"/>
              </a:spcBef>
              <a:buNone/>
            </a:pPr>
            <a:r>
              <a:rPr lang="en-US" sz="2000" dirty="0"/>
              <a:t>12			technology is one main area which has ˆmany new words and another</a:t>
            </a:r>
          </a:p>
          <a:p>
            <a:pPr marL="0" indent="0">
              <a:lnSpc>
                <a:spcPct val="100000"/>
              </a:lnSpc>
              <a:spcBef>
                <a:spcPts val="0"/>
              </a:spcBef>
              <a:buNone/>
            </a:pPr>
            <a:r>
              <a:rPr lang="en-US" sz="2000" dirty="0"/>
              <a:t>13			is politics/politics. </a:t>
            </a:r>
            <a:r>
              <a:rPr lang="en-US" sz="2000" i="1" dirty="0"/>
              <a:t>(further explanation provided)</a:t>
            </a:r>
            <a:endParaRPr lang="en-US" sz="2000" dirty="0"/>
          </a:p>
          <a:p>
            <a:pPr marL="0" indent="0">
              <a:lnSpc>
                <a:spcPct val="100000"/>
              </a:lnSpc>
              <a:spcBef>
                <a:spcPts val="0"/>
              </a:spcBef>
              <a:buNone/>
            </a:pPr>
            <a:endParaRPr lang="en-US" sz="2000" dirty="0"/>
          </a:p>
        </p:txBody>
      </p:sp>
      <p:sp>
        <p:nvSpPr>
          <p:cNvPr id="4" name="Slide Number Placeholder 3"/>
          <p:cNvSpPr>
            <a:spLocks noGrp="1"/>
          </p:cNvSpPr>
          <p:nvPr>
            <p:ph type="sldNum" sz="quarter" idx="12"/>
          </p:nvPr>
        </p:nvSpPr>
        <p:spPr/>
        <p:txBody>
          <a:bodyPr/>
          <a:lstStyle/>
          <a:p>
            <a:fld id="{5F47BAB9-4DC4-411B-83FA-B95F9D1E3829}" type="slidenum">
              <a:rPr lang="en-US" smtClean="0"/>
              <a:t>13</a:t>
            </a:fld>
            <a:endParaRPr lang="en-US" dirty="0"/>
          </a:p>
        </p:txBody>
      </p:sp>
    </p:spTree>
    <p:extLst>
      <p:ext uri="{BB962C8B-B14F-4D97-AF65-F5344CB8AC3E}">
        <p14:creationId xmlns:p14="http://schemas.microsoft.com/office/powerpoint/2010/main" val="160637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lstStyle/>
          <a:p>
            <a:br>
              <a:rPr lang="en-US" sz="3200" dirty="0">
                <a:latin typeface="+mn-lt"/>
              </a:rPr>
            </a:br>
            <a:r>
              <a:rPr lang="en-US" sz="3200" dirty="0">
                <a:latin typeface="+mn-lt"/>
              </a:rPr>
              <a:t>Transitions in Pedagogical Processes </a:t>
            </a:r>
            <a:br>
              <a:rPr lang="en-US" dirty="0"/>
            </a:br>
            <a:endParaRPr lang="en-US" dirty="0"/>
          </a:p>
        </p:txBody>
      </p:sp>
      <p:sp>
        <p:nvSpPr>
          <p:cNvPr id="3" name="Content Placeholder 2"/>
          <p:cNvSpPr>
            <a:spLocks noGrp="1"/>
          </p:cNvSpPr>
          <p:nvPr>
            <p:ph idx="1"/>
          </p:nvPr>
        </p:nvSpPr>
        <p:spPr>
          <a:xfrm>
            <a:off x="1560352" y="1258349"/>
            <a:ext cx="9793448" cy="5463125"/>
          </a:xfrm>
        </p:spPr>
        <p:txBody>
          <a:bodyPr/>
          <a:lstStyle/>
          <a:p>
            <a:pPr marL="0" indent="0">
              <a:buNone/>
            </a:pPr>
            <a:r>
              <a:rPr lang="en-US" dirty="0"/>
              <a:t>Transitions are typically initiated and performed by instructors, with the cooperation/collaboration of the students</a:t>
            </a:r>
          </a:p>
          <a:p>
            <a:pPr marL="0" indent="0">
              <a:buNone/>
            </a:pPr>
            <a:endParaRPr lang="en-US" dirty="0"/>
          </a:p>
          <a:p>
            <a:pPr marL="0" indent="0">
              <a:buNone/>
            </a:pPr>
            <a:r>
              <a:rPr lang="en-US" dirty="0"/>
              <a:t>Some transition attempts may be prompted or initiated by students</a:t>
            </a:r>
          </a:p>
          <a:p>
            <a:pPr marL="0" indent="0">
              <a:buNone/>
            </a:pPr>
            <a:endParaRPr lang="en-US" dirty="0"/>
          </a:p>
          <a:p>
            <a:pPr marL="0" indent="0">
              <a:buNone/>
            </a:pPr>
            <a:r>
              <a:rPr lang="en-US" dirty="0"/>
              <a:t>Tyagunova &amp; Greiffenhagen (2017) studied transitions to closing in university classrooms</a:t>
            </a:r>
          </a:p>
          <a:p>
            <a:pPr marL="0" indent="0">
              <a:buNone/>
            </a:pPr>
            <a:endParaRPr lang="en-US" dirty="0"/>
          </a:p>
          <a:p>
            <a:pPr marL="0" indent="0">
              <a:buNone/>
            </a:pPr>
            <a:r>
              <a:rPr lang="en-US" dirty="0"/>
              <a:t>Excerpt 11 on the next slide shows a teacher initiating closing lines 3-6) and the students cooperating by knocking on their tables at the appropriate time (line 7)</a:t>
            </a:r>
          </a:p>
        </p:txBody>
      </p:sp>
      <p:sp>
        <p:nvSpPr>
          <p:cNvPr id="4" name="Slide Number Placeholder 3"/>
          <p:cNvSpPr>
            <a:spLocks noGrp="1"/>
          </p:cNvSpPr>
          <p:nvPr>
            <p:ph type="sldNum" sz="quarter" idx="12"/>
          </p:nvPr>
        </p:nvSpPr>
        <p:spPr/>
        <p:txBody>
          <a:bodyPr/>
          <a:lstStyle/>
          <a:p>
            <a:fld id="{5F47BAB9-4DC4-411B-83FA-B95F9D1E3829}" type="slidenum">
              <a:rPr lang="en-US" smtClean="0"/>
              <a:t>14</a:t>
            </a:fld>
            <a:endParaRPr lang="en-US" dirty="0"/>
          </a:p>
        </p:txBody>
      </p:sp>
    </p:spTree>
    <p:extLst>
      <p:ext uri="{BB962C8B-B14F-4D97-AF65-F5344CB8AC3E}">
        <p14:creationId xmlns:p14="http://schemas.microsoft.com/office/powerpoint/2010/main" val="241367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2699"/>
          </a:xfrm>
        </p:spPr>
        <p:txBody>
          <a:bodyPr>
            <a:normAutofit/>
          </a:bodyPr>
          <a:lstStyle/>
          <a:p>
            <a:r>
              <a:rPr lang="en-US" sz="3200">
                <a:latin typeface="+mn-lt"/>
              </a:rPr>
              <a:t>Excerpt 11:  </a:t>
            </a:r>
            <a:r>
              <a:rPr lang="en-US" sz="3200" dirty="0">
                <a:latin typeface="+mn-lt"/>
              </a:rPr>
              <a:t>Tyagunova and Greiffenhagen (2017, p. 318)</a:t>
            </a:r>
          </a:p>
        </p:txBody>
      </p:sp>
      <p:sp>
        <p:nvSpPr>
          <p:cNvPr id="3" name="Content Placeholder 2"/>
          <p:cNvSpPr>
            <a:spLocks noGrp="1"/>
          </p:cNvSpPr>
          <p:nvPr>
            <p:ph idx="1"/>
          </p:nvPr>
        </p:nvSpPr>
        <p:spPr>
          <a:xfrm>
            <a:off x="1379912" y="1078992"/>
            <a:ext cx="9973887" cy="5486400"/>
          </a:xfrm>
        </p:spPr>
        <p:txBody>
          <a:bodyPr>
            <a:normAutofit/>
          </a:bodyPr>
          <a:lstStyle/>
          <a:p>
            <a:pPr marL="0" indent="0">
              <a:buNone/>
            </a:pPr>
            <a:r>
              <a:rPr lang="en-US" sz="2400" dirty="0"/>
              <a:t>01	L:	Alright.  Okay.  Then (.) thank you (.)</a:t>
            </a:r>
          </a:p>
          <a:p>
            <a:pPr marL="0" indent="0">
              <a:buNone/>
            </a:pPr>
            <a:r>
              <a:rPr lang="en-US" sz="2400" dirty="0"/>
              <a:t>02		for the nice presentation once again (</a:t>
            </a:r>
            <a:r>
              <a:rPr lang="en-US" sz="2400" i="1" dirty="0"/>
              <a:t>inaudible</a:t>
            </a:r>
            <a:r>
              <a:rPr lang="en-US" sz="2400" dirty="0"/>
              <a:t>)</a:t>
            </a:r>
          </a:p>
          <a:p>
            <a:pPr marL="0" indent="0">
              <a:buNone/>
            </a:pPr>
            <a:r>
              <a:rPr lang="en-US" sz="2400" dirty="0"/>
              <a:t>03		And if there aren’t any questions</a:t>
            </a:r>
          </a:p>
          <a:p>
            <a:pPr marL="0" indent="0">
              <a:buNone/>
            </a:pPr>
            <a:r>
              <a:rPr lang="en-US" sz="2400" dirty="0"/>
              <a:t>04		Then (.) you are allowed to go.</a:t>
            </a:r>
          </a:p>
          <a:p>
            <a:pPr marL="0" indent="0">
              <a:buNone/>
            </a:pPr>
            <a:r>
              <a:rPr lang="en-US" sz="2400" dirty="0"/>
              <a:t>05		Then I wish you nice (</a:t>
            </a:r>
            <a:r>
              <a:rPr lang="en-US" sz="2400" i="1" dirty="0"/>
              <a:t>inaudible</a:t>
            </a:r>
            <a:r>
              <a:rPr lang="en-US" sz="2400" dirty="0"/>
              <a:t>) celebration</a:t>
            </a:r>
          </a:p>
          <a:p>
            <a:pPr marL="0" indent="0">
              <a:buNone/>
            </a:pPr>
            <a:r>
              <a:rPr lang="en-US" sz="2400" dirty="0"/>
              <a:t>06		and see you next week.</a:t>
            </a:r>
          </a:p>
          <a:p>
            <a:pPr marL="0" indent="0">
              <a:buNone/>
            </a:pPr>
            <a:r>
              <a:rPr lang="en-US" sz="2400" dirty="0"/>
              <a:t>07	SN:	</a:t>
            </a:r>
            <a:r>
              <a:rPr lang="en-US" sz="2400" i="1" dirty="0"/>
              <a:t>((knock on their tables))</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5F47BAB9-4DC4-411B-83FA-B95F9D1E3829}" type="slidenum">
              <a:rPr lang="en-US" smtClean="0"/>
              <a:t>15</a:t>
            </a:fld>
            <a:endParaRPr lang="en-US" dirty="0"/>
          </a:p>
        </p:txBody>
      </p:sp>
    </p:spTree>
    <p:extLst>
      <p:ext uri="{BB962C8B-B14F-4D97-AF65-F5344CB8AC3E}">
        <p14:creationId xmlns:p14="http://schemas.microsoft.com/office/powerpoint/2010/main" val="633365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4213"/>
          </a:xfrm>
        </p:spPr>
        <p:txBody>
          <a:bodyPr/>
          <a:lstStyle/>
          <a:p>
            <a:r>
              <a:rPr lang="en-US" sz="3200" dirty="0">
                <a:latin typeface="+mn-lt"/>
              </a:rPr>
              <a:t>Summary</a:t>
            </a:r>
          </a:p>
        </p:txBody>
      </p:sp>
      <p:sp>
        <p:nvSpPr>
          <p:cNvPr id="3" name="Content Placeholder 2"/>
          <p:cNvSpPr>
            <a:spLocks noGrp="1"/>
          </p:cNvSpPr>
          <p:nvPr>
            <p:ph idx="1"/>
          </p:nvPr>
        </p:nvSpPr>
        <p:spPr>
          <a:xfrm>
            <a:off x="1371600" y="1317072"/>
            <a:ext cx="9982200" cy="5221840"/>
          </a:xfrm>
        </p:spPr>
        <p:txBody>
          <a:bodyPr/>
          <a:lstStyle/>
          <a:p>
            <a:pPr marL="0" indent="0">
              <a:lnSpc>
                <a:spcPct val="100000"/>
              </a:lnSpc>
              <a:spcBef>
                <a:spcPts val="0"/>
              </a:spcBef>
              <a:buNone/>
            </a:pPr>
            <a:r>
              <a:rPr lang="en-US" sz="2400" dirty="0"/>
              <a:t>Turn taking and other interactional procedures are the tools through which pedagogical goals are accomplished</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Instructors typically play a major role in managing the exchange of turns in the  interaction and transitions from one activity to the next, ask questions and responding to student answers</a:t>
            </a:r>
          </a:p>
          <a:p>
            <a:pPr marL="0" indent="0">
              <a:lnSpc>
                <a:spcPct val="100000"/>
              </a:lnSpc>
              <a:spcBef>
                <a:spcPts val="0"/>
              </a:spcBef>
              <a:buNone/>
            </a:pPr>
            <a:endParaRPr lang="en-US" sz="2400" dirty="0"/>
          </a:p>
          <a:p>
            <a:pPr marL="0" indent="0">
              <a:lnSpc>
                <a:spcPct val="100000"/>
              </a:lnSpc>
              <a:spcBef>
                <a:spcPts val="0"/>
              </a:spcBef>
              <a:buNone/>
            </a:pPr>
            <a:r>
              <a:rPr lang="en-US" sz="2400" dirty="0"/>
              <a:t>In addition to instructing, teachers also do classroom management, including correcting student errors or lack of attention; routine sequences (e.g., IRF or IRE sequences), question types (e.g., individually addressed questions), and ranges of responses to incorrect responses can be used depending on the pedagogical goals and strategies of the instructor.</a:t>
            </a:r>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16</a:t>
            </a:fld>
            <a:endParaRPr lang="en-US" dirty="0"/>
          </a:p>
        </p:txBody>
      </p:sp>
    </p:spTree>
    <p:extLst>
      <p:ext uri="{BB962C8B-B14F-4D97-AF65-F5344CB8AC3E}">
        <p14:creationId xmlns:p14="http://schemas.microsoft.com/office/powerpoint/2010/main" val="982869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7BB4-B3C4-4591-87FB-05549ED3993A}"/>
              </a:ext>
            </a:extLst>
          </p:cNvPr>
          <p:cNvSpPr>
            <a:spLocks noGrp="1"/>
          </p:cNvSpPr>
          <p:nvPr>
            <p:ph type="title"/>
          </p:nvPr>
        </p:nvSpPr>
        <p:spPr>
          <a:xfrm>
            <a:off x="838200" y="365126"/>
            <a:ext cx="10515600" cy="677612"/>
          </a:xfrm>
        </p:spPr>
        <p:txBody>
          <a:bodyPr>
            <a:normAutofit/>
          </a:bodyPr>
          <a:lstStyle/>
          <a:p>
            <a:r>
              <a:rPr lang="en-US" sz="3200">
                <a:latin typeface="+mn-lt"/>
              </a:rPr>
              <a:t>References</a:t>
            </a:r>
            <a:endParaRPr lang="en-US" sz="3200" dirty="0">
              <a:latin typeface="+mn-lt"/>
            </a:endParaRPr>
          </a:p>
        </p:txBody>
      </p:sp>
      <p:sp>
        <p:nvSpPr>
          <p:cNvPr id="3" name="Content Placeholder 2">
            <a:extLst>
              <a:ext uri="{FF2B5EF4-FFF2-40B4-BE49-F238E27FC236}">
                <a16:creationId xmlns:a16="http://schemas.microsoft.com/office/drawing/2014/main" id="{46A5793B-3AEC-4060-992D-D541969033F9}"/>
              </a:ext>
            </a:extLst>
          </p:cNvPr>
          <p:cNvSpPr>
            <a:spLocks noGrp="1"/>
          </p:cNvSpPr>
          <p:nvPr>
            <p:ph idx="1"/>
          </p:nvPr>
        </p:nvSpPr>
        <p:spPr>
          <a:xfrm>
            <a:off x="838200" y="1042737"/>
            <a:ext cx="10515600" cy="5678737"/>
          </a:xfrm>
        </p:spPr>
        <p:txBody>
          <a:bodyPr/>
          <a:lstStyle/>
          <a:p>
            <a:pPr marL="0" marR="0" indent="0">
              <a:lnSpc>
                <a:spcPct val="100000"/>
              </a:lnSpc>
              <a:spcBef>
                <a:spcPts val="0"/>
              </a:spcBef>
              <a:spcAft>
                <a:spcPts val="600"/>
              </a:spcAft>
              <a:buNone/>
            </a:pPr>
            <a:r>
              <a:rPr lang="en-US" sz="1600" dirty="0">
                <a:effectLst/>
                <a:latin typeface="Times New Roman" panose="02020603050405020304" pitchFamily="18" charset="0"/>
                <a:ea typeface="Calibri" panose="020F0502020204030204" pitchFamily="34" charset="0"/>
              </a:rPr>
              <a:t>Davidson, C., &amp; C. Edwards-Groves. (2020), 'Producing and closing down multiple-response sequences during whole-class talk in an early years classroom,' </a:t>
            </a:r>
            <a:r>
              <a:rPr lang="en-US" sz="1600" u="sng" dirty="0">
                <a:effectLst/>
                <a:latin typeface="Times New Roman" panose="02020603050405020304" pitchFamily="18" charset="0"/>
                <a:ea typeface="Calibri" panose="020F0502020204030204" pitchFamily="34" charset="0"/>
              </a:rPr>
              <a:t>Language &amp; Education: An International Journal</a:t>
            </a:r>
            <a:r>
              <a:rPr lang="en-US" sz="1600" dirty="0">
                <a:effectLst/>
                <a:latin typeface="Times New Roman" panose="02020603050405020304" pitchFamily="18" charset="0"/>
                <a:ea typeface="Calibri" panose="020F0502020204030204" pitchFamily="34" charset="0"/>
              </a:rPr>
              <a:t>, 34, (3), 193–211. </a:t>
            </a:r>
            <a:r>
              <a:rPr lang="en-US" sz="1600" u="sng" dirty="0">
                <a:solidFill>
                  <a:srgbClr val="0563C1"/>
                </a:solidFill>
                <a:effectLst/>
                <a:latin typeface="Times New Roman" panose="02020603050405020304" pitchFamily="18" charset="0"/>
                <a:ea typeface="Calibri" panose="020F0502020204030204" pitchFamily="34" charset="0"/>
                <a:hlinkClick r:id="rId2"/>
              </a:rPr>
              <a:t>https://doi-org.ezp.bentley.edu/10.1080/09500782.2019.1689995</a:t>
            </a:r>
            <a:endParaRPr lang="en-US" sz="1600" dirty="0">
              <a:effectLst/>
              <a:latin typeface="Times New Roman" panose="02020603050405020304" pitchFamily="18" charset="0"/>
              <a:ea typeface="Calibri" panose="020F0502020204030204" pitchFamily="34" charset="0"/>
            </a:endParaRPr>
          </a:p>
          <a:p>
            <a:pPr marL="0" marR="0" indent="0">
              <a:lnSpc>
                <a:spcPct val="100000"/>
              </a:lnSpc>
              <a:spcBef>
                <a:spcPts val="0"/>
              </a:spcBef>
              <a:spcAft>
                <a:spcPts val="600"/>
              </a:spcAft>
              <a:buNone/>
            </a:pPr>
            <a:r>
              <a:rPr lang="en-US" sz="1600" dirty="0">
                <a:effectLst/>
                <a:latin typeface="Times New Roman" panose="02020603050405020304" pitchFamily="18" charset="0"/>
                <a:ea typeface="Calibri" panose="020F0502020204030204" pitchFamily="34" charset="0"/>
              </a:rPr>
              <a:t>Ingram, Jenni and Victoria Elliott. (2014), 'Turn taking and ‘wait time’ in classroom interactions,'  </a:t>
            </a:r>
            <a:r>
              <a:rPr lang="en-US" sz="1600" u="sng" dirty="0">
                <a:effectLst/>
                <a:latin typeface="Times New Roman" panose="02020603050405020304" pitchFamily="18" charset="0"/>
                <a:ea typeface="Calibri" panose="020F0502020204030204" pitchFamily="34" charset="0"/>
              </a:rPr>
              <a:t>Journal of Pragmatics</a:t>
            </a:r>
            <a:r>
              <a:rPr lang="en-US" sz="1600" dirty="0">
                <a:effectLst/>
                <a:latin typeface="Times New Roman" panose="02020603050405020304" pitchFamily="18" charset="0"/>
                <a:ea typeface="Calibri" panose="020F0502020204030204" pitchFamily="34" charset="0"/>
              </a:rPr>
              <a:t>, 62, (2014), 1-12.</a:t>
            </a:r>
          </a:p>
          <a:p>
            <a:pPr marL="0" marR="0" indent="0">
              <a:lnSpc>
                <a:spcPct val="100000"/>
              </a:lnSpc>
              <a:spcBef>
                <a:spcPts val="0"/>
              </a:spcBef>
              <a:spcAft>
                <a:spcPts val="600"/>
              </a:spcAft>
              <a:buNone/>
            </a:pPr>
            <a:r>
              <a:rPr lang="en-US" sz="1600" dirty="0">
                <a:effectLst/>
                <a:latin typeface="Times New Roman" panose="02020603050405020304" pitchFamily="18" charset="0"/>
                <a:ea typeface="Calibri" panose="020F0502020204030204" pitchFamily="34" charset="0"/>
              </a:rPr>
              <a:t>Ingram, Jenni, Andrea Pitt and Fay Baldry. (2015), 'Handling errors as they arise in whole-class interactions,' </a:t>
            </a:r>
            <a:r>
              <a:rPr lang="en-US" sz="1600" u="sng" dirty="0">
                <a:effectLst/>
                <a:latin typeface="Times New Roman" panose="02020603050405020304" pitchFamily="18" charset="0"/>
                <a:ea typeface="Calibri" panose="020F0502020204030204" pitchFamily="34" charset="0"/>
              </a:rPr>
              <a:t>Research in Mathematics Education</a:t>
            </a:r>
            <a:r>
              <a:rPr lang="en-US" sz="1600" dirty="0">
                <a:effectLst/>
                <a:latin typeface="Times New Roman" panose="02020603050405020304" pitchFamily="18" charset="0"/>
                <a:ea typeface="Calibri" panose="020F0502020204030204" pitchFamily="34" charset="0"/>
              </a:rPr>
              <a:t>, 17, (3), 183-197.</a:t>
            </a:r>
          </a:p>
          <a:p>
            <a:pPr marL="0" marR="0" indent="0">
              <a:lnSpc>
                <a:spcPct val="100000"/>
              </a:lnSpc>
              <a:spcBef>
                <a:spcPts val="0"/>
              </a:spcBef>
              <a:spcAft>
                <a:spcPts val="600"/>
              </a:spcAft>
              <a:buNone/>
            </a:pPr>
            <a:r>
              <a:rPr lang="en-US" sz="1600" dirty="0">
                <a:effectLst/>
                <a:latin typeface="Times New Roman" panose="02020603050405020304" pitchFamily="18" charset="0"/>
                <a:ea typeface="Calibri" panose="020F0502020204030204" pitchFamily="34" charset="0"/>
              </a:rPr>
              <a:t>Ishino, Mika. (2017), 'Subversive questions for classroom turn-taking traffic management,'  </a:t>
            </a:r>
            <a:r>
              <a:rPr lang="en-US" sz="1600" u="sng" dirty="0">
                <a:effectLst/>
                <a:latin typeface="Times New Roman" panose="02020603050405020304" pitchFamily="18" charset="0"/>
                <a:ea typeface="Calibri" panose="020F0502020204030204" pitchFamily="34" charset="0"/>
              </a:rPr>
              <a:t>Journal of Pragmatics</a:t>
            </a:r>
            <a:r>
              <a:rPr lang="en-US" sz="1600" dirty="0">
                <a:effectLst/>
                <a:latin typeface="Times New Roman" panose="02020603050405020304" pitchFamily="18" charset="0"/>
                <a:ea typeface="Calibri" panose="020F0502020204030204" pitchFamily="34" charset="0"/>
              </a:rPr>
              <a:t>, 117, (2017), 41-57.</a:t>
            </a:r>
          </a:p>
          <a:p>
            <a:pPr marL="0" marR="0" indent="0">
              <a:lnSpc>
                <a:spcPct val="100000"/>
              </a:lnSpc>
              <a:spcBef>
                <a:spcPts val="0"/>
              </a:spcBef>
              <a:spcAft>
                <a:spcPts val="600"/>
              </a:spcAft>
              <a:buNone/>
            </a:pPr>
            <a:r>
              <a:rPr lang="en-US" sz="1600" dirty="0">
                <a:effectLst/>
                <a:latin typeface="Times New Roman" panose="02020603050405020304" pitchFamily="18" charset="0"/>
                <a:ea typeface="Calibri" panose="020F0502020204030204" pitchFamily="34" charset="0"/>
              </a:rPr>
              <a:t>Kern, Friederike, Beate </a:t>
            </a:r>
            <a:r>
              <a:rPr lang="en-US" sz="1600" dirty="0" err="1">
                <a:effectLst/>
                <a:latin typeface="Times New Roman" panose="02020603050405020304" pitchFamily="18" charset="0"/>
                <a:ea typeface="Calibri" panose="020F0502020204030204" pitchFamily="34" charset="0"/>
              </a:rPr>
              <a:t>Lingnau</a:t>
            </a:r>
            <a:r>
              <a:rPr lang="en-US" sz="1600">
                <a:effectLst/>
                <a:latin typeface="Times New Roman" panose="02020603050405020304" pitchFamily="18" charset="0"/>
                <a:ea typeface="Calibri" panose="020F0502020204030204" pitchFamily="34" charset="0"/>
              </a:rPr>
              <a:t>, and Ingwer Paul. (2015), 'The construction of ‘academic language’ in German classrooms:  Communicative practices and linguistic norms in ‘morning circles’,' </a:t>
            </a:r>
            <a:r>
              <a:rPr lang="en-US" sz="1600" u="sng">
                <a:effectLst/>
                <a:latin typeface="Times New Roman" panose="02020603050405020304" pitchFamily="18" charset="0"/>
                <a:ea typeface="Calibri" panose="020F0502020204030204" pitchFamily="34" charset="0"/>
              </a:rPr>
              <a:t>Linguistics and Education</a:t>
            </a:r>
            <a:r>
              <a:rPr lang="en-US" sz="1600">
                <a:effectLst/>
                <a:latin typeface="Times New Roman" panose="02020603050405020304" pitchFamily="18" charset="0"/>
                <a:ea typeface="Calibri" panose="020F0502020204030204" pitchFamily="34" charset="0"/>
              </a:rPr>
              <a:t>, 31 (2015), 207-220.</a:t>
            </a:r>
          </a:p>
          <a:p>
            <a:pPr marL="0" marR="0" indent="0">
              <a:lnSpc>
                <a:spcPct val="100000"/>
              </a:lnSpc>
              <a:spcBef>
                <a:spcPts val="0"/>
              </a:spcBef>
              <a:spcAft>
                <a:spcPts val="600"/>
              </a:spcAft>
              <a:buNone/>
            </a:pPr>
            <a:r>
              <a:rPr lang="en-US" sz="1600">
                <a:effectLst/>
                <a:latin typeface="Times New Roman" panose="02020603050405020304" pitchFamily="18" charset="0"/>
                <a:ea typeface="Calibri" panose="020F0502020204030204" pitchFamily="34" charset="0"/>
              </a:rPr>
              <a:t>Lopez-Ozieblo, Renia. (2018), 'Disagreeing without a ‘no’:  How teachers indicate disagreement in a Hong Kong classroom,' </a:t>
            </a:r>
            <a:r>
              <a:rPr lang="en-US" sz="1600" u="sng">
                <a:effectLst/>
                <a:latin typeface="Times New Roman" panose="02020603050405020304" pitchFamily="18" charset="0"/>
                <a:ea typeface="Calibri" panose="020F0502020204030204" pitchFamily="34" charset="0"/>
              </a:rPr>
              <a:t>Journal of Pragmatics</a:t>
            </a:r>
            <a:r>
              <a:rPr lang="en-US" sz="1600">
                <a:effectLst/>
                <a:latin typeface="Times New Roman" panose="02020603050405020304" pitchFamily="18" charset="0"/>
                <a:ea typeface="Calibri" panose="020F0502020204030204" pitchFamily="34" charset="0"/>
              </a:rPr>
              <a:t>, 137, (2018), 1-18.</a:t>
            </a:r>
          </a:p>
          <a:p>
            <a:pPr marL="0" marR="0" indent="0">
              <a:lnSpc>
                <a:spcPct val="100000"/>
              </a:lnSpc>
              <a:spcBef>
                <a:spcPts val="0"/>
              </a:spcBef>
              <a:spcAft>
                <a:spcPts val="600"/>
              </a:spcAft>
              <a:buNone/>
            </a:pPr>
            <a:r>
              <a:rPr lang="en-US" sz="1600">
                <a:effectLst/>
                <a:latin typeface="Times New Roman" panose="02020603050405020304" pitchFamily="18" charset="0"/>
                <a:ea typeface="Calibri" panose="020F0502020204030204" pitchFamily="34" charset="0"/>
              </a:rPr>
              <a:t>Park, Innhwa. (2015), 'Requests:  Knowledge and entitlement in writing tutoring,' </a:t>
            </a:r>
            <a:r>
              <a:rPr lang="en-US" sz="1600" u="sng">
                <a:effectLst/>
                <a:latin typeface="Times New Roman" panose="02020603050405020304" pitchFamily="18" charset="0"/>
                <a:ea typeface="Calibri" panose="020F0502020204030204" pitchFamily="34" charset="0"/>
              </a:rPr>
              <a:t>Language &amp; Communication</a:t>
            </a:r>
            <a:r>
              <a:rPr lang="en-US" sz="1600">
                <a:effectLst/>
                <a:latin typeface="Times New Roman" panose="02020603050405020304" pitchFamily="18" charset="0"/>
                <a:ea typeface="Calibri" panose="020F0502020204030204" pitchFamily="34" charset="0"/>
              </a:rPr>
              <a:t>, 43 (2015), 1-10.</a:t>
            </a:r>
          </a:p>
          <a:p>
            <a:pPr marL="0" marR="0" indent="0">
              <a:lnSpc>
                <a:spcPct val="100000"/>
              </a:lnSpc>
              <a:spcBef>
                <a:spcPts val="0"/>
              </a:spcBef>
              <a:spcAft>
                <a:spcPts val="600"/>
              </a:spcAft>
              <a:buNone/>
            </a:pPr>
            <a:r>
              <a:rPr lang="en-US" sz="1600">
                <a:effectLst/>
                <a:latin typeface="Times New Roman" panose="02020603050405020304" pitchFamily="18" charset="0"/>
                <a:ea typeface="Calibri" panose="020F0502020204030204" pitchFamily="34" charset="0"/>
              </a:rPr>
              <a:t>Stoffelsma, Lieke and Tessa Cyrina van Charldorp. (2020), 'A closer look at the interactional construction of choral responses in South African township schools,' </a:t>
            </a:r>
            <a:r>
              <a:rPr lang="en-US" sz="1600" u="sng">
                <a:effectLst/>
                <a:latin typeface="Times New Roman" panose="02020603050405020304" pitchFamily="18" charset="0"/>
                <a:ea typeface="Calibri" panose="020F0502020204030204" pitchFamily="34" charset="0"/>
              </a:rPr>
              <a:t>Linguistics &amp; Education</a:t>
            </a:r>
            <a:r>
              <a:rPr lang="en-US" sz="1600">
                <a:effectLst/>
                <a:latin typeface="Times New Roman" panose="02020603050405020304" pitchFamily="18" charset="0"/>
                <a:ea typeface="Calibri" panose="020F0502020204030204" pitchFamily="34" charset="0"/>
              </a:rPr>
              <a:t>, 58, (2020), N.PAG. https://doi-org.ezp.bentley.edu/10.1016/j.linged.2020.100829</a:t>
            </a:r>
          </a:p>
          <a:p>
            <a:pPr marL="0" marR="0" indent="0">
              <a:lnSpc>
                <a:spcPct val="100000"/>
              </a:lnSpc>
              <a:spcBef>
                <a:spcPts val="0"/>
              </a:spcBef>
              <a:spcAft>
                <a:spcPts val="600"/>
              </a:spcAft>
              <a:buNone/>
            </a:pPr>
            <a:r>
              <a:rPr lang="en-US" sz="1600">
                <a:effectLst/>
                <a:latin typeface="Times New Roman" panose="02020603050405020304" pitchFamily="18" charset="0"/>
                <a:ea typeface="Calibri" panose="020F0502020204030204" pitchFamily="34" charset="0"/>
              </a:rPr>
              <a:t>Tyagunova, Tanya, and Christian Greiffenhagen. (2017), 'Closing seminars and lectures:  The work that lecturers and students do,' </a:t>
            </a:r>
            <a:r>
              <a:rPr lang="en-US" sz="1600" u="sng">
                <a:effectLst/>
                <a:latin typeface="Times New Roman" panose="02020603050405020304" pitchFamily="18" charset="0"/>
                <a:ea typeface="Calibri" panose="020F0502020204030204" pitchFamily="34" charset="0"/>
              </a:rPr>
              <a:t>Discourse Studies</a:t>
            </a:r>
            <a:r>
              <a:rPr lang="en-US" sz="1600">
                <a:effectLst/>
                <a:latin typeface="Times New Roman" panose="02020603050405020304" pitchFamily="18" charset="0"/>
                <a:ea typeface="Calibri" panose="020F0502020204030204" pitchFamily="34" charset="0"/>
              </a:rPr>
              <a:t>, 19, (3), 314-340.</a:t>
            </a:r>
          </a:p>
          <a:p>
            <a:pPr marL="0" marR="0" indent="0">
              <a:spcBef>
                <a:spcPts val="0"/>
              </a:spcBef>
              <a:spcAft>
                <a:spcPts val="0"/>
              </a:spcAft>
              <a:buNone/>
            </a:pPr>
            <a:r>
              <a:rPr lang="en-US" sz="1800">
                <a:effectLst/>
                <a:latin typeface="Times New Roman" panose="02020603050405020304" pitchFamily="18" charset="0"/>
                <a:ea typeface="Calibri" panose="020F0502020204030204" pitchFamily="34" charset="0"/>
              </a:rPr>
              <a:t> </a:t>
            </a:r>
          </a:p>
          <a:p>
            <a:endParaRPr lang="en-US"/>
          </a:p>
        </p:txBody>
      </p:sp>
      <p:sp>
        <p:nvSpPr>
          <p:cNvPr id="4" name="Slide Number Placeholder 3">
            <a:extLst>
              <a:ext uri="{FF2B5EF4-FFF2-40B4-BE49-F238E27FC236}">
                <a16:creationId xmlns:a16="http://schemas.microsoft.com/office/drawing/2014/main" id="{1BCCDCE6-6A12-4FF9-9BAA-E7DB0DC2148F}"/>
              </a:ext>
            </a:extLst>
          </p:cNvPr>
          <p:cNvSpPr>
            <a:spLocks noGrp="1"/>
          </p:cNvSpPr>
          <p:nvPr>
            <p:ph type="sldNum" sz="quarter" idx="12"/>
          </p:nvPr>
        </p:nvSpPr>
        <p:spPr/>
        <p:txBody>
          <a:bodyPr/>
          <a:lstStyle/>
          <a:p>
            <a:fld id="{5F47BAB9-4DC4-411B-83FA-B95F9D1E3829}" type="slidenum">
              <a:rPr lang="en-US" smtClean="0"/>
              <a:t>17</a:t>
            </a:fld>
            <a:endParaRPr lang="en-US"/>
          </a:p>
        </p:txBody>
      </p:sp>
    </p:spTree>
    <p:extLst>
      <p:ext uri="{BB962C8B-B14F-4D97-AF65-F5344CB8AC3E}">
        <p14:creationId xmlns:p14="http://schemas.microsoft.com/office/powerpoint/2010/main" val="349407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5"/>
            <a:ext cx="10515600" cy="526669"/>
          </a:xfrm>
        </p:spPr>
        <p:txBody>
          <a:bodyPr/>
          <a:lstStyle/>
          <a:p>
            <a:r>
              <a:rPr lang="en-US" sz="3200" dirty="0">
                <a:latin typeface="+mn-lt"/>
              </a:rPr>
              <a:t>Outline</a:t>
            </a:r>
          </a:p>
        </p:txBody>
      </p:sp>
      <p:sp>
        <p:nvSpPr>
          <p:cNvPr id="3" name="Content Placeholder 2"/>
          <p:cNvSpPr>
            <a:spLocks noGrp="1"/>
          </p:cNvSpPr>
          <p:nvPr>
            <p:ph idx="1"/>
          </p:nvPr>
        </p:nvSpPr>
        <p:spPr>
          <a:xfrm>
            <a:off x="1571104" y="751114"/>
            <a:ext cx="9782695" cy="5882441"/>
          </a:xfrm>
        </p:spPr>
        <p:txBody>
          <a:bodyPr/>
          <a:lstStyle/>
          <a:p>
            <a:pPr marL="0" indent="0">
              <a:lnSpc>
                <a:spcPct val="200000"/>
              </a:lnSpc>
              <a:spcBef>
                <a:spcPts val="0"/>
              </a:spcBef>
              <a:buNone/>
            </a:pPr>
            <a:r>
              <a:rPr lang="en-US" sz="2400" dirty="0"/>
              <a:t>Introduction</a:t>
            </a:r>
          </a:p>
          <a:p>
            <a:pPr marL="0" indent="0">
              <a:lnSpc>
                <a:spcPct val="200000"/>
              </a:lnSpc>
              <a:spcBef>
                <a:spcPts val="0"/>
              </a:spcBef>
              <a:buNone/>
            </a:pPr>
            <a:r>
              <a:rPr lang="en-US" sz="2400" dirty="0"/>
              <a:t>Turn Taking in Educational Settings </a:t>
            </a:r>
          </a:p>
          <a:p>
            <a:pPr marL="0" indent="0">
              <a:lnSpc>
                <a:spcPct val="200000"/>
              </a:lnSpc>
              <a:spcBef>
                <a:spcPts val="0"/>
              </a:spcBef>
              <a:buNone/>
            </a:pPr>
            <a:r>
              <a:rPr lang="en-US" sz="2400" dirty="0"/>
              <a:t>Instructor’s Techniques for Leading the Class </a:t>
            </a:r>
          </a:p>
          <a:p>
            <a:pPr marL="0" indent="0">
              <a:lnSpc>
                <a:spcPct val="200000"/>
              </a:lnSpc>
              <a:spcBef>
                <a:spcPts val="0"/>
              </a:spcBef>
              <a:buNone/>
            </a:pPr>
            <a:r>
              <a:rPr lang="en-US" sz="2400" dirty="0"/>
              <a:t>Small Group Work and Individual Tutoring</a:t>
            </a:r>
          </a:p>
          <a:p>
            <a:pPr marL="0" indent="0">
              <a:lnSpc>
                <a:spcPct val="200000"/>
              </a:lnSpc>
              <a:spcBef>
                <a:spcPts val="0"/>
              </a:spcBef>
              <a:buNone/>
            </a:pPr>
            <a:r>
              <a:rPr lang="en-US" sz="2400" dirty="0"/>
              <a:t>Error Repair and Correction in Pedagogical Contexts </a:t>
            </a:r>
          </a:p>
          <a:p>
            <a:pPr marL="0" indent="0">
              <a:lnSpc>
                <a:spcPct val="200000"/>
              </a:lnSpc>
              <a:spcBef>
                <a:spcPts val="0"/>
              </a:spcBef>
              <a:buNone/>
            </a:pPr>
            <a:r>
              <a:rPr lang="en-US" sz="2400" dirty="0"/>
              <a:t>Transitions in Pedagogical Processes </a:t>
            </a:r>
          </a:p>
          <a:p>
            <a:pPr marL="0" indent="0">
              <a:lnSpc>
                <a:spcPct val="200000"/>
              </a:lnSpc>
              <a:spcBef>
                <a:spcPts val="0"/>
              </a:spcBef>
              <a:buNone/>
            </a:pPr>
            <a:r>
              <a:rPr lang="en-US" sz="2400"/>
              <a:t>Summary</a:t>
            </a:r>
          </a:p>
          <a:p>
            <a:pPr marL="0" indent="0">
              <a:lnSpc>
                <a:spcPct val="200000"/>
              </a:lnSpc>
              <a:spcBef>
                <a:spcPts val="0"/>
              </a:spcBef>
              <a:buNone/>
            </a:pPr>
            <a:r>
              <a:rPr lang="en-US" sz="2400"/>
              <a:t>References</a:t>
            </a:r>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2</a:t>
            </a:fld>
            <a:endParaRPr lang="en-US" dirty="0"/>
          </a:p>
        </p:txBody>
      </p:sp>
    </p:spTree>
    <p:extLst>
      <p:ext uri="{BB962C8B-B14F-4D97-AF65-F5344CB8AC3E}">
        <p14:creationId xmlns:p14="http://schemas.microsoft.com/office/powerpoint/2010/main" val="131379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086"/>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620982" y="1803633"/>
            <a:ext cx="9732818" cy="4788360"/>
          </a:xfrm>
        </p:spPr>
        <p:txBody>
          <a:bodyPr>
            <a:normAutofit/>
          </a:bodyPr>
          <a:lstStyle/>
          <a:p>
            <a:pPr marL="0" indent="0">
              <a:buNone/>
            </a:pPr>
            <a:r>
              <a:rPr lang="en-US" sz="2400" dirty="0"/>
              <a:t>This chapter investigates interactional procedures in classroom settings:</a:t>
            </a:r>
          </a:p>
          <a:p>
            <a:pPr marL="0" indent="0">
              <a:buNone/>
            </a:pPr>
            <a:endParaRPr lang="en-US" sz="2400" dirty="0"/>
          </a:p>
          <a:p>
            <a:pPr marL="457200" lvl="1" indent="0">
              <a:buNone/>
            </a:pPr>
            <a:r>
              <a:rPr lang="en-US" dirty="0"/>
              <a:t>	turn taking system:  institutional role and turn types</a:t>
            </a:r>
          </a:p>
          <a:p>
            <a:pPr marL="457200" lvl="1" indent="0">
              <a:buNone/>
            </a:pPr>
            <a:endParaRPr lang="en-US" dirty="0"/>
          </a:p>
          <a:p>
            <a:pPr marL="457200" lvl="1" indent="0">
              <a:buNone/>
            </a:pPr>
            <a:r>
              <a:rPr lang="en-US" dirty="0"/>
              <a:t>	whole class interactions: questions and answers</a:t>
            </a:r>
          </a:p>
          <a:p>
            <a:pPr marL="457200" lvl="1" indent="0">
              <a:buNone/>
            </a:pPr>
            <a:endParaRPr lang="en-US" dirty="0"/>
          </a:p>
          <a:p>
            <a:pPr marL="457200" lvl="1" indent="0">
              <a:buNone/>
            </a:pPr>
            <a:r>
              <a:rPr lang="en-US" dirty="0"/>
              <a:t>	achieving pedagogical goals and classroom management through talk</a:t>
            </a:r>
          </a:p>
        </p:txBody>
      </p:sp>
      <p:sp>
        <p:nvSpPr>
          <p:cNvPr id="4" name="Slide Number Placeholder 3"/>
          <p:cNvSpPr>
            <a:spLocks noGrp="1"/>
          </p:cNvSpPr>
          <p:nvPr>
            <p:ph type="sldNum" sz="quarter" idx="12"/>
          </p:nvPr>
        </p:nvSpPr>
        <p:spPr/>
        <p:txBody>
          <a:bodyPr/>
          <a:lstStyle/>
          <a:p>
            <a:fld id="{5F47BAB9-4DC4-411B-83FA-B95F9D1E3829}" type="slidenum">
              <a:rPr lang="en-US" smtClean="0"/>
              <a:t>3</a:t>
            </a:fld>
            <a:endParaRPr lang="en-US" dirty="0"/>
          </a:p>
        </p:txBody>
      </p:sp>
    </p:spTree>
    <p:extLst>
      <p:ext uri="{BB962C8B-B14F-4D97-AF65-F5344CB8AC3E}">
        <p14:creationId xmlns:p14="http://schemas.microsoft.com/office/powerpoint/2010/main" val="185187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lstStyle/>
          <a:p>
            <a:br>
              <a:rPr lang="en-US" sz="3200" dirty="0">
                <a:latin typeface="+mn-lt"/>
              </a:rPr>
            </a:br>
            <a:r>
              <a:rPr lang="en-US" sz="3200" dirty="0">
                <a:latin typeface="+mn-lt"/>
              </a:rPr>
              <a:t>Turn Taking in Educational Settings </a:t>
            </a:r>
            <a:br>
              <a:rPr lang="en-US" dirty="0"/>
            </a:br>
            <a:endParaRPr lang="en-US" dirty="0"/>
          </a:p>
        </p:txBody>
      </p:sp>
      <p:sp>
        <p:nvSpPr>
          <p:cNvPr id="3" name="Content Placeholder 2"/>
          <p:cNvSpPr>
            <a:spLocks noGrp="1"/>
          </p:cNvSpPr>
          <p:nvPr>
            <p:ph idx="1"/>
          </p:nvPr>
        </p:nvSpPr>
        <p:spPr>
          <a:xfrm>
            <a:off x="1388224" y="997528"/>
            <a:ext cx="9965575" cy="5723947"/>
          </a:xfrm>
        </p:spPr>
        <p:txBody>
          <a:bodyPr>
            <a:normAutofit/>
          </a:bodyPr>
          <a:lstStyle/>
          <a:p>
            <a:pPr marL="0" indent="0">
              <a:lnSpc>
                <a:spcPct val="100000"/>
              </a:lnSpc>
              <a:spcBef>
                <a:spcPts val="0"/>
              </a:spcBef>
              <a:buNone/>
            </a:pPr>
            <a:r>
              <a:rPr lang="en-US" sz="2400" dirty="0"/>
              <a:t>Instructor typically selects next speakers; students typically wait until selected to speak </a:t>
            </a:r>
            <a:r>
              <a:rPr lang="en-US" sz="1600" dirty="0"/>
              <a:t>(Ingram and Elliot, 2014)</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 therefore holds the floor until a question produced; instructor turns generally longer than students’ turns; </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instructors may use “subversive questions” to repair student’s lack of attentiveness </a:t>
            </a:r>
            <a:r>
              <a:rPr lang="en-US" sz="1600" dirty="0"/>
              <a:t>(Ishino, 2017)</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Excerpt 1 on the next slide shows the instructor selecting students to speak next (lines 120, 125, 129-130, 132-133) and the students waiting until being selected to speak.</a:t>
            </a:r>
          </a:p>
          <a:p>
            <a:pPr marL="0" indent="0">
              <a:lnSpc>
                <a:spcPct val="100000"/>
              </a:lnSpc>
              <a:spcBef>
                <a:spcPts val="0"/>
              </a:spcBef>
              <a:buNone/>
            </a:pPr>
            <a:endParaRPr lang="en-US" sz="2400" dirty="0"/>
          </a:p>
        </p:txBody>
      </p:sp>
      <p:sp>
        <p:nvSpPr>
          <p:cNvPr id="4" name="Slide Number Placeholder 3"/>
          <p:cNvSpPr>
            <a:spLocks noGrp="1"/>
          </p:cNvSpPr>
          <p:nvPr>
            <p:ph type="sldNum" sz="quarter" idx="12"/>
          </p:nvPr>
        </p:nvSpPr>
        <p:spPr/>
        <p:txBody>
          <a:bodyPr/>
          <a:lstStyle/>
          <a:p>
            <a:fld id="{5F47BAB9-4DC4-411B-83FA-B95F9D1E3829}" type="slidenum">
              <a:rPr lang="en-US" smtClean="0"/>
              <a:t>4</a:t>
            </a:fld>
            <a:endParaRPr lang="en-US" dirty="0"/>
          </a:p>
        </p:txBody>
      </p:sp>
    </p:spTree>
    <p:extLst>
      <p:ext uri="{BB962C8B-B14F-4D97-AF65-F5344CB8AC3E}">
        <p14:creationId xmlns:p14="http://schemas.microsoft.com/office/powerpoint/2010/main" val="220001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792" y="402336"/>
            <a:ext cx="10515600" cy="475488"/>
          </a:xfrm>
        </p:spPr>
        <p:txBody>
          <a:bodyPr/>
          <a:lstStyle/>
          <a:p>
            <a:br>
              <a:rPr lang="en-US" sz="3200" dirty="0">
                <a:latin typeface="+mn-lt"/>
              </a:rPr>
            </a:br>
            <a:r>
              <a:rPr lang="en-US" sz="3200" dirty="0">
                <a:latin typeface="+mn-lt"/>
              </a:rPr>
              <a:t>Excerpt 1:  Ingram and Elliot (2014, p. 5)</a:t>
            </a:r>
            <a:br>
              <a:rPr lang="en-US" dirty="0"/>
            </a:br>
            <a:endParaRPr lang="en-US" dirty="0"/>
          </a:p>
        </p:txBody>
      </p:sp>
      <p:sp>
        <p:nvSpPr>
          <p:cNvPr id="3" name="Content Placeholder 2"/>
          <p:cNvSpPr>
            <a:spLocks noGrp="1"/>
          </p:cNvSpPr>
          <p:nvPr>
            <p:ph idx="1"/>
          </p:nvPr>
        </p:nvSpPr>
        <p:spPr>
          <a:xfrm>
            <a:off x="838200" y="877824"/>
            <a:ext cx="10515600" cy="5843651"/>
          </a:xfrm>
        </p:spPr>
        <p:txBody>
          <a:bodyPr/>
          <a:lstStyle/>
          <a:p>
            <a:pPr marL="0" indent="0">
              <a:buNone/>
            </a:pPr>
            <a:r>
              <a:rPr lang="en-US" sz="1400" dirty="0"/>
              <a:t>117	Simon:		sixty four, thank you. can someone add up all those numbers</a:t>
            </a:r>
          </a:p>
          <a:p>
            <a:pPr marL="0" indent="0">
              <a:buNone/>
            </a:pPr>
            <a:r>
              <a:rPr lang="en-US" sz="1400" dirty="0"/>
              <a:t>118			there, have you done it, have you got it.  (2.5) I ca- I</a:t>
            </a:r>
          </a:p>
          <a:p>
            <a:pPr marL="0" indent="0">
              <a:buNone/>
            </a:pPr>
            <a:r>
              <a:rPr lang="en-US" sz="1400" dirty="0"/>
              <a:t>119			↑really can’t believe how many people are sitting there</a:t>
            </a:r>
          </a:p>
          <a:p>
            <a:pPr marL="0" indent="0">
              <a:buNone/>
            </a:pPr>
            <a:r>
              <a:rPr lang="en-US" sz="1400" dirty="0"/>
              <a:t>120			without a calculator. um I just find it amazing.  Danny</a:t>
            </a:r>
          </a:p>
          <a:p>
            <a:pPr marL="0" indent="0">
              <a:buNone/>
            </a:pPr>
            <a:r>
              <a:rPr lang="en-US" sz="1400" dirty="0"/>
              <a:t>121	Danny:		one seven six oh</a:t>
            </a:r>
          </a:p>
          <a:p>
            <a:pPr marL="0" indent="0">
              <a:buNone/>
            </a:pPr>
            <a:r>
              <a:rPr lang="en-US" sz="1400" dirty="0"/>
              <a:t>122	Simon:		one (.) seven (.) six (.) oh.  ((teacher is writing the digits</a:t>
            </a:r>
          </a:p>
          <a:p>
            <a:pPr marL="0" indent="0">
              <a:buNone/>
            </a:pPr>
            <a:r>
              <a:rPr lang="en-US" sz="1400" dirty="0"/>
              <a:t>123			as he says them)) (0.6) ok.  (3.7) I’m just gon- I’m just</a:t>
            </a:r>
          </a:p>
          <a:p>
            <a:pPr marL="0" indent="0">
              <a:buNone/>
            </a:pPr>
            <a:r>
              <a:rPr lang="en-US" sz="1400" dirty="0"/>
              <a:t>124			waiting ten twenty seconds for people to catch up with that.</a:t>
            </a:r>
          </a:p>
          <a:p>
            <a:pPr marL="0" indent="0">
              <a:buNone/>
            </a:pPr>
            <a:r>
              <a:rPr lang="en-US" sz="1400" dirty="0"/>
              <a:t>125			(6.7) George</a:t>
            </a:r>
          </a:p>
          <a:p>
            <a:pPr marL="0" indent="0">
              <a:buNone/>
            </a:pPr>
            <a:r>
              <a:rPr lang="en-US" sz="1400" dirty="0"/>
              <a:t>126	George:		um (.) now do you (.) divi:de um (.) one one thousand seven</a:t>
            </a:r>
          </a:p>
          <a:p>
            <a:pPr marL="0" indent="0">
              <a:buNone/>
            </a:pPr>
            <a:r>
              <a:rPr lang="en-US" sz="1400" dirty="0"/>
              <a:t>127			hundred and sixty by five hundred?</a:t>
            </a:r>
          </a:p>
          <a:p>
            <a:pPr marL="0" indent="0">
              <a:buNone/>
            </a:pPr>
            <a:r>
              <a:rPr lang="en-US" sz="1400" dirty="0"/>
              <a:t>128			(1.4)</a:t>
            </a:r>
          </a:p>
          <a:p>
            <a:pPr marL="0" indent="0">
              <a:buNone/>
            </a:pPr>
            <a:r>
              <a:rPr lang="en-US" sz="1400" dirty="0"/>
              <a:t>129	Simon:		let’s ask um (0.3) Gerry in the corner.  what does that number</a:t>
            </a:r>
          </a:p>
          <a:p>
            <a:pPr marL="0" indent="0">
              <a:buNone/>
            </a:pPr>
            <a:r>
              <a:rPr lang="en-US" sz="1400" dirty="0"/>
              <a:t>130			there represent, this five hundred.</a:t>
            </a:r>
          </a:p>
          <a:p>
            <a:pPr marL="0" indent="0">
              <a:buNone/>
            </a:pPr>
            <a:r>
              <a:rPr lang="en-US" sz="1400" dirty="0"/>
              <a:t>131	Gerry:		er::m how many (.) times, (0.9) um how people there was</a:t>
            </a:r>
          </a:p>
          <a:p>
            <a:pPr marL="0" indent="0">
              <a:buNone/>
            </a:pPr>
            <a:r>
              <a:rPr lang="en-US" sz="1400" dirty="0"/>
              <a:t>132	Simon:		good how many people were surveyed.  Kieran.  what does that</a:t>
            </a:r>
          </a:p>
          <a:p>
            <a:pPr marL="0" indent="0">
              <a:buNone/>
            </a:pPr>
            <a:r>
              <a:rPr lang="en-US" sz="1400" dirty="0"/>
              <a:t>133			one thousand seven hundred and sixty represent.</a:t>
            </a:r>
          </a:p>
          <a:p>
            <a:pPr marL="0" indent="0">
              <a:buNone/>
            </a:pPr>
            <a:r>
              <a:rPr lang="en-US" sz="1400" dirty="0"/>
              <a:t>134 	Kieran:		um the total (um number of days off)</a:t>
            </a:r>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5</a:t>
            </a:fld>
            <a:endParaRPr lang="en-US" dirty="0"/>
          </a:p>
        </p:txBody>
      </p:sp>
    </p:spTree>
    <p:extLst>
      <p:ext uri="{BB962C8B-B14F-4D97-AF65-F5344CB8AC3E}">
        <p14:creationId xmlns:p14="http://schemas.microsoft.com/office/powerpoint/2010/main" val="384702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526"/>
          </a:xfrm>
        </p:spPr>
        <p:txBody>
          <a:bodyPr/>
          <a:lstStyle/>
          <a:p>
            <a:br>
              <a:rPr lang="en-US" sz="3200" dirty="0">
                <a:latin typeface="+mn-lt"/>
              </a:rPr>
            </a:br>
            <a:r>
              <a:rPr lang="en-US" sz="3200" dirty="0">
                <a:latin typeface="+mn-lt"/>
              </a:rPr>
              <a:t>Instructor’s Techniques for Leading the Class </a:t>
            </a:r>
            <a:br>
              <a:rPr lang="en-US" dirty="0"/>
            </a:br>
            <a:endParaRPr lang="en-US" dirty="0"/>
          </a:p>
        </p:txBody>
      </p:sp>
      <p:sp>
        <p:nvSpPr>
          <p:cNvPr id="3" name="Content Placeholder 2"/>
          <p:cNvSpPr>
            <a:spLocks noGrp="1"/>
          </p:cNvSpPr>
          <p:nvPr>
            <p:ph idx="1"/>
          </p:nvPr>
        </p:nvSpPr>
        <p:spPr>
          <a:xfrm>
            <a:off x="1602296" y="1652631"/>
            <a:ext cx="9751503" cy="4964300"/>
          </a:xfrm>
        </p:spPr>
        <p:txBody>
          <a:bodyPr/>
          <a:lstStyle/>
          <a:p>
            <a:pPr marL="0" indent="0">
              <a:buNone/>
            </a:pPr>
            <a:r>
              <a:rPr lang="en-US" sz="2400" dirty="0"/>
              <a:t>Instructors may address the class as a whole or individual students</a:t>
            </a:r>
          </a:p>
          <a:p>
            <a:pPr marL="0" indent="0">
              <a:buNone/>
            </a:pPr>
            <a:r>
              <a:rPr lang="en-US" sz="2400" dirty="0"/>
              <a:t>Typical questioning pattern is “initiation-response-feedback” (IRF)</a:t>
            </a:r>
          </a:p>
          <a:p>
            <a:pPr marL="0" indent="0">
              <a:buNone/>
            </a:pPr>
            <a:r>
              <a:rPr lang="en-US" sz="2400" dirty="0"/>
              <a:t>Feedback for correct responses optional; incorrect responses are repaired</a:t>
            </a:r>
          </a:p>
          <a:p>
            <a:pPr marL="0" indent="0">
              <a:buNone/>
            </a:pPr>
            <a:endParaRPr lang="en-US" sz="2400" dirty="0"/>
          </a:p>
          <a:p>
            <a:pPr marL="0" indent="0">
              <a:buNone/>
            </a:pPr>
            <a:r>
              <a:rPr lang="en-US" sz="2400"/>
              <a:t>Excerpt 2 </a:t>
            </a:r>
            <a:r>
              <a:rPr lang="en-US" sz="2400" dirty="0"/>
              <a:t>on the next slide shows a Teacher’s question eliciting a series of possibly correct responses by several different students.  When Cal says “by ca::r” in line 11, the teacher initiates other-repair of his response.</a:t>
            </a:r>
          </a:p>
          <a:p>
            <a:pPr marL="0" indent="0">
              <a:buNone/>
            </a:pPr>
            <a:endParaRPr lang="en-US" sz="2400" dirty="0"/>
          </a:p>
          <a:p>
            <a:pPr marL="0" indent="0">
              <a:buNone/>
            </a:pPr>
            <a:endParaRPr lang="en-US" sz="2400" dirty="0"/>
          </a:p>
          <a:p>
            <a:pPr marL="0" indent="0">
              <a:buNone/>
            </a:pPr>
            <a:endParaRPr lang="en-US" sz="2400" dirty="0"/>
          </a:p>
          <a:p>
            <a:pPr marL="0" indent="0">
              <a:buNone/>
            </a:pPr>
            <a:r>
              <a:rPr lang="en-US" sz="1400" dirty="0"/>
              <a:t>(Davidson and Edwards-Groves, 2020)</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Davidson and Edwards-Groves 2020</a:t>
            </a:r>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6</a:t>
            </a:fld>
            <a:endParaRPr lang="en-US" dirty="0"/>
          </a:p>
        </p:txBody>
      </p:sp>
    </p:spTree>
    <p:extLst>
      <p:ext uri="{BB962C8B-B14F-4D97-AF65-F5344CB8AC3E}">
        <p14:creationId xmlns:p14="http://schemas.microsoft.com/office/powerpoint/2010/main" val="226506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003"/>
          </a:xfrm>
        </p:spPr>
        <p:txBody>
          <a:bodyPr/>
          <a:lstStyle/>
          <a:p>
            <a:br>
              <a:rPr lang="en-US" sz="3200" dirty="0">
                <a:latin typeface="+mn-lt"/>
              </a:rPr>
            </a:br>
            <a:r>
              <a:rPr lang="en-US" sz="3200">
                <a:latin typeface="+mn-lt"/>
              </a:rPr>
              <a:t>Excerpt 2:  </a:t>
            </a:r>
            <a:r>
              <a:rPr lang="en-US" sz="3200" dirty="0">
                <a:latin typeface="+mn-lt"/>
              </a:rPr>
              <a:t>Davidson and Edwards-Groves (2020, p. 200)</a:t>
            </a:r>
            <a:br>
              <a:rPr lang="en-US" dirty="0"/>
            </a:br>
            <a:endParaRPr lang="en-US" dirty="0"/>
          </a:p>
        </p:txBody>
      </p:sp>
      <p:sp>
        <p:nvSpPr>
          <p:cNvPr id="3" name="Content Placeholder 2"/>
          <p:cNvSpPr>
            <a:spLocks noGrp="1"/>
          </p:cNvSpPr>
          <p:nvPr>
            <p:ph idx="1"/>
          </p:nvPr>
        </p:nvSpPr>
        <p:spPr>
          <a:xfrm>
            <a:off x="1255222" y="1243584"/>
            <a:ext cx="10098578" cy="5477891"/>
          </a:xfrm>
        </p:spPr>
        <p:txBody>
          <a:bodyPr/>
          <a:lstStyle/>
          <a:p>
            <a:pPr marL="0" indent="0">
              <a:lnSpc>
                <a:spcPct val="100000"/>
              </a:lnSpc>
              <a:spcBef>
                <a:spcPts val="0"/>
              </a:spcBef>
              <a:buNone/>
            </a:pPr>
            <a:r>
              <a:rPr lang="en-US" sz="2400" dirty="0"/>
              <a:t>01	Tch:		SO: (0.4) [I wonder (0.8)]</a:t>
            </a:r>
          </a:p>
          <a:p>
            <a:pPr marL="0" indent="0">
              <a:lnSpc>
                <a:spcPct val="100000"/>
              </a:lnSpc>
              <a:spcBef>
                <a:spcPts val="0"/>
              </a:spcBef>
              <a:buNone/>
            </a:pPr>
            <a:r>
              <a:rPr lang="en-US" sz="2400" dirty="0"/>
              <a:t>02				    [((student talking))]</a:t>
            </a:r>
          </a:p>
          <a:p>
            <a:pPr marL="0" indent="0">
              <a:lnSpc>
                <a:spcPct val="100000"/>
              </a:lnSpc>
              <a:spcBef>
                <a:spcPts val="0"/>
              </a:spcBef>
              <a:buNone/>
            </a:pPr>
            <a:r>
              <a:rPr lang="en-US" sz="2400" dirty="0"/>
              <a:t>03	Tch:		I wonder in this competition (0.4) how you</a:t>
            </a:r>
          </a:p>
          <a:p>
            <a:pPr marL="0" indent="0">
              <a:lnSpc>
                <a:spcPct val="100000"/>
              </a:lnSpc>
              <a:spcBef>
                <a:spcPts val="0"/>
              </a:spcBef>
              <a:buNone/>
            </a:pPr>
            <a:r>
              <a:rPr lang="en-US" sz="2400" dirty="0"/>
              <a:t>04			would ↑get to those places?</a:t>
            </a:r>
          </a:p>
          <a:p>
            <a:pPr marL="0" indent="0">
              <a:lnSpc>
                <a:spcPct val="100000"/>
              </a:lnSpc>
              <a:spcBef>
                <a:spcPts val="0"/>
              </a:spcBef>
              <a:buNone/>
            </a:pPr>
            <a:r>
              <a:rPr lang="en-US" sz="2400" dirty="0"/>
              <a:t>05	Joh:		b::y a plane</a:t>
            </a:r>
          </a:p>
          <a:p>
            <a:pPr marL="0" indent="0">
              <a:lnSpc>
                <a:spcPct val="100000"/>
              </a:lnSpc>
              <a:spcBef>
                <a:spcPts val="0"/>
              </a:spcBef>
              <a:buNone/>
            </a:pPr>
            <a:r>
              <a:rPr lang="en-US" sz="2400" dirty="0"/>
              <a:t>06			(0.4)</a:t>
            </a:r>
          </a:p>
          <a:p>
            <a:pPr marL="0" indent="0">
              <a:lnSpc>
                <a:spcPct val="100000"/>
              </a:lnSpc>
              <a:spcBef>
                <a:spcPts val="0"/>
              </a:spcBef>
              <a:buNone/>
            </a:pPr>
            <a:r>
              <a:rPr lang="en-US" sz="2400" dirty="0"/>
              <a:t>07	Cal:		or b::y a (.) helicopter</a:t>
            </a:r>
          </a:p>
          <a:p>
            <a:pPr marL="0" indent="0">
              <a:lnSpc>
                <a:spcPct val="100000"/>
              </a:lnSpc>
              <a:spcBef>
                <a:spcPts val="0"/>
              </a:spcBef>
              <a:buNone/>
            </a:pPr>
            <a:r>
              <a:rPr lang="en-US" sz="2400" dirty="0"/>
              <a:t>08	Ori:		by a rocket sh::ip!</a:t>
            </a:r>
          </a:p>
          <a:p>
            <a:pPr marL="0" indent="0">
              <a:lnSpc>
                <a:spcPct val="100000"/>
              </a:lnSpc>
              <a:spcBef>
                <a:spcPts val="0"/>
              </a:spcBef>
              <a:buNone/>
            </a:pPr>
            <a:r>
              <a:rPr lang="en-US" sz="2400" dirty="0"/>
              <a:t>09	Val:		in a boat</a:t>
            </a:r>
          </a:p>
          <a:p>
            <a:pPr marL="0" indent="0">
              <a:lnSpc>
                <a:spcPct val="100000"/>
              </a:lnSpc>
              <a:spcBef>
                <a:spcPts val="0"/>
              </a:spcBef>
              <a:buNone/>
            </a:pPr>
            <a:r>
              <a:rPr lang="en-US" sz="2400" dirty="0"/>
              <a:t>10			(0.4)</a:t>
            </a:r>
          </a:p>
          <a:p>
            <a:pPr marL="0" indent="0">
              <a:lnSpc>
                <a:spcPct val="100000"/>
              </a:lnSpc>
              <a:spcBef>
                <a:spcPts val="0"/>
              </a:spcBef>
              <a:buNone/>
            </a:pPr>
            <a:r>
              <a:rPr lang="en-US" sz="2400" dirty="0"/>
              <a:t>11	Cal:		by ca::r</a:t>
            </a:r>
          </a:p>
          <a:p>
            <a:pPr marL="0" indent="0">
              <a:lnSpc>
                <a:spcPct val="100000"/>
              </a:lnSpc>
              <a:spcBef>
                <a:spcPts val="0"/>
              </a:spcBef>
              <a:buNone/>
            </a:pPr>
            <a:r>
              <a:rPr lang="en-US" sz="2400" dirty="0"/>
              <a:t>12	Tch:		a car? (0.2) so do you think we would be</a:t>
            </a:r>
          </a:p>
          <a:p>
            <a:pPr marL="0" indent="0">
              <a:lnSpc>
                <a:spcPct val="100000"/>
              </a:lnSpc>
              <a:spcBef>
                <a:spcPts val="0"/>
              </a:spcBef>
              <a:buNone/>
            </a:pPr>
            <a:r>
              <a:rPr lang="en-US" sz="2400" dirty="0"/>
              <a:t>13			able to get (0.6) to South Africa by car?</a:t>
            </a:r>
          </a:p>
          <a:p>
            <a:endParaRPr lang="en-US" dirty="0"/>
          </a:p>
        </p:txBody>
      </p:sp>
      <p:sp>
        <p:nvSpPr>
          <p:cNvPr id="4" name="Slide Number Placeholder 3"/>
          <p:cNvSpPr>
            <a:spLocks noGrp="1"/>
          </p:cNvSpPr>
          <p:nvPr>
            <p:ph type="sldNum" sz="quarter" idx="12"/>
          </p:nvPr>
        </p:nvSpPr>
        <p:spPr/>
        <p:txBody>
          <a:bodyPr/>
          <a:lstStyle/>
          <a:p>
            <a:fld id="{5F47BAB9-4DC4-411B-83FA-B95F9D1E3829}" type="slidenum">
              <a:rPr lang="en-US" smtClean="0"/>
              <a:t>7</a:t>
            </a:fld>
            <a:endParaRPr lang="en-US" dirty="0"/>
          </a:p>
        </p:txBody>
      </p:sp>
    </p:spTree>
    <p:extLst>
      <p:ext uri="{BB962C8B-B14F-4D97-AF65-F5344CB8AC3E}">
        <p14:creationId xmlns:p14="http://schemas.microsoft.com/office/powerpoint/2010/main" val="39885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978F48-7CCE-49DB-9666-58CFA42EF937}"/>
              </a:ext>
            </a:extLst>
          </p:cNvPr>
          <p:cNvSpPr>
            <a:spLocks noGrp="1"/>
          </p:cNvSpPr>
          <p:nvPr>
            <p:ph type="sldNum" sz="quarter" idx="12"/>
          </p:nvPr>
        </p:nvSpPr>
        <p:spPr/>
        <p:txBody>
          <a:bodyPr/>
          <a:lstStyle/>
          <a:p>
            <a:fld id="{5F47BAB9-4DC4-411B-83FA-B95F9D1E3829}" type="slidenum">
              <a:rPr lang="en-US" smtClean="0"/>
              <a:t>8</a:t>
            </a:fld>
            <a:endParaRPr lang="en-US"/>
          </a:p>
        </p:txBody>
      </p:sp>
      <p:sp>
        <p:nvSpPr>
          <p:cNvPr id="4" name="TextBox 3">
            <a:extLst>
              <a:ext uri="{FF2B5EF4-FFF2-40B4-BE49-F238E27FC236}">
                <a16:creationId xmlns:a16="http://schemas.microsoft.com/office/drawing/2014/main" id="{ACC70B66-DF92-438E-BFCB-121DFE2BE63D}"/>
              </a:ext>
            </a:extLst>
          </p:cNvPr>
          <p:cNvSpPr txBox="1"/>
          <p:nvPr/>
        </p:nvSpPr>
        <p:spPr>
          <a:xfrm>
            <a:off x="1526796" y="1999936"/>
            <a:ext cx="8388991" cy="3785652"/>
          </a:xfrm>
          <a:prstGeom prst="rect">
            <a:avLst/>
          </a:prstGeom>
          <a:noFill/>
        </p:spPr>
        <p:txBody>
          <a:bodyPr wrap="square">
            <a:spAutoFit/>
          </a:bodyPr>
          <a:lstStyle/>
          <a:p>
            <a:pPr marL="0" indent="0">
              <a:lnSpc>
                <a:spcPct val="100000"/>
              </a:lnSpc>
              <a:spcBef>
                <a:spcPts val="0"/>
              </a:spcBef>
              <a:buNone/>
            </a:pPr>
            <a:r>
              <a:rPr lang="en-US" sz="2400"/>
              <a:t>Teachers do not always solicit student’s individual or sequential responses to questions</a:t>
            </a:r>
          </a:p>
          <a:p>
            <a:pPr marL="0" indent="0">
              <a:lnSpc>
                <a:spcPct val="100000"/>
              </a:lnSpc>
              <a:spcBef>
                <a:spcPts val="0"/>
              </a:spcBef>
              <a:buNone/>
            </a:pPr>
            <a:endParaRPr lang="en-US" sz="2400"/>
          </a:p>
          <a:p>
            <a:pPr marL="0" indent="0">
              <a:lnSpc>
                <a:spcPct val="100000"/>
              </a:lnSpc>
              <a:spcBef>
                <a:spcPts val="0"/>
              </a:spcBef>
              <a:buNone/>
            </a:pPr>
            <a:r>
              <a:rPr lang="en-US" sz="2400"/>
              <a:t>In some contexts simultaneous responses from the whole class (“choral” responses—Stoffelsma and van Charldorp, 2020) are routine</a:t>
            </a:r>
          </a:p>
          <a:p>
            <a:pPr marL="0" indent="0">
              <a:lnSpc>
                <a:spcPct val="100000"/>
              </a:lnSpc>
              <a:spcBef>
                <a:spcPts val="0"/>
              </a:spcBef>
              <a:buNone/>
            </a:pPr>
            <a:endParaRPr lang="en-US" sz="2400"/>
          </a:p>
          <a:p>
            <a:pPr marL="0" indent="0">
              <a:lnSpc>
                <a:spcPct val="100000"/>
              </a:lnSpc>
              <a:spcBef>
                <a:spcPts val="0"/>
              </a:spcBef>
              <a:buNone/>
            </a:pPr>
            <a:r>
              <a:rPr lang="en-US" sz="2400"/>
              <a:t>In Excerpt 3 on the next slide the teacher’s class routinely uses choral responses as a teaching technique.  The students collectively respond to her questions (lines 4 and 6)</a:t>
            </a:r>
            <a:endParaRPr lang="en-US" sz="2400" dirty="0"/>
          </a:p>
        </p:txBody>
      </p:sp>
    </p:spTree>
    <p:extLst>
      <p:ext uri="{BB962C8B-B14F-4D97-AF65-F5344CB8AC3E}">
        <p14:creationId xmlns:p14="http://schemas.microsoft.com/office/powerpoint/2010/main" val="2348149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6123"/>
          </a:xfrm>
        </p:spPr>
        <p:txBody>
          <a:bodyPr/>
          <a:lstStyle/>
          <a:p>
            <a:br>
              <a:rPr lang="en-US" sz="3200" dirty="0">
                <a:latin typeface="+mn-lt"/>
              </a:rPr>
            </a:br>
            <a:r>
              <a:rPr lang="en-US" sz="3200">
                <a:latin typeface="+mn-lt"/>
              </a:rPr>
              <a:t>Excerpt 3:  </a:t>
            </a:r>
            <a:r>
              <a:rPr lang="en-US" sz="3200" dirty="0">
                <a:latin typeface="+mn-lt"/>
              </a:rPr>
              <a:t>Stoffelsma and van Charldorp (2020, p. 5)</a:t>
            </a:r>
            <a:br>
              <a:rPr lang="en-US" dirty="0"/>
            </a:br>
            <a:endParaRPr lang="en-US" dirty="0"/>
          </a:p>
        </p:txBody>
      </p:sp>
      <p:sp>
        <p:nvSpPr>
          <p:cNvPr id="3" name="Content Placeholder 2"/>
          <p:cNvSpPr>
            <a:spLocks noGrp="1"/>
          </p:cNvSpPr>
          <p:nvPr>
            <p:ph idx="1"/>
          </p:nvPr>
        </p:nvSpPr>
        <p:spPr>
          <a:xfrm>
            <a:off x="1271846" y="969264"/>
            <a:ext cx="10081953" cy="5752211"/>
          </a:xfrm>
        </p:spPr>
        <p:txBody>
          <a:bodyPr>
            <a:normAutofit/>
          </a:bodyPr>
          <a:lstStyle/>
          <a:p>
            <a:pPr marL="0" indent="0">
              <a:buNone/>
            </a:pPr>
            <a:r>
              <a:rPr lang="en-US" sz="2400" dirty="0"/>
              <a:t>1	T:	a </a:t>
            </a:r>
            <a:r>
              <a:rPr lang="en-US" sz="2400" u="sng" dirty="0"/>
              <a:t>car</a:t>
            </a:r>
            <a:r>
              <a:rPr lang="en-US" sz="2400" dirty="0"/>
              <a:t> drove over Shanisa’s </a:t>
            </a:r>
            <a:r>
              <a:rPr lang="en-US" sz="2400" u="sng" dirty="0"/>
              <a:t>foot</a:t>
            </a:r>
            <a:r>
              <a:rPr lang="en-US" sz="2400" dirty="0"/>
              <a:t>.</a:t>
            </a:r>
          </a:p>
          <a:p>
            <a:pPr marL="0" indent="0">
              <a:buNone/>
            </a:pPr>
            <a:r>
              <a:rPr lang="en-US" sz="2400" dirty="0"/>
              <a:t>2		a ↑</a:t>
            </a:r>
            <a:r>
              <a:rPr lang="en-US" sz="2400" u="sng" dirty="0"/>
              <a:t>ca:r</a:t>
            </a:r>
            <a:r>
              <a:rPr lang="en-US" sz="2400" dirty="0"/>
              <a:t>.</a:t>
            </a:r>
          </a:p>
          <a:p>
            <a:pPr marL="0" indent="0">
              <a:buNone/>
            </a:pPr>
            <a:r>
              <a:rPr lang="en-US" sz="2400" dirty="0"/>
              <a:t>3		do you think that’s a </a:t>
            </a:r>
            <a:r>
              <a:rPr lang="en-US" sz="2400" u="sng" dirty="0"/>
              <a:t>good</a:t>
            </a:r>
            <a:r>
              <a:rPr lang="en-US" sz="2400" dirty="0"/>
              <a:t> thing if a car drives</a:t>
            </a:r>
          </a:p>
          <a:p>
            <a:pPr marL="0" indent="0">
              <a:buNone/>
            </a:pPr>
            <a:r>
              <a:rPr lang="en-US" sz="2400" dirty="0"/>
              <a:t>		over your foot?  ((walks towards blackboard at</a:t>
            </a:r>
          </a:p>
          <a:p>
            <a:pPr marL="0" indent="0">
              <a:buNone/>
            </a:pPr>
            <a:r>
              <a:rPr lang="en-US" sz="2400" dirty="0"/>
              <a:t>		the front of the classroom))</a:t>
            </a:r>
          </a:p>
          <a:p>
            <a:pPr marL="0" indent="0">
              <a:buNone/>
            </a:pPr>
            <a:r>
              <a:rPr lang="en-US" sz="2400" dirty="0"/>
              <a:t>4	Ss:	NO:::</a:t>
            </a:r>
          </a:p>
          <a:p>
            <a:pPr marL="0" indent="0">
              <a:buNone/>
            </a:pPr>
            <a:r>
              <a:rPr lang="en-US" sz="2400" dirty="0"/>
              <a:t>5	T:	no because the car is ↑very? (0.5)</a:t>
            </a:r>
          </a:p>
          <a:p>
            <a:pPr marL="0" indent="0">
              <a:buNone/>
            </a:pPr>
            <a:r>
              <a:rPr lang="en-US" sz="2400" dirty="0"/>
              <a:t>6	Ss:	heavy.</a:t>
            </a:r>
          </a:p>
          <a:p>
            <a:pPr marL="0" indent="0">
              <a:buNone/>
            </a:pPr>
            <a:r>
              <a:rPr lang="en-US" sz="2400" dirty="0"/>
              <a:t>7	T:	heavy.  (2.0) ((another teacher hands Mrs D. a</a:t>
            </a:r>
          </a:p>
          <a:p>
            <a:pPr marL="0" indent="0">
              <a:buNone/>
            </a:pPr>
            <a:r>
              <a:rPr lang="en-US" sz="2400" dirty="0"/>
              <a:t>		key))</a:t>
            </a:r>
          </a:p>
          <a:p>
            <a:pPr marL="0" indent="0">
              <a:buNone/>
            </a:pPr>
            <a:r>
              <a:rPr lang="en-US" sz="2400" dirty="0"/>
              <a:t>8		the car is very heavy.</a:t>
            </a:r>
          </a:p>
          <a:p>
            <a:pPr marL="0" indent="0">
              <a:buNone/>
            </a:pPr>
            <a:endParaRPr lang="en-US" sz="2400" dirty="0"/>
          </a:p>
        </p:txBody>
      </p:sp>
      <p:sp>
        <p:nvSpPr>
          <p:cNvPr id="4" name="Slide Number Placeholder 3"/>
          <p:cNvSpPr>
            <a:spLocks noGrp="1"/>
          </p:cNvSpPr>
          <p:nvPr>
            <p:ph type="sldNum" sz="quarter" idx="12"/>
          </p:nvPr>
        </p:nvSpPr>
        <p:spPr/>
        <p:txBody>
          <a:bodyPr/>
          <a:lstStyle/>
          <a:p>
            <a:fld id="{5F47BAB9-4DC4-411B-83FA-B95F9D1E3829}" type="slidenum">
              <a:rPr lang="en-US" smtClean="0"/>
              <a:t>9</a:t>
            </a:fld>
            <a:endParaRPr lang="en-US" dirty="0"/>
          </a:p>
        </p:txBody>
      </p:sp>
    </p:spTree>
    <p:extLst>
      <p:ext uri="{BB962C8B-B14F-4D97-AF65-F5344CB8AC3E}">
        <p14:creationId xmlns:p14="http://schemas.microsoft.com/office/powerpoint/2010/main" val="3954913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2310</Words>
  <Application>Microsoft Office PowerPoint</Application>
  <PresentationFormat>Widescreen</PresentationFormat>
  <Paragraphs>203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Chapter 18:  Interaction in Educational Settings  </vt:lpstr>
      <vt:lpstr>Outline</vt:lpstr>
      <vt:lpstr>Introduction</vt:lpstr>
      <vt:lpstr> Turn Taking in Educational Settings  </vt:lpstr>
      <vt:lpstr> Excerpt 1:  Ingram and Elliot (2014, p. 5) </vt:lpstr>
      <vt:lpstr> Instructor’s Techniques for Leading the Class  </vt:lpstr>
      <vt:lpstr> Excerpt 2:  Davidson and Edwards-Groves (2020, p. 200) </vt:lpstr>
      <vt:lpstr>PowerPoint Presentation</vt:lpstr>
      <vt:lpstr> Excerpt 3:  Stoffelsma and van Charldorp (2020, p. 5) </vt:lpstr>
      <vt:lpstr> Small Group Work and Individual Tutoring </vt:lpstr>
      <vt:lpstr> Excerpt 7:  Park (2015, p. 4) </vt:lpstr>
      <vt:lpstr> Error Repair and Correction in Pedagogical Contexts  </vt:lpstr>
      <vt:lpstr> Excerpt 10:  Lopez-Ozieblo (2018, p. 8) </vt:lpstr>
      <vt:lpstr> Transitions in Pedagogical Processes  </vt:lpstr>
      <vt:lpstr>Excerpt 11:  Tyagunova and Greiffenhagen (2017, p. 318)</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Interaction in Educational Settings</dc:title>
  <dc:creator>Garcia, Angela</dc:creator>
  <cp:lastModifiedBy>Garcia, Angela</cp:lastModifiedBy>
  <cp:revision>15</cp:revision>
  <dcterms:created xsi:type="dcterms:W3CDTF">2021-11-27T15:49:31Z</dcterms:created>
  <dcterms:modified xsi:type="dcterms:W3CDTF">2022-08-16T18:37:22Z</dcterms:modified>
</cp:coreProperties>
</file>