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5" r:id="rId8"/>
    <p:sldId id="263" r:id="rId9"/>
    <p:sldId id="266" r:id="rId10"/>
    <p:sldId id="264"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9" d="100"/>
          <a:sy n="59" d="100"/>
        </p:scale>
        <p:origin x="90" y="8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cia, Angela" userId="7c09586b-4f58-4c27-9ff0-1fa392274ef2" providerId="ADAL" clId="{B3CB83A7-6A96-4BC6-9D97-208D6CA25797}"/>
    <pc:docChg chg="modSld">
      <pc:chgData name="Garcia, Angela" userId="7c09586b-4f58-4c27-9ff0-1fa392274ef2" providerId="ADAL" clId="{B3CB83A7-6A96-4BC6-9D97-208D6CA25797}" dt="2022-08-16T18:41:19.263" v="30" actId="6549"/>
      <pc:docMkLst>
        <pc:docMk/>
      </pc:docMkLst>
      <pc:sldChg chg="modSp mod">
        <pc:chgData name="Garcia, Angela" userId="7c09586b-4f58-4c27-9ff0-1fa392274ef2" providerId="ADAL" clId="{B3CB83A7-6A96-4BC6-9D97-208D6CA25797}" dt="2022-08-16T18:40:22.384" v="6" actId="6549"/>
        <pc:sldMkLst>
          <pc:docMk/>
          <pc:sldMk cId="3336029116" sldId="256"/>
        </pc:sldMkLst>
        <pc:spChg chg="mod">
          <ac:chgData name="Garcia, Angela" userId="7c09586b-4f58-4c27-9ff0-1fa392274ef2" providerId="ADAL" clId="{B3CB83A7-6A96-4BC6-9D97-208D6CA25797}" dt="2022-08-16T18:40:22.384" v="6" actId="6549"/>
          <ac:spMkLst>
            <pc:docMk/>
            <pc:sldMk cId="3336029116" sldId="256"/>
            <ac:spMk id="3" creationId="{00000000-0000-0000-0000-000000000000}"/>
          </ac:spMkLst>
        </pc:spChg>
      </pc:sldChg>
      <pc:sldChg chg="modSp mod">
        <pc:chgData name="Garcia, Angela" userId="7c09586b-4f58-4c27-9ff0-1fa392274ef2" providerId="ADAL" clId="{B3CB83A7-6A96-4BC6-9D97-208D6CA25797}" dt="2022-08-16T18:40:28.603" v="18" actId="20577"/>
        <pc:sldMkLst>
          <pc:docMk/>
          <pc:sldMk cId="3809541686" sldId="257"/>
        </pc:sldMkLst>
        <pc:spChg chg="mod">
          <ac:chgData name="Garcia, Angela" userId="7c09586b-4f58-4c27-9ff0-1fa392274ef2" providerId="ADAL" clId="{B3CB83A7-6A96-4BC6-9D97-208D6CA25797}" dt="2022-08-16T18:40:28.603" v="18" actId="20577"/>
          <ac:spMkLst>
            <pc:docMk/>
            <pc:sldMk cId="3809541686" sldId="257"/>
            <ac:spMk id="3" creationId="{00000000-0000-0000-0000-000000000000}"/>
          </ac:spMkLst>
        </pc:spChg>
      </pc:sldChg>
      <pc:sldChg chg="modSp mod">
        <pc:chgData name="Garcia, Angela" userId="7c09586b-4f58-4c27-9ff0-1fa392274ef2" providerId="ADAL" clId="{B3CB83A7-6A96-4BC6-9D97-208D6CA25797}" dt="2022-08-16T18:41:19.263" v="30" actId="6549"/>
        <pc:sldMkLst>
          <pc:docMk/>
          <pc:sldMk cId="706697506" sldId="260"/>
        </pc:sldMkLst>
        <pc:spChg chg="mod">
          <ac:chgData name="Garcia, Angela" userId="7c09586b-4f58-4c27-9ff0-1fa392274ef2" providerId="ADAL" clId="{B3CB83A7-6A96-4BC6-9D97-208D6CA25797}" dt="2022-08-16T18:41:19.263" v="30" actId="6549"/>
          <ac:spMkLst>
            <pc:docMk/>
            <pc:sldMk cId="706697506" sldId="260"/>
            <ac:spMk id="3" creationId="{00000000-0000-0000-0000-000000000000}"/>
          </ac:spMkLst>
        </pc:spChg>
      </pc:sldChg>
      <pc:sldChg chg="modSp mod">
        <pc:chgData name="Garcia, Angela" userId="7c09586b-4f58-4c27-9ff0-1fa392274ef2" providerId="ADAL" clId="{B3CB83A7-6A96-4BC6-9D97-208D6CA25797}" dt="2022-08-16T18:40:36.061" v="28" actId="20577"/>
        <pc:sldMkLst>
          <pc:docMk/>
          <pc:sldMk cId="3810622366" sldId="262"/>
        </pc:sldMkLst>
        <pc:spChg chg="mod">
          <ac:chgData name="Garcia, Angela" userId="7c09586b-4f58-4c27-9ff0-1fa392274ef2" providerId="ADAL" clId="{B3CB83A7-6A96-4BC6-9D97-208D6CA25797}" dt="2022-08-16T18:40:36.061" v="28" actId="20577"/>
          <ac:spMkLst>
            <pc:docMk/>
            <pc:sldMk cId="3810622366" sldId="262"/>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D2469B-216C-408E-A4A0-30579F729479}" type="datetimeFigureOut">
              <a:rPr lang="en-US" smtClean="0"/>
              <a:t>8/16/2022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55339E-07DE-438E-8751-98C66A697943}" type="slidenum">
              <a:rPr lang="en-US" smtClean="0"/>
              <a:t>‹#›</a:t>
            </a:fld>
            <a:endParaRPr lang="en-US"/>
          </a:p>
        </p:txBody>
      </p:sp>
    </p:spTree>
    <p:extLst>
      <p:ext uri="{BB962C8B-B14F-4D97-AF65-F5344CB8AC3E}">
        <p14:creationId xmlns:p14="http://schemas.microsoft.com/office/powerpoint/2010/main" val="308492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83C8BE-ED7F-4EA2-8F47-F73664602E50}"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83773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C8FBE-003D-4273-9218-4CDA05D5D7F1}"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409973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690002-7F92-4B2F-952B-E51AB0BFB34E}"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354386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06FB4B-1B1F-4D38-B341-598979BCF48B}"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66197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C76DF81-5549-446D-95CB-D224A11C1894}" type="datetime1">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1822113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0F953B-8D10-46E5-8D1A-49E0C216B2FD}"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155839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5140CA-3946-4B5D-84C7-518BA82A6902}" type="datetime1">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3973461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F5D41C-1BBA-4BF4-893D-515341A755B9}" type="datetime1">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3091718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F8B19-E35B-4A5A-A697-889DE4698B99}" type="datetime1">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138040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693F3A1-2130-4990-BCE7-BC1EED637AF2}"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3365254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DD3D28B-F1F8-451E-95DC-1BC305A97D27}" type="datetime1">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8270F-ADE1-419C-8F0A-EA4BCA03390D}" type="slidenum">
              <a:rPr lang="en-US" smtClean="0"/>
              <a:t>‹#›</a:t>
            </a:fld>
            <a:endParaRPr lang="en-US"/>
          </a:p>
        </p:txBody>
      </p:sp>
    </p:spTree>
    <p:extLst>
      <p:ext uri="{BB962C8B-B14F-4D97-AF65-F5344CB8AC3E}">
        <p14:creationId xmlns:p14="http://schemas.microsoft.com/office/powerpoint/2010/main" val="192401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40500-9017-4A99-859F-CB653494C621}" type="datetime1">
              <a:rPr lang="en-US" smtClean="0"/>
              <a:t>8/16/2022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8270F-ADE1-419C-8F0A-EA4BCA03390D}" type="slidenum">
              <a:rPr lang="en-US" smtClean="0"/>
              <a:t>‹#›</a:t>
            </a:fld>
            <a:endParaRPr lang="en-US"/>
          </a:p>
        </p:txBody>
      </p:sp>
    </p:spTree>
    <p:extLst>
      <p:ext uri="{BB962C8B-B14F-4D97-AF65-F5344CB8AC3E}">
        <p14:creationId xmlns:p14="http://schemas.microsoft.com/office/powerpoint/2010/main" val="1847555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200">
                <a:latin typeface="+mn-lt"/>
              </a:rPr>
              <a:t>Chapter 19:  </a:t>
            </a:r>
            <a:r>
              <a:rPr lang="en-US" sz="3200" dirty="0">
                <a:latin typeface="+mn-lt"/>
              </a:rPr>
              <a:t>Interactional Issues for Language Use, Language Learning and Teaching Second Language Learners</a:t>
            </a:r>
            <a:br>
              <a:rPr lang="en-US" sz="3200" dirty="0">
                <a:latin typeface="+mn-lt"/>
              </a:rPr>
            </a:br>
            <a:endParaRPr lang="en-US" sz="3200" dirty="0">
              <a:latin typeface="+mn-lt"/>
            </a:endParaRPr>
          </a:p>
        </p:txBody>
      </p:sp>
      <p:sp>
        <p:nvSpPr>
          <p:cNvPr id="3" name="Subtitle 2"/>
          <p:cNvSpPr>
            <a:spLocks noGrp="1"/>
          </p:cNvSpPr>
          <p:nvPr>
            <p:ph type="subTitle" idx="1"/>
          </p:nvPr>
        </p:nvSpPr>
        <p:spPr>
          <a:xfrm>
            <a:off x="1524000" y="3602038"/>
            <a:ext cx="9144000" cy="2749776"/>
          </a:xfrm>
        </p:spPr>
        <p:txBody>
          <a:bodyPr/>
          <a:lstStyle/>
          <a:p>
            <a:pPr algn="l"/>
            <a:r>
              <a:rPr lang="en-US" sz="2400">
                <a:latin typeface="Calibri" panose="020F0502020204030204" pitchFamily="34" charset="0"/>
                <a:cs typeface="Calibri" panose="020F0502020204030204" pitchFamily="34" charset="0"/>
              </a:rPr>
              <a:t>Angela Cora Garcia, c2022; slides to accompany Chapter 19 of </a:t>
            </a:r>
            <a:r>
              <a:rPr lang="en-US" sz="2400" i="1">
                <a:latin typeface="Calibri" panose="020F0502020204030204" pitchFamily="34" charset="0"/>
                <a:cs typeface="Calibri" panose="020F0502020204030204" pitchFamily="34" charset="0"/>
              </a:rPr>
              <a:t>An Introduction to Interaction: Understanding Talk in the Workplace and Everyday Life, Second Edition</a:t>
            </a:r>
            <a:r>
              <a:rPr lang="en-US" sz="2400">
                <a:latin typeface="Calibri" panose="020F0502020204030204" pitchFamily="34" charset="0"/>
                <a:cs typeface="Calibri" panose="020F0502020204030204" pitchFamily="34" charset="0"/>
              </a:rPr>
              <a:t>.  Bloomsbury Press.</a:t>
            </a:r>
          </a:p>
          <a:p>
            <a:pPr algn="l"/>
            <a:endParaRPr lang="en-US"/>
          </a:p>
          <a:p>
            <a:pPr algn="l"/>
            <a:r>
              <a:rPr lang="en-US"/>
              <a:t>(</a:t>
            </a:r>
            <a:r>
              <a:rPr lang="en-US" dirty="0"/>
              <a:t>Note:  Excerpt numbers will follow the number they were given in the textbook chapter, to make it easier to refer back to that section of the chapter for more details.)</a:t>
            </a:r>
          </a:p>
          <a:p>
            <a:endParaRPr lang="en-US" dirty="0"/>
          </a:p>
        </p:txBody>
      </p:sp>
    </p:spTree>
    <p:extLst>
      <p:ext uri="{BB962C8B-B14F-4D97-AF65-F5344CB8AC3E}">
        <p14:creationId xmlns:p14="http://schemas.microsoft.com/office/powerpoint/2010/main" val="3336029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0839"/>
          </a:xfrm>
        </p:spPr>
        <p:txBody>
          <a:bodyPr>
            <a:normAutofit/>
          </a:bodyPr>
          <a:lstStyle/>
          <a:p>
            <a:r>
              <a:rPr lang="en-US" sz="3200" dirty="0">
                <a:latin typeface="+mn-lt"/>
              </a:rPr>
              <a:t>Summary</a:t>
            </a:r>
          </a:p>
        </p:txBody>
      </p:sp>
      <p:sp>
        <p:nvSpPr>
          <p:cNvPr id="3" name="Content Placeholder 2"/>
          <p:cNvSpPr>
            <a:spLocks noGrp="1"/>
          </p:cNvSpPr>
          <p:nvPr>
            <p:ph idx="1"/>
          </p:nvPr>
        </p:nvSpPr>
        <p:spPr>
          <a:xfrm>
            <a:off x="1496290" y="1825625"/>
            <a:ext cx="9857509" cy="4351338"/>
          </a:xfrm>
        </p:spPr>
        <p:txBody>
          <a:bodyPr/>
          <a:lstStyle/>
          <a:p>
            <a:pPr marL="0" indent="0">
              <a:buNone/>
            </a:pPr>
            <a:r>
              <a:rPr lang="en-US" sz="2400" dirty="0"/>
              <a:t>In sum, while many of the interactional procedures used in second language classrooms are also used in standard classrooms, the needs of second language learners lead to techniques being used differently.  Specifically when pragmatics of communication are being taught, the language learner must learn to attend not just to the utterance they are producing but how it fits in with prior and likely subsequent turns, in order to be consistent with how turn taking and other actions such as preference organization are conducted in the second language being learned.</a:t>
            </a:r>
          </a:p>
          <a:p>
            <a:endParaRPr lang="en-US" dirty="0"/>
          </a:p>
        </p:txBody>
      </p:sp>
      <p:sp>
        <p:nvSpPr>
          <p:cNvPr id="4" name="Slide Number Placeholder 3"/>
          <p:cNvSpPr>
            <a:spLocks noGrp="1"/>
          </p:cNvSpPr>
          <p:nvPr>
            <p:ph type="sldNum" sz="quarter" idx="12"/>
          </p:nvPr>
        </p:nvSpPr>
        <p:spPr/>
        <p:txBody>
          <a:bodyPr/>
          <a:lstStyle/>
          <a:p>
            <a:fld id="{E1D8270F-ADE1-419C-8F0A-EA4BCA03390D}" type="slidenum">
              <a:rPr lang="en-US" smtClean="0"/>
              <a:t>10</a:t>
            </a:fld>
            <a:endParaRPr lang="en-US" dirty="0"/>
          </a:p>
        </p:txBody>
      </p:sp>
    </p:spTree>
    <p:extLst>
      <p:ext uri="{BB962C8B-B14F-4D97-AF65-F5344CB8AC3E}">
        <p14:creationId xmlns:p14="http://schemas.microsoft.com/office/powerpoint/2010/main" val="1967430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56995"/>
          </a:xfrm>
        </p:spPr>
        <p:txBody>
          <a:bodyPr>
            <a:normAutofit/>
          </a:bodyPr>
          <a:lstStyle/>
          <a:p>
            <a:r>
              <a:rPr lang="en-US" sz="3200">
                <a:latin typeface="+mn-lt"/>
              </a:rPr>
              <a:t>References</a:t>
            </a:r>
            <a:endParaRPr lang="en-US" sz="3200" dirty="0">
              <a:latin typeface="+mn-lt"/>
            </a:endParaRPr>
          </a:p>
        </p:txBody>
      </p:sp>
      <p:sp>
        <p:nvSpPr>
          <p:cNvPr id="3" name="Content Placeholder 2"/>
          <p:cNvSpPr>
            <a:spLocks noGrp="1"/>
          </p:cNvSpPr>
          <p:nvPr>
            <p:ph idx="1"/>
          </p:nvPr>
        </p:nvSpPr>
        <p:spPr>
          <a:xfrm>
            <a:off x="838200" y="914400"/>
            <a:ext cx="10515600" cy="5807075"/>
          </a:xfrm>
        </p:spPr>
        <p:txBody>
          <a:bodyPr>
            <a:noAutofit/>
          </a:bodyPr>
          <a:lstStyle/>
          <a:p>
            <a:pPr marL="0" marR="0" indent="0">
              <a:lnSpc>
                <a:spcPct val="100000"/>
              </a:lnSpc>
              <a:spcBef>
                <a:spcPts val="0"/>
              </a:spcBef>
              <a:spcAft>
                <a:spcPts val="600"/>
              </a:spcAft>
              <a:buNone/>
            </a:pPr>
            <a:r>
              <a:rPr lang="en-US" sz="2000">
                <a:effectLst/>
                <a:ea typeface="Calibri" panose="020F0502020204030204" pitchFamily="34" charset="0"/>
              </a:rPr>
              <a:t>Åhlund, Anna and Karin Aronsson. (2015), 'Corrections as multiparty accomplishment in L2 classroom conversations,' </a:t>
            </a:r>
            <a:r>
              <a:rPr lang="en-US" sz="2000" u="sng">
                <a:effectLst/>
                <a:ea typeface="Calibri" panose="020F0502020204030204" pitchFamily="34" charset="0"/>
              </a:rPr>
              <a:t>Linguistics and Education</a:t>
            </a:r>
            <a:r>
              <a:rPr lang="en-US" sz="2000">
                <a:effectLst/>
                <a:ea typeface="Calibri" panose="020F0502020204030204" pitchFamily="34" charset="0"/>
              </a:rPr>
              <a:t>, 30, (2015), 66-80.</a:t>
            </a:r>
          </a:p>
          <a:p>
            <a:pPr marL="0" marR="0" indent="0">
              <a:lnSpc>
                <a:spcPct val="100000"/>
              </a:lnSpc>
              <a:spcBef>
                <a:spcPts val="0"/>
              </a:spcBef>
              <a:spcAft>
                <a:spcPts val="600"/>
              </a:spcAft>
              <a:buNone/>
            </a:pPr>
            <a:r>
              <a:rPr lang="en-US" sz="2000">
                <a:effectLst/>
                <a:ea typeface="Calibri" panose="020F0502020204030204" pitchFamily="34" charset="0"/>
              </a:rPr>
              <a:t>Al-Gahtani, Saad and Carsten Roever. (2018), 'Proficiency and preference organization in second language refusals', </a:t>
            </a:r>
            <a:r>
              <a:rPr lang="en-US" sz="2000" u="sng">
                <a:effectLst/>
                <a:ea typeface="Calibri" panose="020F0502020204030204" pitchFamily="34" charset="0"/>
              </a:rPr>
              <a:t>Journal of Pragmatics</a:t>
            </a:r>
            <a:r>
              <a:rPr lang="en-US" sz="2000">
                <a:effectLst/>
                <a:ea typeface="Calibri" panose="020F0502020204030204" pitchFamily="34" charset="0"/>
              </a:rPr>
              <a:t>, 129, (2018), 140e153.</a:t>
            </a:r>
          </a:p>
          <a:p>
            <a:pPr marL="0" marR="0" indent="0">
              <a:lnSpc>
                <a:spcPct val="100000"/>
              </a:lnSpc>
              <a:spcBef>
                <a:spcPts val="0"/>
              </a:spcBef>
              <a:spcAft>
                <a:spcPts val="600"/>
              </a:spcAft>
              <a:buNone/>
            </a:pPr>
            <a:r>
              <a:rPr lang="en-US" sz="2000">
                <a:effectLst/>
                <a:ea typeface="Calibri" panose="020F0502020204030204" pitchFamily="34" charset="0"/>
              </a:rPr>
              <a:t>Jakonen, T., and N. Evnitskaya. (2020), 'Teacher smiles as an interactional and pedagogical resource in the classroom,' </a:t>
            </a:r>
            <a:r>
              <a:rPr lang="en-US" sz="2000" u="sng">
                <a:effectLst/>
                <a:ea typeface="Calibri" panose="020F0502020204030204" pitchFamily="34" charset="0"/>
              </a:rPr>
              <a:t>Journal of Pragmatics</a:t>
            </a:r>
            <a:r>
              <a:rPr lang="en-US" sz="2000">
                <a:effectLst/>
                <a:ea typeface="Calibri" panose="020F0502020204030204" pitchFamily="34" charset="0"/>
              </a:rPr>
              <a:t>, 163, 18–31.</a:t>
            </a:r>
          </a:p>
          <a:p>
            <a:pPr marL="0" marR="0" indent="0">
              <a:lnSpc>
                <a:spcPct val="100000"/>
              </a:lnSpc>
              <a:spcBef>
                <a:spcPts val="0"/>
              </a:spcBef>
              <a:spcAft>
                <a:spcPts val="600"/>
              </a:spcAft>
              <a:buNone/>
            </a:pPr>
            <a:r>
              <a:rPr lang="en-US" sz="2000">
                <a:effectLst/>
                <a:ea typeface="Calibri" panose="020F0502020204030204" pitchFamily="34" charset="0"/>
              </a:rPr>
              <a:t>Lauzon, Virginie Fasel and Evelyne Berger. (2015), 'The multimodal organization of speaker selection in classroom interaction,' </a:t>
            </a:r>
            <a:r>
              <a:rPr lang="en-US" sz="2000" u="sng">
                <a:effectLst/>
                <a:ea typeface="Calibri" panose="020F0502020204030204" pitchFamily="34" charset="0"/>
              </a:rPr>
              <a:t>Linguistics and Education</a:t>
            </a:r>
            <a:r>
              <a:rPr lang="en-US" sz="2000">
                <a:effectLst/>
                <a:ea typeface="Calibri" panose="020F0502020204030204" pitchFamily="34" charset="0"/>
              </a:rPr>
              <a:t>, 31, (2015), 14-29.</a:t>
            </a:r>
          </a:p>
          <a:p>
            <a:pPr marL="0" marR="0" indent="0">
              <a:lnSpc>
                <a:spcPct val="100000"/>
              </a:lnSpc>
              <a:spcBef>
                <a:spcPts val="0"/>
              </a:spcBef>
              <a:spcAft>
                <a:spcPts val="600"/>
              </a:spcAft>
              <a:buNone/>
            </a:pPr>
            <a:r>
              <a:rPr lang="en-US" sz="2000">
                <a:effectLst/>
                <a:ea typeface="Calibri" panose="020F0502020204030204" pitchFamily="34" charset="0"/>
              </a:rPr>
              <a:t>Margutti, Piera and Paul Drew. (2014), 'Positive evaluation of student answers in classroom instruction,' </a:t>
            </a:r>
            <a:r>
              <a:rPr lang="en-US" sz="2000" u="sng">
                <a:effectLst/>
                <a:ea typeface="Calibri" panose="020F0502020204030204" pitchFamily="34" charset="0"/>
              </a:rPr>
              <a:t>Language and Education</a:t>
            </a:r>
            <a:r>
              <a:rPr lang="en-US" sz="2000">
                <a:effectLst/>
                <a:ea typeface="Calibri" panose="020F0502020204030204" pitchFamily="34" charset="0"/>
              </a:rPr>
              <a:t>, 28, (5), 436-458.</a:t>
            </a:r>
          </a:p>
          <a:p>
            <a:pPr marL="0" marR="0" indent="0">
              <a:lnSpc>
                <a:spcPct val="100000"/>
              </a:lnSpc>
              <a:spcBef>
                <a:spcPts val="0"/>
              </a:spcBef>
              <a:spcAft>
                <a:spcPts val="600"/>
              </a:spcAft>
              <a:buNone/>
            </a:pPr>
            <a:r>
              <a:rPr lang="en-US" sz="2000">
                <a:effectLst/>
                <a:ea typeface="Calibri" panose="020F0502020204030204" pitchFamily="34" charset="0"/>
              </a:rPr>
              <a:t>Roh, Teri Rose Dominica and Yo-An Lee. (2018), 'Teacher repetition as an instructional resource for classroom interaction:  Three pedagogical actions in kindergartens in an EFL context,' </a:t>
            </a:r>
            <a:r>
              <a:rPr lang="en-US" sz="2000" u="sng">
                <a:effectLst/>
                <a:ea typeface="Calibri" panose="020F0502020204030204" pitchFamily="34" charset="0"/>
              </a:rPr>
              <a:t>System</a:t>
            </a:r>
            <a:r>
              <a:rPr lang="en-US" sz="2000">
                <a:effectLst/>
                <a:ea typeface="Calibri" panose="020F0502020204030204" pitchFamily="34" charset="0"/>
              </a:rPr>
              <a:t>, 74, (2018), 121-137.</a:t>
            </a:r>
          </a:p>
          <a:p>
            <a:pPr marL="0" marR="0" indent="0">
              <a:lnSpc>
                <a:spcPct val="100000"/>
              </a:lnSpc>
              <a:spcBef>
                <a:spcPts val="0"/>
              </a:spcBef>
              <a:spcAft>
                <a:spcPts val="600"/>
              </a:spcAft>
              <a:buNone/>
            </a:pPr>
            <a:r>
              <a:rPr lang="en-US" sz="2000">
                <a:effectLst/>
                <a:ea typeface="Calibri" panose="020F0502020204030204" pitchFamily="34" charset="0"/>
              </a:rPr>
              <a:t>Tai, Kevin W. H. and Nahal Khabbazbashib. (2019), 'The mediation and organisation of gestures in vocabulary instructions: a microgenetic analysis of interactions in a beginning-level adult ESOL classroom,' </a:t>
            </a:r>
            <a:r>
              <a:rPr lang="en-US" sz="2000" u="sng">
                <a:effectLst/>
                <a:ea typeface="Calibri" panose="020F0502020204030204" pitchFamily="34" charset="0"/>
              </a:rPr>
              <a:t>Language and Education</a:t>
            </a:r>
            <a:r>
              <a:rPr lang="en-US" sz="2000">
                <a:effectLst/>
                <a:ea typeface="Calibri" panose="020F0502020204030204" pitchFamily="34" charset="0"/>
              </a:rPr>
              <a:t>, 33, (5), 445–468. </a:t>
            </a:r>
          </a:p>
          <a:p>
            <a:pPr marL="0" indent="0">
              <a:lnSpc>
                <a:spcPct val="100000"/>
              </a:lnSpc>
              <a:spcBef>
                <a:spcPts val="0"/>
              </a:spcBef>
              <a:buNone/>
            </a:pPr>
            <a:endParaRPr lang="en-US" sz="1400"/>
          </a:p>
        </p:txBody>
      </p:sp>
      <p:sp>
        <p:nvSpPr>
          <p:cNvPr id="4" name="Slide Number Placeholder 3"/>
          <p:cNvSpPr>
            <a:spLocks noGrp="1"/>
          </p:cNvSpPr>
          <p:nvPr>
            <p:ph type="sldNum" sz="quarter" idx="12"/>
          </p:nvPr>
        </p:nvSpPr>
        <p:spPr/>
        <p:txBody>
          <a:bodyPr/>
          <a:lstStyle/>
          <a:p>
            <a:fld id="{E1D8270F-ADE1-419C-8F0A-EA4BCA03390D}" type="slidenum">
              <a:rPr lang="en-US" smtClean="0"/>
              <a:t>11</a:t>
            </a:fld>
            <a:endParaRPr lang="en-US"/>
          </a:p>
        </p:txBody>
      </p:sp>
    </p:spTree>
    <p:extLst>
      <p:ext uri="{BB962C8B-B14F-4D97-AF65-F5344CB8AC3E}">
        <p14:creationId xmlns:p14="http://schemas.microsoft.com/office/powerpoint/2010/main" val="381062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57588"/>
          </a:xfrm>
        </p:spPr>
        <p:txBody>
          <a:bodyPr>
            <a:normAutofit/>
          </a:bodyPr>
          <a:lstStyle/>
          <a:p>
            <a:r>
              <a:rPr lang="en-US" sz="3200" dirty="0">
                <a:latin typeface="+mn-lt"/>
              </a:rPr>
              <a:t>Outline</a:t>
            </a:r>
          </a:p>
        </p:txBody>
      </p:sp>
      <p:sp>
        <p:nvSpPr>
          <p:cNvPr id="3" name="Content Placeholder 2"/>
          <p:cNvSpPr>
            <a:spLocks noGrp="1"/>
          </p:cNvSpPr>
          <p:nvPr>
            <p:ph idx="1"/>
          </p:nvPr>
        </p:nvSpPr>
        <p:spPr>
          <a:xfrm>
            <a:off x="1820486" y="1088967"/>
            <a:ext cx="9533313" cy="5087996"/>
          </a:xfrm>
        </p:spPr>
        <p:txBody>
          <a:bodyPr/>
          <a:lstStyle/>
          <a:p>
            <a:pPr marL="0" indent="0">
              <a:lnSpc>
                <a:spcPct val="100000"/>
              </a:lnSpc>
              <a:spcBef>
                <a:spcPts val="0"/>
              </a:spcBef>
              <a:buNone/>
            </a:pPr>
            <a:r>
              <a:rPr lang="en-US" sz="2400" dirty="0"/>
              <a:t>Introduction</a:t>
            </a:r>
          </a:p>
          <a:p>
            <a:pPr marL="0" indent="0">
              <a:lnSpc>
                <a:spcPct val="100000"/>
              </a:lnSpc>
              <a:spcBef>
                <a:spcPts val="0"/>
              </a:spcBef>
              <a:buNone/>
            </a:pPr>
            <a:endParaRPr lang="en-US" sz="2400" dirty="0"/>
          </a:p>
          <a:p>
            <a:pPr marL="0" indent="0">
              <a:lnSpc>
                <a:spcPct val="100000"/>
              </a:lnSpc>
              <a:spcBef>
                <a:spcPts val="0"/>
              </a:spcBef>
              <a:buNone/>
            </a:pPr>
            <a:r>
              <a:rPr lang="en-US" sz="2400" dirty="0"/>
              <a:t>Interaction in Second Language (“L2”) Classrooms</a:t>
            </a:r>
          </a:p>
          <a:p>
            <a:pPr marL="0" indent="0">
              <a:lnSpc>
                <a:spcPct val="100000"/>
              </a:lnSpc>
              <a:spcBef>
                <a:spcPts val="0"/>
              </a:spcBef>
              <a:buNone/>
            </a:pPr>
            <a:endParaRPr lang="en-US" sz="2400" dirty="0"/>
          </a:p>
          <a:p>
            <a:pPr marL="0" lvl="1" indent="0">
              <a:lnSpc>
                <a:spcPct val="100000"/>
              </a:lnSpc>
              <a:spcBef>
                <a:spcPts val="0"/>
              </a:spcBef>
              <a:buNone/>
            </a:pPr>
            <a:r>
              <a:rPr lang="en-US" i="1" dirty="0"/>
              <a:t>	Learning Pragmatics in Second Language Classroom</a:t>
            </a:r>
            <a:r>
              <a:rPr lang="en-US" dirty="0"/>
              <a:t>s. </a:t>
            </a:r>
          </a:p>
          <a:p>
            <a:pPr marL="0" lvl="1" indent="0">
              <a:lnSpc>
                <a:spcPct val="100000"/>
              </a:lnSpc>
              <a:spcBef>
                <a:spcPts val="0"/>
              </a:spcBef>
              <a:buNone/>
            </a:pPr>
            <a:endParaRPr lang="en-US" dirty="0"/>
          </a:p>
          <a:p>
            <a:pPr marL="0" indent="0">
              <a:lnSpc>
                <a:spcPct val="100000"/>
              </a:lnSpc>
              <a:spcBef>
                <a:spcPts val="0"/>
              </a:spcBef>
              <a:buNone/>
            </a:pPr>
            <a:r>
              <a:rPr lang="en-US" sz="2400" dirty="0"/>
              <a:t>Repair in Second Language Classrooms</a:t>
            </a:r>
          </a:p>
          <a:p>
            <a:pPr marL="0" indent="0">
              <a:lnSpc>
                <a:spcPct val="100000"/>
              </a:lnSpc>
              <a:spcBef>
                <a:spcPts val="0"/>
              </a:spcBef>
              <a:buNone/>
            </a:pPr>
            <a:endParaRPr lang="en-US" sz="2400" dirty="0"/>
          </a:p>
          <a:p>
            <a:pPr marL="0" indent="0">
              <a:lnSpc>
                <a:spcPct val="100000"/>
              </a:lnSpc>
              <a:spcBef>
                <a:spcPts val="0"/>
              </a:spcBef>
              <a:buNone/>
            </a:pPr>
            <a:r>
              <a:rPr lang="en-US" sz="2400" dirty="0"/>
              <a:t>Language Learning and Embodied Action </a:t>
            </a:r>
          </a:p>
          <a:p>
            <a:pPr marL="0" indent="0">
              <a:lnSpc>
                <a:spcPct val="100000"/>
              </a:lnSpc>
              <a:spcBef>
                <a:spcPts val="0"/>
              </a:spcBef>
              <a:buNone/>
            </a:pPr>
            <a:endParaRPr lang="en-US" sz="2400" dirty="0"/>
          </a:p>
          <a:p>
            <a:pPr marL="0" indent="0">
              <a:lnSpc>
                <a:spcPct val="100000"/>
              </a:lnSpc>
              <a:spcBef>
                <a:spcPts val="0"/>
              </a:spcBef>
              <a:buNone/>
            </a:pPr>
            <a:r>
              <a:rPr lang="en-US" sz="2400"/>
              <a:t>Summary</a:t>
            </a:r>
          </a:p>
          <a:p>
            <a:pPr marL="0" indent="0">
              <a:lnSpc>
                <a:spcPct val="100000"/>
              </a:lnSpc>
              <a:spcBef>
                <a:spcPts val="0"/>
              </a:spcBef>
              <a:buNone/>
            </a:pPr>
            <a:endParaRPr lang="en-US" sz="2400"/>
          </a:p>
          <a:p>
            <a:pPr marL="0" indent="0">
              <a:lnSpc>
                <a:spcPct val="100000"/>
              </a:lnSpc>
              <a:spcBef>
                <a:spcPts val="0"/>
              </a:spcBef>
              <a:buNone/>
            </a:pPr>
            <a:r>
              <a:rPr lang="en-US" sz="2400"/>
              <a:t>References</a:t>
            </a:r>
            <a:endParaRPr lang="en-US" sz="2400"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E1D8270F-ADE1-419C-8F0A-EA4BCA03390D}" type="slidenum">
              <a:rPr lang="en-US" smtClean="0"/>
              <a:t>2</a:t>
            </a:fld>
            <a:endParaRPr lang="en-US" dirty="0"/>
          </a:p>
        </p:txBody>
      </p:sp>
    </p:spTree>
    <p:extLst>
      <p:ext uri="{BB962C8B-B14F-4D97-AF65-F5344CB8AC3E}">
        <p14:creationId xmlns:p14="http://schemas.microsoft.com/office/powerpoint/2010/main" val="3809541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7340"/>
          </a:xfrm>
        </p:spPr>
        <p:txBody>
          <a:bodyPr>
            <a:normAutofit/>
          </a:bodyPr>
          <a:lstStyle/>
          <a:p>
            <a:r>
              <a:rPr lang="en-US" sz="3200" dirty="0">
                <a:latin typeface="+mn-lt"/>
              </a:rPr>
              <a:t>Introduction</a:t>
            </a:r>
          </a:p>
        </p:txBody>
      </p:sp>
      <p:sp>
        <p:nvSpPr>
          <p:cNvPr id="3" name="Content Placeholder 2"/>
          <p:cNvSpPr>
            <a:spLocks noGrp="1"/>
          </p:cNvSpPr>
          <p:nvPr>
            <p:ph idx="1"/>
          </p:nvPr>
        </p:nvSpPr>
        <p:spPr>
          <a:xfrm>
            <a:off x="1978428" y="1122218"/>
            <a:ext cx="9375371" cy="5054745"/>
          </a:xfrm>
        </p:spPr>
        <p:txBody>
          <a:bodyPr>
            <a:normAutofit/>
          </a:bodyPr>
          <a:lstStyle/>
          <a:p>
            <a:pPr marL="0" indent="0">
              <a:lnSpc>
                <a:spcPct val="100000"/>
              </a:lnSpc>
              <a:spcBef>
                <a:spcPts val="0"/>
              </a:spcBef>
              <a:buNone/>
            </a:pPr>
            <a:r>
              <a:rPr lang="en-US" sz="2400" dirty="0"/>
              <a:t>This chapter examines interactional techniques used in second language classrooms</a:t>
            </a:r>
          </a:p>
          <a:p>
            <a:pPr marL="0" indent="0">
              <a:lnSpc>
                <a:spcPct val="100000"/>
              </a:lnSpc>
              <a:spcBef>
                <a:spcPts val="0"/>
              </a:spcBef>
              <a:buNone/>
            </a:pPr>
            <a:endParaRPr lang="en-US" sz="2400" dirty="0"/>
          </a:p>
          <a:p>
            <a:pPr marL="0" indent="0">
              <a:lnSpc>
                <a:spcPct val="100000"/>
              </a:lnSpc>
              <a:spcBef>
                <a:spcPts val="0"/>
              </a:spcBef>
              <a:buNone/>
            </a:pPr>
            <a:r>
              <a:rPr lang="en-US" sz="2400" dirty="0"/>
              <a:t>Students don’t just learn to speak the new language, they learn the pragmatics of communication for that new language (e.g., turn taking and preference organization)</a:t>
            </a:r>
          </a:p>
          <a:p>
            <a:pPr marL="0" indent="0">
              <a:lnSpc>
                <a:spcPct val="100000"/>
              </a:lnSpc>
              <a:spcBef>
                <a:spcPts val="0"/>
              </a:spcBef>
              <a:buNone/>
            </a:pPr>
            <a:endParaRPr lang="en-US" sz="2400" dirty="0"/>
          </a:p>
          <a:p>
            <a:pPr marL="0" indent="0">
              <a:lnSpc>
                <a:spcPct val="100000"/>
              </a:lnSpc>
              <a:spcBef>
                <a:spcPts val="0"/>
              </a:spcBef>
              <a:buNone/>
            </a:pPr>
            <a:r>
              <a:rPr lang="en-US" sz="2400" dirty="0"/>
              <a:t>Specific interactional techniques are useful for teaching second language learners; some of these are also reviewed in the chapter</a:t>
            </a:r>
          </a:p>
          <a:p>
            <a:pPr marL="0" indent="0">
              <a:lnSpc>
                <a:spcPct val="100000"/>
              </a:lnSpc>
              <a:spcBef>
                <a:spcPts val="0"/>
              </a:spcBef>
              <a:buNone/>
            </a:pPr>
            <a:endParaRPr lang="en-US" sz="2400" dirty="0"/>
          </a:p>
        </p:txBody>
      </p:sp>
      <p:sp>
        <p:nvSpPr>
          <p:cNvPr id="4" name="Slide Number Placeholder 3"/>
          <p:cNvSpPr>
            <a:spLocks noGrp="1"/>
          </p:cNvSpPr>
          <p:nvPr>
            <p:ph type="sldNum" sz="quarter" idx="12"/>
          </p:nvPr>
        </p:nvSpPr>
        <p:spPr/>
        <p:txBody>
          <a:bodyPr/>
          <a:lstStyle/>
          <a:p>
            <a:fld id="{E1D8270F-ADE1-419C-8F0A-EA4BCA03390D}" type="slidenum">
              <a:rPr lang="en-US" smtClean="0"/>
              <a:t>3</a:t>
            </a:fld>
            <a:endParaRPr lang="en-US" dirty="0"/>
          </a:p>
        </p:txBody>
      </p:sp>
    </p:spTree>
    <p:extLst>
      <p:ext uri="{BB962C8B-B14F-4D97-AF65-F5344CB8AC3E}">
        <p14:creationId xmlns:p14="http://schemas.microsoft.com/office/powerpoint/2010/main" val="100670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591"/>
          </a:xfrm>
        </p:spPr>
        <p:txBody>
          <a:bodyPr>
            <a:normAutofit/>
          </a:bodyPr>
          <a:lstStyle/>
          <a:p>
            <a:pPr marL="0" indent="0">
              <a:lnSpc>
                <a:spcPct val="100000"/>
              </a:lnSpc>
              <a:spcBef>
                <a:spcPts val="0"/>
              </a:spcBef>
            </a:pPr>
            <a:r>
              <a:rPr lang="en-US" sz="3200" dirty="0">
                <a:latin typeface="+mn-lt"/>
              </a:rPr>
              <a:t>Interaction in Second Language (“L2”) Classrooms</a:t>
            </a:r>
          </a:p>
        </p:txBody>
      </p:sp>
      <p:sp>
        <p:nvSpPr>
          <p:cNvPr id="3" name="Content Placeholder 2"/>
          <p:cNvSpPr>
            <a:spLocks noGrp="1"/>
          </p:cNvSpPr>
          <p:nvPr>
            <p:ph idx="1"/>
          </p:nvPr>
        </p:nvSpPr>
        <p:spPr>
          <a:xfrm>
            <a:off x="1537854" y="1246909"/>
            <a:ext cx="9815945" cy="5345084"/>
          </a:xfrm>
        </p:spPr>
        <p:txBody>
          <a:bodyPr>
            <a:normAutofit/>
          </a:bodyPr>
          <a:lstStyle/>
          <a:p>
            <a:pPr marL="0" indent="0">
              <a:lnSpc>
                <a:spcPct val="100000"/>
              </a:lnSpc>
              <a:spcBef>
                <a:spcPts val="0"/>
              </a:spcBef>
              <a:buNone/>
            </a:pPr>
            <a:r>
              <a:rPr lang="en-US" sz="2400" dirty="0"/>
              <a:t>Students in L2 classrooms must practice pragmatics of interaction (e.g., turn taking, preference organization) while learning the new language</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can use repetition of student responses as a repair initiator or as a confirmation of a correct answer (Margutti and Drew, 2014)</a:t>
            </a:r>
          </a:p>
          <a:p>
            <a:pPr marL="0" indent="0">
              <a:lnSpc>
                <a:spcPct val="100000"/>
              </a:lnSpc>
              <a:spcBef>
                <a:spcPts val="0"/>
              </a:spcBef>
              <a:buNone/>
            </a:pPr>
            <a:endParaRPr lang="en-US" sz="2400" dirty="0"/>
          </a:p>
          <a:p>
            <a:pPr marL="0" indent="0">
              <a:lnSpc>
                <a:spcPct val="100000"/>
              </a:lnSpc>
              <a:spcBef>
                <a:spcPts val="0"/>
              </a:spcBef>
              <a:buNone/>
            </a:pPr>
            <a:r>
              <a:rPr lang="en-US" sz="2400" dirty="0"/>
              <a:t>Instructors may use collective student responses to provide more opportunities for practice to students and to help them practice pronunciation by repeating the instructor’s pronunciation (Roh and Lee, 2018)</a:t>
            </a:r>
          </a:p>
          <a:p>
            <a:pPr marL="0" indent="0">
              <a:lnSpc>
                <a:spcPct val="100000"/>
              </a:lnSpc>
              <a:spcBef>
                <a:spcPts val="0"/>
              </a:spcBef>
              <a:buNone/>
            </a:pPr>
            <a:endParaRPr lang="en-US" sz="2400" dirty="0"/>
          </a:p>
          <a:p>
            <a:pPr marL="0" indent="0">
              <a:lnSpc>
                <a:spcPct val="100000"/>
              </a:lnSpc>
              <a:spcBef>
                <a:spcPts val="0"/>
              </a:spcBef>
              <a:buNone/>
            </a:pPr>
            <a:r>
              <a:rPr lang="en-US" sz="2400" dirty="0"/>
              <a:t>As students develop proficiency in the language, their fluency makes pragmatics of interaction easier (e.g., they have the flexibility to produce dispreferred responses when necessary) (Al-Ghatani and Roever, 2018)</a:t>
            </a:r>
          </a:p>
        </p:txBody>
      </p:sp>
      <p:sp>
        <p:nvSpPr>
          <p:cNvPr id="4" name="Slide Number Placeholder 3"/>
          <p:cNvSpPr>
            <a:spLocks noGrp="1"/>
          </p:cNvSpPr>
          <p:nvPr>
            <p:ph type="sldNum" sz="quarter" idx="12"/>
          </p:nvPr>
        </p:nvSpPr>
        <p:spPr/>
        <p:txBody>
          <a:bodyPr/>
          <a:lstStyle/>
          <a:p>
            <a:fld id="{E1D8270F-ADE1-419C-8F0A-EA4BCA03390D}" type="slidenum">
              <a:rPr lang="en-US" smtClean="0"/>
              <a:t>4</a:t>
            </a:fld>
            <a:endParaRPr lang="en-US" dirty="0"/>
          </a:p>
        </p:txBody>
      </p:sp>
    </p:spTree>
    <p:extLst>
      <p:ext uri="{BB962C8B-B14F-4D97-AF65-F5344CB8AC3E}">
        <p14:creationId xmlns:p14="http://schemas.microsoft.com/office/powerpoint/2010/main" val="3758929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2773"/>
          </a:xfrm>
        </p:spPr>
        <p:txBody>
          <a:bodyPr/>
          <a:lstStyle/>
          <a:p>
            <a:br>
              <a:rPr lang="en-US" sz="3200" i="1" dirty="0">
                <a:latin typeface="+mn-lt"/>
              </a:rPr>
            </a:br>
            <a:r>
              <a:rPr lang="en-US" sz="3200" i="1" dirty="0">
                <a:latin typeface="+mn-lt"/>
              </a:rPr>
              <a:t>Learning Pragmatics in Second Language Classroom</a:t>
            </a:r>
            <a:r>
              <a:rPr lang="en-US" sz="3200" dirty="0">
                <a:latin typeface="+mn-lt"/>
              </a:rPr>
              <a:t>s</a:t>
            </a:r>
            <a:r>
              <a:rPr lang="en-US" dirty="0"/>
              <a:t> </a:t>
            </a:r>
            <a:br>
              <a:rPr lang="en-US" dirty="0"/>
            </a:br>
            <a:endParaRPr lang="en-US" dirty="0"/>
          </a:p>
        </p:txBody>
      </p:sp>
      <p:sp>
        <p:nvSpPr>
          <p:cNvPr id="3" name="Content Placeholder 2"/>
          <p:cNvSpPr>
            <a:spLocks noGrp="1"/>
          </p:cNvSpPr>
          <p:nvPr>
            <p:ph idx="1"/>
          </p:nvPr>
        </p:nvSpPr>
        <p:spPr>
          <a:xfrm>
            <a:off x="838200" y="1047404"/>
            <a:ext cx="10515600" cy="5594465"/>
          </a:xfrm>
        </p:spPr>
        <p:txBody>
          <a:bodyPr/>
          <a:lstStyle/>
          <a:p>
            <a:pPr marL="0" indent="0">
              <a:buNone/>
            </a:pPr>
            <a:r>
              <a:rPr lang="en-US" sz="2400" dirty="0"/>
              <a:t>This excerpt showing a student in an ESL classroom performing a role play response to a request to borrow his car shows the student’s fluency not just with  the language but with the procedures for constructing a dispreferred response:</a:t>
            </a:r>
          </a:p>
          <a:p>
            <a:pPr marL="0" indent="0">
              <a:buNone/>
            </a:pPr>
            <a:endParaRPr lang="en-US" sz="2400" dirty="0"/>
          </a:p>
          <a:p>
            <a:pPr marL="0" indent="0">
              <a:buNone/>
            </a:pPr>
            <a:r>
              <a:rPr lang="en-US" sz="2400" dirty="0"/>
              <a:t>Excerpt 5:  (Al-Ghatani and Roever 2018, p. 148)</a:t>
            </a:r>
          </a:p>
          <a:p>
            <a:pPr marL="0" indent="0">
              <a:buNone/>
            </a:pPr>
            <a:r>
              <a:rPr lang="en-US" sz="2400" dirty="0"/>
              <a:t>1.	B:	Oh: my friend I love to but eh: </a:t>
            </a:r>
            <a:r>
              <a:rPr lang="en-US" sz="2400" dirty="0" err="1"/>
              <a:t>hh</a:t>
            </a:r>
            <a:r>
              <a:rPr lang="en-US" sz="2400"/>
              <a:t> </a:t>
            </a:r>
          </a:p>
          <a:p>
            <a:pPr marL="0" indent="0">
              <a:buNone/>
            </a:pPr>
            <a:r>
              <a:rPr lang="en-US" sz="2400"/>
              <a:t>2.		now four thirty and I have a class at </a:t>
            </a:r>
          </a:p>
          <a:p>
            <a:pPr marL="0" indent="0">
              <a:buNone/>
            </a:pPr>
            <a:r>
              <a:rPr lang="en-US" sz="2400"/>
              <a:t>3.		five fifteen and I have presentation so .hh I should</a:t>
            </a:r>
          </a:p>
          <a:p>
            <a:pPr marL="0" indent="0">
              <a:buNone/>
            </a:pPr>
            <a:r>
              <a:rPr lang="en-US" sz="2400"/>
              <a:t>4.		be on time there and you: know the situation of </a:t>
            </a:r>
          </a:p>
          <a:p>
            <a:pPr marL="0" indent="0">
              <a:buNone/>
            </a:pPr>
            <a:r>
              <a:rPr lang="en-US" sz="2400"/>
              <a:t>5.		public transportation is- is really bad (0.5) I can’t </a:t>
            </a:r>
          </a:p>
          <a:p>
            <a:pPr marL="0" indent="0">
              <a:buNone/>
            </a:pPr>
            <a:r>
              <a:rPr lang="en-US" sz="2400"/>
              <a:t>6.		trust</a:t>
            </a:r>
          </a:p>
          <a:p>
            <a:endParaRPr lang="en-US"/>
          </a:p>
        </p:txBody>
      </p:sp>
      <p:sp>
        <p:nvSpPr>
          <p:cNvPr id="4" name="Slide Number Placeholder 3"/>
          <p:cNvSpPr>
            <a:spLocks noGrp="1"/>
          </p:cNvSpPr>
          <p:nvPr>
            <p:ph type="sldNum" sz="quarter" idx="12"/>
          </p:nvPr>
        </p:nvSpPr>
        <p:spPr/>
        <p:txBody>
          <a:bodyPr/>
          <a:lstStyle/>
          <a:p>
            <a:fld id="{E1D8270F-ADE1-419C-8F0A-EA4BCA03390D}" type="slidenum">
              <a:rPr lang="en-US" smtClean="0"/>
              <a:t>5</a:t>
            </a:fld>
            <a:endParaRPr lang="en-US"/>
          </a:p>
        </p:txBody>
      </p:sp>
    </p:spTree>
    <p:extLst>
      <p:ext uri="{BB962C8B-B14F-4D97-AF65-F5344CB8AC3E}">
        <p14:creationId xmlns:p14="http://schemas.microsoft.com/office/powerpoint/2010/main" val="70669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1086"/>
          </a:xfrm>
        </p:spPr>
        <p:txBody>
          <a:bodyPr/>
          <a:lstStyle/>
          <a:p>
            <a:br>
              <a:rPr lang="en-US" sz="3200">
                <a:latin typeface="+mn-lt"/>
              </a:rPr>
            </a:br>
            <a:r>
              <a:rPr lang="en-US" sz="3200" dirty="0">
                <a:latin typeface="+mn-lt"/>
              </a:rPr>
              <a:t>Repair in Second Language Classrooms</a:t>
            </a:r>
            <a:br>
              <a:rPr lang="en-US" dirty="0"/>
            </a:br>
            <a:endParaRPr lang="en-US" dirty="0"/>
          </a:p>
        </p:txBody>
      </p:sp>
      <p:sp>
        <p:nvSpPr>
          <p:cNvPr id="3" name="Content Placeholder 2"/>
          <p:cNvSpPr>
            <a:spLocks noGrp="1"/>
          </p:cNvSpPr>
          <p:nvPr>
            <p:ph idx="1"/>
          </p:nvPr>
        </p:nvSpPr>
        <p:spPr>
          <a:xfrm>
            <a:off x="1574800" y="1693332"/>
            <a:ext cx="9779000" cy="4981787"/>
          </a:xfrm>
        </p:spPr>
        <p:txBody>
          <a:bodyPr>
            <a:normAutofit/>
          </a:bodyPr>
          <a:lstStyle/>
          <a:p>
            <a:pPr marL="0" indent="0">
              <a:buNone/>
            </a:pPr>
            <a:r>
              <a:rPr lang="en-US" sz="2400" dirty="0"/>
              <a:t>Other-repair in L2 classrooms did not always follow the preference for self repair (Schegloff et al., 1977)</a:t>
            </a:r>
          </a:p>
          <a:p>
            <a:pPr marL="0" indent="0">
              <a:buNone/>
            </a:pPr>
            <a:endParaRPr lang="en-US" sz="2400" dirty="0"/>
          </a:p>
          <a:p>
            <a:pPr marL="0" indent="0">
              <a:buNone/>
            </a:pPr>
            <a:r>
              <a:rPr lang="en-US" sz="2400" dirty="0"/>
              <a:t>Other-repair was often accomplished by teachers or fellow students in the next possible turn space, rather than performing an other-initiation of repair followed by self repair of the error</a:t>
            </a:r>
          </a:p>
          <a:p>
            <a:pPr marL="0" indent="0">
              <a:buNone/>
            </a:pPr>
            <a:endParaRPr lang="en-US" sz="2400" dirty="0"/>
          </a:p>
          <a:p>
            <a:pPr marL="0" indent="0">
              <a:buNone/>
            </a:pPr>
            <a:r>
              <a:rPr lang="en-US" sz="2400" dirty="0"/>
              <a:t>For example, Excerpt 6 on the next slide shows the students using partial repetition of a trouble source with an embedded correction rather than initiating the repair for self correction (Åhlund and Aronsson, 2015)</a:t>
            </a:r>
          </a:p>
        </p:txBody>
      </p:sp>
      <p:sp>
        <p:nvSpPr>
          <p:cNvPr id="4" name="Slide Number Placeholder 3"/>
          <p:cNvSpPr>
            <a:spLocks noGrp="1"/>
          </p:cNvSpPr>
          <p:nvPr>
            <p:ph type="sldNum" sz="quarter" idx="12"/>
          </p:nvPr>
        </p:nvSpPr>
        <p:spPr/>
        <p:txBody>
          <a:bodyPr/>
          <a:lstStyle/>
          <a:p>
            <a:fld id="{E1D8270F-ADE1-419C-8F0A-EA4BCA03390D}" type="slidenum">
              <a:rPr lang="en-US" smtClean="0"/>
              <a:t>6</a:t>
            </a:fld>
            <a:endParaRPr lang="en-US" dirty="0"/>
          </a:p>
        </p:txBody>
      </p:sp>
    </p:spTree>
    <p:extLst>
      <p:ext uri="{BB962C8B-B14F-4D97-AF65-F5344CB8AC3E}">
        <p14:creationId xmlns:p14="http://schemas.microsoft.com/office/powerpoint/2010/main" val="3258084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lstStyle/>
          <a:p>
            <a:br>
              <a:rPr lang="en-US" sz="3200" dirty="0">
                <a:latin typeface="+mn-lt"/>
              </a:rPr>
            </a:br>
            <a:r>
              <a:rPr lang="en-US" sz="3200" dirty="0">
                <a:latin typeface="+mn-lt"/>
              </a:rPr>
              <a:t>Excerpt 6:  Åhlund and Aronsson (2015, p. 69)</a:t>
            </a:r>
            <a:br>
              <a:rPr lang="en-US" dirty="0"/>
            </a:br>
            <a:endParaRPr lang="en-US" dirty="0"/>
          </a:p>
        </p:txBody>
      </p:sp>
      <p:sp>
        <p:nvSpPr>
          <p:cNvPr id="3" name="Content Placeholder 2"/>
          <p:cNvSpPr>
            <a:spLocks noGrp="1"/>
          </p:cNvSpPr>
          <p:nvPr>
            <p:ph idx="1"/>
          </p:nvPr>
        </p:nvSpPr>
        <p:spPr>
          <a:xfrm>
            <a:off x="1338348" y="1645920"/>
            <a:ext cx="10015451" cy="4995949"/>
          </a:xfrm>
        </p:spPr>
        <p:txBody>
          <a:bodyPr>
            <a:normAutofit/>
          </a:bodyPr>
          <a:lstStyle/>
          <a:p>
            <a:pPr marL="0" indent="0">
              <a:buNone/>
            </a:pPr>
            <a:r>
              <a:rPr lang="en-US" sz="2400" dirty="0"/>
              <a:t>01	E:	</a:t>
            </a:r>
            <a:r>
              <a:rPr lang="en-US" sz="2400" i="1" dirty="0"/>
              <a:t>Jag </a:t>
            </a:r>
            <a:r>
              <a:rPr lang="en-US" sz="2400" i="1" dirty="0" err="1"/>
              <a:t>trodde</a:t>
            </a:r>
            <a:r>
              <a:rPr lang="en-US" sz="2400" i="1"/>
              <a:t> att det ska bli-</a:t>
            </a:r>
            <a:r>
              <a:rPr lang="en-US" sz="2400"/>
              <a:t>	I thought that it shall become-</a:t>
            </a:r>
          </a:p>
          <a:p>
            <a:pPr marL="0" indent="0">
              <a:buNone/>
            </a:pPr>
            <a:r>
              <a:rPr lang="en-US" sz="2400"/>
              <a:t>02		</a:t>
            </a:r>
            <a:r>
              <a:rPr lang="en-US" sz="2400" i="1"/>
              <a:t>det ska vara lite svårtare</a:t>
            </a:r>
            <a:r>
              <a:rPr lang="en-US" sz="2400"/>
              <a:t>	it shall be wee more diftcult</a:t>
            </a:r>
          </a:p>
          <a:p>
            <a:pPr marL="0" indent="0">
              <a:buNone/>
            </a:pPr>
            <a:r>
              <a:rPr lang="en-US" sz="2400"/>
              <a:t>03		(1.0)				(1.0)</a:t>
            </a:r>
          </a:p>
          <a:p>
            <a:pPr marL="0" indent="0">
              <a:buNone/>
            </a:pPr>
            <a:r>
              <a:rPr lang="en-US" sz="2400"/>
              <a:t>04	M: -&gt;	</a:t>
            </a:r>
            <a:r>
              <a:rPr lang="en-US" sz="2400" i="1" u="sng"/>
              <a:t>s[vårare</a:t>
            </a:r>
            <a:r>
              <a:rPr lang="en-US" sz="2400"/>
              <a:t>			</a:t>
            </a:r>
            <a:r>
              <a:rPr lang="en-US" sz="2400" u="sng"/>
              <a:t>more difficult</a:t>
            </a:r>
            <a:endParaRPr lang="en-US" sz="2400"/>
          </a:p>
          <a:p>
            <a:pPr marL="0" indent="0">
              <a:buNone/>
            </a:pPr>
            <a:r>
              <a:rPr lang="en-US" sz="2400"/>
              <a:t>05	A: -&gt;	</a:t>
            </a:r>
            <a:r>
              <a:rPr lang="en-US" sz="2400" i="1"/>
              <a:t>  [svårare</a:t>
            </a:r>
            <a:r>
              <a:rPr lang="en-US" sz="2400"/>
              <a:t> ((turning to E))	more difficult  ((turning to E))</a:t>
            </a:r>
          </a:p>
          <a:p>
            <a:pPr marL="0" indent="0">
              <a:buNone/>
            </a:pPr>
            <a:r>
              <a:rPr lang="en-US" sz="2400"/>
              <a:t>06	K: -&gt;	</a:t>
            </a:r>
            <a:r>
              <a:rPr lang="en-US" sz="2400" i="1"/>
              <a:t>  [svårare</a:t>
            </a:r>
            <a:r>
              <a:rPr lang="en-US" sz="2400"/>
              <a:t>			more difficult</a:t>
            </a:r>
          </a:p>
          <a:p>
            <a:pPr marL="0" indent="0">
              <a:buNone/>
            </a:pPr>
            <a:r>
              <a:rPr lang="en-US" sz="2400"/>
              <a:t>07	H:	  </a:t>
            </a:r>
            <a:r>
              <a:rPr lang="en-US" sz="2400" i="1"/>
              <a:t>[&gt;Det är bra&lt;</a:t>
            </a:r>
            <a:r>
              <a:rPr lang="en-US" sz="2400"/>
              <a:t>			That’s good</a:t>
            </a:r>
          </a:p>
          <a:p>
            <a:pPr marL="0" indent="0">
              <a:buNone/>
            </a:pPr>
            <a:r>
              <a:rPr lang="en-US" sz="2400"/>
              <a:t>08	T:	</a:t>
            </a:r>
            <a:r>
              <a:rPr lang="en-US" sz="2400" i="1"/>
              <a:t>Mhm</a:t>
            </a:r>
            <a:r>
              <a:rPr lang="en-US" sz="2400"/>
              <a:t>				Mhm</a:t>
            </a:r>
          </a:p>
          <a:p>
            <a:pPr marL="0" indent="0">
              <a:buNone/>
            </a:pPr>
            <a:endParaRPr lang="en-US" sz="2400"/>
          </a:p>
        </p:txBody>
      </p:sp>
      <p:sp>
        <p:nvSpPr>
          <p:cNvPr id="4" name="Slide Number Placeholder 3"/>
          <p:cNvSpPr>
            <a:spLocks noGrp="1"/>
          </p:cNvSpPr>
          <p:nvPr>
            <p:ph type="sldNum" sz="quarter" idx="12"/>
          </p:nvPr>
        </p:nvSpPr>
        <p:spPr/>
        <p:txBody>
          <a:bodyPr/>
          <a:lstStyle/>
          <a:p>
            <a:fld id="{E1D8270F-ADE1-419C-8F0A-EA4BCA03390D}" type="slidenum">
              <a:rPr lang="en-US" smtClean="0"/>
              <a:t>7</a:t>
            </a:fld>
            <a:endParaRPr lang="en-US"/>
          </a:p>
        </p:txBody>
      </p:sp>
    </p:spTree>
    <p:extLst>
      <p:ext uri="{BB962C8B-B14F-4D97-AF65-F5344CB8AC3E}">
        <p14:creationId xmlns:p14="http://schemas.microsoft.com/office/powerpoint/2010/main" val="3882101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90591"/>
          </a:xfrm>
        </p:spPr>
        <p:txBody>
          <a:bodyPr/>
          <a:lstStyle/>
          <a:p>
            <a:br>
              <a:rPr lang="en-US" sz="3200">
                <a:latin typeface="+mn-lt"/>
              </a:rPr>
            </a:br>
            <a:r>
              <a:rPr lang="en-US" sz="3200" dirty="0">
                <a:latin typeface="+mn-lt"/>
              </a:rPr>
              <a:t>Language Learning and Embodied Action </a:t>
            </a:r>
            <a:br>
              <a:rPr lang="en-US" dirty="0"/>
            </a:br>
            <a:endParaRPr lang="en-US" dirty="0"/>
          </a:p>
        </p:txBody>
      </p:sp>
      <p:sp>
        <p:nvSpPr>
          <p:cNvPr id="3" name="Content Placeholder 2"/>
          <p:cNvSpPr>
            <a:spLocks noGrp="1"/>
          </p:cNvSpPr>
          <p:nvPr>
            <p:ph idx="1"/>
          </p:nvPr>
        </p:nvSpPr>
        <p:spPr>
          <a:xfrm>
            <a:off x="1794932" y="1456267"/>
            <a:ext cx="9558867" cy="5119100"/>
          </a:xfrm>
        </p:spPr>
        <p:txBody>
          <a:bodyPr/>
          <a:lstStyle/>
          <a:p>
            <a:pPr marL="0" indent="0">
              <a:lnSpc>
                <a:spcPct val="100000"/>
              </a:lnSpc>
              <a:spcBef>
                <a:spcPts val="0"/>
              </a:spcBef>
              <a:buNone/>
            </a:pPr>
            <a:r>
              <a:rPr lang="en-US" sz="2000" dirty="0"/>
              <a:t>Both students and teachers use embodied action to assist with turn-taking in the L2 Classroom</a:t>
            </a:r>
          </a:p>
          <a:p>
            <a:pPr marL="0" indent="0">
              <a:lnSpc>
                <a:spcPct val="100000"/>
              </a:lnSpc>
              <a:spcBef>
                <a:spcPts val="0"/>
              </a:spcBef>
              <a:buNone/>
            </a:pPr>
            <a:endParaRPr lang="en-US" sz="2000" dirty="0"/>
          </a:p>
          <a:p>
            <a:pPr marL="0" indent="0">
              <a:lnSpc>
                <a:spcPct val="100000"/>
              </a:lnSpc>
              <a:spcBef>
                <a:spcPts val="0"/>
              </a:spcBef>
              <a:buNone/>
            </a:pPr>
            <a:r>
              <a:rPr lang="en-US" sz="2000" dirty="0"/>
              <a:t>Students monitor teacher’s questions-in-progress, and project their completion.  They can choose to display their availability to answer the question by turning their gaze toward the instructor (Lauzon and Berger, 2015)</a:t>
            </a:r>
          </a:p>
          <a:p>
            <a:pPr marL="0" indent="0">
              <a:lnSpc>
                <a:spcPct val="100000"/>
              </a:lnSpc>
              <a:spcBef>
                <a:spcPts val="0"/>
              </a:spcBef>
              <a:buNone/>
            </a:pPr>
            <a:endParaRPr lang="en-US" sz="2000" dirty="0"/>
          </a:p>
          <a:p>
            <a:pPr marL="0" indent="0">
              <a:lnSpc>
                <a:spcPct val="100000"/>
              </a:lnSpc>
              <a:spcBef>
                <a:spcPts val="0"/>
              </a:spcBef>
              <a:buNone/>
            </a:pPr>
            <a:r>
              <a:rPr lang="en-US" sz="2000" dirty="0"/>
              <a:t>Embodied action including facial expressions (such as smiles) can be used by instructors to coordinate transitions between activities and distinguish between the main activity and a side-sequence with an individual student (Jakonen and Evnitskaya, 2020)</a:t>
            </a:r>
          </a:p>
          <a:p>
            <a:pPr marL="0" indent="0">
              <a:lnSpc>
                <a:spcPct val="100000"/>
              </a:lnSpc>
              <a:spcBef>
                <a:spcPts val="0"/>
              </a:spcBef>
              <a:buNone/>
            </a:pPr>
            <a:endParaRPr lang="en-US" sz="2000" dirty="0"/>
          </a:p>
          <a:p>
            <a:pPr marL="0" indent="0">
              <a:lnSpc>
                <a:spcPct val="100000"/>
              </a:lnSpc>
              <a:spcBef>
                <a:spcPts val="0"/>
              </a:spcBef>
              <a:buNone/>
            </a:pPr>
            <a:r>
              <a:rPr lang="en-US" sz="2000" dirty="0"/>
              <a:t>Instructors can use gestures and other embodied actions to teach the meaning of words (Tai and Khabbazbashi, 2019) </a:t>
            </a:r>
          </a:p>
          <a:p>
            <a:pPr marL="0" indent="0">
              <a:lnSpc>
                <a:spcPct val="100000"/>
              </a:lnSpc>
              <a:spcBef>
                <a:spcPts val="0"/>
              </a:spcBef>
              <a:buNone/>
            </a:pPr>
            <a:r>
              <a:rPr lang="en-US" sz="2000" dirty="0"/>
              <a:t>In Excerpt 10 on the next slide, the instructor and student use coordinated hand and arm gestures to define, clarify and confirm the meaning of the vocabulary words being taught</a:t>
            </a:r>
          </a:p>
          <a:p>
            <a:endParaRPr lang="en-US" dirty="0"/>
          </a:p>
        </p:txBody>
      </p:sp>
      <p:sp>
        <p:nvSpPr>
          <p:cNvPr id="4" name="Slide Number Placeholder 3"/>
          <p:cNvSpPr>
            <a:spLocks noGrp="1"/>
          </p:cNvSpPr>
          <p:nvPr>
            <p:ph type="sldNum" sz="quarter" idx="12"/>
          </p:nvPr>
        </p:nvSpPr>
        <p:spPr/>
        <p:txBody>
          <a:bodyPr/>
          <a:lstStyle/>
          <a:p>
            <a:fld id="{E1D8270F-ADE1-419C-8F0A-EA4BCA03390D}" type="slidenum">
              <a:rPr lang="en-US" smtClean="0"/>
              <a:t>8</a:t>
            </a:fld>
            <a:endParaRPr lang="en-US" dirty="0"/>
          </a:p>
        </p:txBody>
      </p:sp>
    </p:spTree>
    <p:extLst>
      <p:ext uri="{BB962C8B-B14F-4D97-AF65-F5344CB8AC3E}">
        <p14:creationId xmlns:p14="http://schemas.microsoft.com/office/powerpoint/2010/main" val="3163145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br>
              <a:rPr lang="en-US" sz="3200" dirty="0">
                <a:latin typeface="+mn-lt"/>
              </a:rPr>
            </a:br>
            <a:r>
              <a:rPr lang="en-US" sz="3200" dirty="0">
                <a:latin typeface="+mn-lt"/>
              </a:rPr>
              <a:t>Excerpt 10:  Tai and Khabbazbashi (2019, p. 452)</a:t>
            </a:r>
            <a:br>
              <a:rPr lang="en-US" sz="3200" dirty="0">
                <a:latin typeface="+mn-lt"/>
              </a:rPr>
            </a:br>
            <a:endParaRPr lang="en-US" sz="3200" dirty="0">
              <a:latin typeface="+mn-lt"/>
            </a:endParaRPr>
          </a:p>
        </p:txBody>
      </p:sp>
      <p:sp>
        <p:nvSpPr>
          <p:cNvPr id="3" name="Content Placeholder 2"/>
          <p:cNvSpPr>
            <a:spLocks noGrp="1"/>
          </p:cNvSpPr>
          <p:nvPr>
            <p:ph idx="1"/>
          </p:nvPr>
        </p:nvSpPr>
        <p:spPr>
          <a:xfrm>
            <a:off x="838200" y="1055716"/>
            <a:ext cx="10515600" cy="5665759"/>
          </a:xfrm>
        </p:spPr>
        <p:txBody>
          <a:bodyPr/>
          <a:lstStyle/>
          <a:p>
            <a:pPr marL="0" indent="0">
              <a:lnSpc>
                <a:spcPct val="100000"/>
              </a:lnSpc>
              <a:spcBef>
                <a:spcPts val="0"/>
              </a:spcBef>
              <a:buNone/>
            </a:pPr>
            <a:r>
              <a:rPr lang="en-US" sz="900" dirty="0"/>
              <a:t>01	T:	okay↓</a:t>
            </a:r>
          </a:p>
          <a:p>
            <a:pPr marL="0" indent="0">
              <a:lnSpc>
                <a:spcPct val="100000"/>
              </a:lnSpc>
              <a:spcBef>
                <a:spcPts val="0"/>
              </a:spcBef>
              <a:buNone/>
            </a:pPr>
            <a:r>
              <a:rPr lang="en-US" sz="900" dirty="0"/>
              <a:t>		+</a:t>
            </a:r>
            <a:r>
              <a:rPr lang="en-US" sz="900" dirty="0" err="1"/>
              <a:t>S3</a:t>
            </a:r>
            <a:r>
              <a:rPr lang="en-US" sz="900"/>
              <a:t> eye gaze on T</a:t>
            </a:r>
          </a:p>
          <a:p>
            <a:pPr marL="0" indent="0">
              <a:lnSpc>
                <a:spcPct val="100000"/>
              </a:lnSpc>
              <a:spcBef>
                <a:spcPts val="0"/>
              </a:spcBef>
              <a:buNone/>
            </a:pPr>
            <a:r>
              <a:rPr lang="en-US" sz="900"/>
              <a:t>02		(0.4)</a:t>
            </a:r>
          </a:p>
          <a:p>
            <a:pPr marL="0" indent="0">
              <a:lnSpc>
                <a:spcPct val="100000"/>
              </a:lnSpc>
              <a:spcBef>
                <a:spcPts val="0"/>
              </a:spcBef>
              <a:buNone/>
            </a:pPr>
            <a:r>
              <a:rPr lang="en-US" sz="900"/>
              <a:t>03	T:	yesterday (0.3) pasado</a:t>
            </a:r>
          </a:p>
          <a:p>
            <a:pPr marL="0" indent="0">
              <a:lnSpc>
                <a:spcPct val="100000"/>
              </a:lnSpc>
              <a:spcBef>
                <a:spcPts val="0"/>
              </a:spcBef>
              <a:buNone/>
            </a:pPr>
            <a:r>
              <a:rPr lang="en-US" sz="900"/>
              <a:t>		                           </a:t>
            </a:r>
            <a:r>
              <a:rPr lang="en-US" sz="900" i="1"/>
              <a:t>((tr. yesterday))</a:t>
            </a:r>
            <a:endParaRPr lang="en-US" sz="900"/>
          </a:p>
          <a:p>
            <a:pPr marL="0" indent="0">
              <a:lnSpc>
                <a:spcPct val="100000"/>
              </a:lnSpc>
              <a:spcBef>
                <a:spcPts val="0"/>
              </a:spcBef>
              <a:buNone/>
            </a:pPr>
            <a:r>
              <a:rPr lang="en-US" sz="900"/>
              <a:t>		+T moving her right hand backward</a:t>
            </a:r>
          </a:p>
          <a:p>
            <a:pPr marL="0" indent="0">
              <a:lnSpc>
                <a:spcPct val="100000"/>
              </a:lnSpc>
              <a:spcBef>
                <a:spcPts val="0"/>
              </a:spcBef>
              <a:buNone/>
            </a:pPr>
            <a:r>
              <a:rPr lang="en-US" sz="900"/>
              <a:t>04		(0.3)</a:t>
            </a:r>
          </a:p>
          <a:p>
            <a:pPr marL="0" indent="0">
              <a:lnSpc>
                <a:spcPct val="100000"/>
              </a:lnSpc>
              <a:spcBef>
                <a:spcPts val="0"/>
              </a:spcBef>
              <a:buNone/>
            </a:pPr>
            <a:r>
              <a:rPr lang="en-US" sz="900"/>
              <a:t>05	S3:	yeah</a:t>
            </a:r>
          </a:p>
          <a:p>
            <a:pPr marL="0" indent="0">
              <a:lnSpc>
                <a:spcPct val="100000"/>
              </a:lnSpc>
              <a:spcBef>
                <a:spcPts val="0"/>
              </a:spcBef>
              <a:buNone/>
            </a:pPr>
            <a:r>
              <a:rPr lang="en-US" sz="900"/>
              <a:t>06		(0.3)</a:t>
            </a:r>
          </a:p>
          <a:p>
            <a:pPr marL="0" indent="0">
              <a:lnSpc>
                <a:spcPct val="100000"/>
              </a:lnSpc>
              <a:spcBef>
                <a:spcPts val="0"/>
              </a:spcBef>
              <a:buNone/>
            </a:pPr>
            <a:r>
              <a:rPr lang="en-US" sz="900"/>
              <a:t>07	T:	past</a:t>
            </a:r>
          </a:p>
          <a:p>
            <a:pPr marL="0" indent="0">
              <a:lnSpc>
                <a:spcPct val="100000"/>
              </a:lnSpc>
              <a:spcBef>
                <a:spcPts val="0"/>
              </a:spcBef>
              <a:buNone/>
            </a:pPr>
            <a:r>
              <a:rPr lang="en-US" sz="900"/>
              <a:t>08		(0.3)</a:t>
            </a:r>
          </a:p>
          <a:p>
            <a:pPr marL="0" indent="0">
              <a:lnSpc>
                <a:spcPct val="100000"/>
              </a:lnSpc>
              <a:spcBef>
                <a:spcPts val="0"/>
              </a:spcBef>
              <a:buNone/>
            </a:pPr>
            <a:r>
              <a:rPr lang="en-US" sz="900"/>
              <a:t>09	S3:	to</a:t>
            </a:r>
            <a:r>
              <a:rPr lang="en-US" sz="900" u="sng"/>
              <a:t>da</a:t>
            </a:r>
            <a:r>
              <a:rPr lang="en-US" sz="900"/>
              <a:t>↑y?</a:t>
            </a:r>
          </a:p>
          <a:p>
            <a:pPr marL="0" indent="0">
              <a:lnSpc>
                <a:spcPct val="100000"/>
              </a:lnSpc>
              <a:spcBef>
                <a:spcPts val="0"/>
              </a:spcBef>
              <a:buNone/>
            </a:pPr>
            <a:r>
              <a:rPr lang="en-US" sz="900"/>
              <a:t>		+S3 both hands pointing to the table</a:t>
            </a:r>
          </a:p>
          <a:p>
            <a:pPr marL="0" indent="0">
              <a:lnSpc>
                <a:spcPct val="100000"/>
              </a:lnSpc>
              <a:spcBef>
                <a:spcPts val="0"/>
              </a:spcBef>
              <a:buNone/>
            </a:pPr>
            <a:r>
              <a:rPr lang="en-US" sz="900"/>
              <a:t>10		(0.2)</a:t>
            </a:r>
          </a:p>
          <a:p>
            <a:pPr marL="0" indent="0">
              <a:lnSpc>
                <a:spcPct val="100000"/>
              </a:lnSpc>
              <a:spcBef>
                <a:spcPts val="0"/>
              </a:spcBef>
              <a:buNone/>
            </a:pPr>
            <a:r>
              <a:rPr lang="en-US" sz="900"/>
              <a:t>11	T:	present</a:t>
            </a:r>
          </a:p>
          <a:p>
            <a:pPr marL="0" indent="0">
              <a:lnSpc>
                <a:spcPct val="100000"/>
              </a:lnSpc>
              <a:spcBef>
                <a:spcPts val="0"/>
              </a:spcBef>
              <a:buNone/>
            </a:pPr>
            <a:r>
              <a:rPr lang="en-US" sz="900"/>
              <a:t>		+T pointing on the ground</a:t>
            </a:r>
          </a:p>
          <a:p>
            <a:pPr marL="0" indent="0">
              <a:lnSpc>
                <a:spcPct val="100000"/>
              </a:lnSpc>
              <a:spcBef>
                <a:spcPts val="0"/>
              </a:spcBef>
              <a:buNone/>
            </a:pPr>
            <a:r>
              <a:rPr lang="en-US" sz="900"/>
              <a:t>12		(0.3)</a:t>
            </a:r>
          </a:p>
          <a:p>
            <a:pPr marL="0" indent="0">
              <a:lnSpc>
                <a:spcPct val="100000"/>
              </a:lnSpc>
              <a:spcBef>
                <a:spcPts val="0"/>
              </a:spcBef>
              <a:buNone/>
            </a:pPr>
            <a:r>
              <a:rPr lang="en-US" sz="900"/>
              <a:t>13	S3:	hm: present=</a:t>
            </a:r>
          </a:p>
          <a:p>
            <a:pPr marL="0" indent="0">
              <a:lnSpc>
                <a:spcPct val="100000"/>
              </a:lnSpc>
              <a:spcBef>
                <a:spcPts val="0"/>
              </a:spcBef>
              <a:buNone/>
            </a:pPr>
            <a:r>
              <a:rPr lang="en-US" sz="900"/>
              <a:t>14	T:	=um hm</a:t>
            </a:r>
          </a:p>
          <a:p>
            <a:pPr marL="0" indent="0">
              <a:lnSpc>
                <a:spcPct val="100000"/>
              </a:lnSpc>
              <a:spcBef>
                <a:spcPts val="0"/>
              </a:spcBef>
              <a:buNone/>
            </a:pPr>
            <a:r>
              <a:rPr lang="en-US" sz="900"/>
              <a:t>15		(0.4)</a:t>
            </a:r>
          </a:p>
          <a:p>
            <a:pPr marL="0" indent="0">
              <a:lnSpc>
                <a:spcPct val="100000"/>
              </a:lnSpc>
              <a:spcBef>
                <a:spcPts val="0"/>
              </a:spcBef>
              <a:buNone/>
            </a:pPr>
            <a:r>
              <a:rPr lang="en-US" sz="900"/>
              <a:t>16	T:	tomorrow</a:t>
            </a:r>
          </a:p>
          <a:p>
            <a:pPr marL="0" indent="0">
              <a:lnSpc>
                <a:spcPct val="100000"/>
              </a:lnSpc>
              <a:spcBef>
                <a:spcPts val="0"/>
              </a:spcBef>
              <a:buNone/>
            </a:pPr>
            <a:r>
              <a:rPr lang="en-US" sz="900"/>
              <a:t>		+T moving her right hand forward</a:t>
            </a:r>
          </a:p>
          <a:p>
            <a:pPr marL="0" indent="0">
              <a:lnSpc>
                <a:spcPct val="100000"/>
              </a:lnSpc>
              <a:spcBef>
                <a:spcPts val="0"/>
              </a:spcBef>
              <a:buNone/>
            </a:pPr>
            <a:r>
              <a:rPr lang="en-US" sz="900"/>
              <a:t>17		(0.4)</a:t>
            </a:r>
          </a:p>
          <a:p>
            <a:pPr marL="0" indent="0">
              <a:lnSpc>
                <a:spcPct val="100000"/>
              </a:lnSpc>
              <a:spcBef>
                <a:spcPts val="0"/>
              </a:spcBef>
              <a:buNone/>
            </a:pPr>
            <a:r>
              <a:rPr lang="en-US" sz="900"/>
              <a:t>18	T:	future</a:t>
            </a:r>
          </a:p>
          <a:p>
            <a:pPr marL="0" indent="0">
              <a:lnSpc>
                <a:spcPct val="100000"/>
              </a:lnSpc>
              <a:spcBef>
                <a:spcPts val="0"/>
              </a:spcBef>
              <a:buNone/>
            </a:pPr>
            <a:r>
              <a:rPr lang="en-US" sz="900"/>
              <a:t>		+S3 moves her hands forward</a:t>
            </a:r>
          </a:p>
          <a:p>
            <a:pPr marL="0" indent="0">
              <a:lnSpc>
                <a:spcPct val="100000"/>
              </a:lnSpc>
              <a:spcBef>
                <a:spcPts val="0"/>
              </a:spcBef>
              <a:buNone/>
            </a:pPr>
            <a:r>
              <a:rPr lang="en-US" sz="900"/>
              <a:t>19		(0.2)</a:t>
            </a:r>
          </a:p>
          <a:p>
            <a:pPr marL="0" indent="0">
              <a:lnSpc>
                <a:spcPct val="100000"/>
              </a:lnSpc>
              <a:spcBef>
                <a:spcPts val="0"/>
              </a:spcBef>
              <a:buNone/>
            </a:pPr>
            <a:r>
              <a:rPr lang="en-US" sz="900"/>
              <a:t>20	S3:	y ˚después˚ de tomorrow?</a:t>
            </a:r>
          </a:p>
          <a:p>
            <a:pPr marL="0" indent="0">
              <a:lnSpc>
                <a:spcPct val="100000"/>
              </a:lnSpc>
              <a:spcBef>
                <a:spcPts val="0"/>
              </a:spcBef>
              <a:buNone/>
            </a:pPr>
            <a:r>
              <a:rPr lang="en-US" sz="900"/>
              <a:t>		</a:t>
            </a:r>
            <a:r>
              <a:rPr lang="en-US" sz="900" i="1"/>
              <a:t>((tr. and after tomorrow))</a:t>
            </a:r>
            <a:endParaRPr lang="en-US" sz="900"/>
          </a:p>
          <a:p>
            <a:pPr marL="0" indent="0">
              <a:lnSpc>
                <a:spcPct val="100000"/>
              </a:lnSpc>
              <a:spcBef>
                <a:spcPts val="0"/>
              </a:spcBef>
              <a:buNone/>
            </a:pPr>
            <a:r>
              <a:rPr lang="en-US" sz="900"/>
              <a:t>		+S3 moving her arms and moving them further forward</a:t>
            </a:r>
          </a:p>
          <a:p>
            <a:pPr marL="0" indent="0">
              <a:lnSpc>
                <a:spcPct val="100000"/>
              </a:lnSpc>
              <a:spcBef>
                <a:spcPts val="0"/>
              </a:spcBef>
              <a:buNone/>
            </a:pPr>
            <a:r>
              <a:rPr lang="en-US" sz="900"/>
              <a:t>21		(0.4)</a:t>
            </a:r>
          </a:p>
          <a:p>
            <a:pPr marL="0" indent="0">
              <a:lnSpc>
                <a:spcPct val="100000"/>
              </a:lnSpc>
              <a:spcBef>
                <a:spcPts val="0"/>
              </a:spcBef>
              <a:buNone/>
            </a:pPr>
            <a:r>
              <a:rPr lang="en-US" sz="900"/>
              <a:t>22	T:	future</a:t>
            </a:r>
          </a:p>
          <a:p>
            <a:pPr marL="0" indent="0">
              <a:lnSpc>
                <a:spcPct val="100000"/>
              </a:lnSpc>
              <a:spcBef>
                <a:spcPts val="0"/>
              </a:spcBef>
              <a:buNone/>
            </a:pPr>
            <a:r>
              <a:rPr lang="en-US" sz="900"/>
              <a:t>		+T lifting up her right hand and moving her right hand further forward</a:t>
            </a:r>
          </a:p>
          <a:p>
            <a:pPr marL="0" indent="0">
              <a:lnSpc>
                <a:spcPct val="100000"/>
              </a:lnSpc>
              <a:spcBef>
                <a:spcPts val="0"/>
              </a:spcBef>
              <a:buNone/>
            </a:pPr>
            <a:r>
              <a:rPr lang="en-US" sz="900"/>
              <a:t>23		(0.7)</a:t>
            </a:r>
          </a:p>
          <a:p>
            <a:pPr marL="0" indent="0">
              <a:lnSpc>
                <a:spcPct val="100000"/>
              </a:lnSpc>
              <a:spcBef>
                <a:spcPts val="0"/>
              </a:spcBef>
              <a:buNone/>
            </a:pPr>
            <a:r>
              <a:rPr lang="en-US" sz="900"/>
              <a:t>24	S3:	future?</a:t>
            </a:r>
          </a:p>
          <a:p>
            <a:pPr marL="0" indent="0">
              <a:lnSpc>
                <a:spcPct val="100000"/>
              </a:lnSpc>
              <a:spcBef>
                <a:spcPts val="0"/>
              </a:spcBef>
              <a:buNone/>
            </a:pPr>
            <a:r>
              <a:rPr lang="en-US" sz="900"/>
              <a:t>25		(0.4)</a:t>
            </a:r>
          </a:p>
          <a:p>
            <a:pPr marL="0" indent="0">
              <a:lnSpc>
                <a:spcPct val="100000"/>
              </a:lnSpc>
              <a:spcBef>
                <a:spcPts val="0"/>
              </a:spcBef>
              <a:buNone/>
            </a:pPr>
            <a:r>
              <a:rPr lang="en-US" sz="900"/>
              <a:t>26	T:	future (0.2) futuro=</a:t>
            </a:r>
          </a:p>
          <a:p>
            <a:pPr marL="0" indent="0">
              <a:lnSpc>
                <a:spcPct val="100000"/>
              </a:lnSpc>
              <a:spcBef>
                <a:spcPts val="0"/>
              </a:spcBef>
              <a:buNone/>
            </a:pPr>
            <a:r>
              <a:rPr lang="en-US" sz="900"/>
              <a:t>		            </a:t>
            </a:r>
            <a:r>
              <a:rPr lang="en-US" sz="900" i="1"/>
              <a:t>       ((tr. future))</a:t>
            </a:r>
            <a:endParaRPr lang="en-US" sz="900"/>
          </a:p>
          <a:p>
            <a:pPr marL="0" indent="0">
              <a:lnSpc>
                <a:spcPct val="100000"/>
              </a:lnSpc>
              <a:spcBef>
                <a:spcPts val="0"/>
              </a:spcBef>
              <a:buNone/>
            </a:pPr>
            <a:r>
              <a:rPr lang="en-US" sz="900"/>
              <a:t>27	S3:	=future</a:t>
            </a:r>
          </a:p>
          <a:p>
            <a:pPr marL="0" indent="0">
              <a:lnSpc>
                <a:spcPct val="100000"/>
              </a:lnSpc>
              <a:spcBef>
                <a:spcPts val="0"/>
              </a:spcBef>
              <a:buNone/>
            </a:pPr>
            <a:r>
              <a:rPr lang="en-US" sz="900"/>
              <a:t>28		(0.5)</a:t>
            </a:r>
          </a:p>
          <a:p>
            <a:pPr marL="0" indent="0">
              <a:lnSpc>
                <a:spcPct val="100000"/>
              </a:lnSpc>
              <a:spcBef>
                <a:spcPts val="0"/>
              </a:spcBef>
              <a:buNone/>
            </a:pPr>
            <a:r>
              <a:rPr lang="en-US" sz="900"/>
              <a:t>29	T:	future=</a:t>
            </a:r>
          </a:p>
          <a:p>
            <a:endParaRPr lang="en-US"/>
          </a:p>
        </p:txBody>
      </p:sp>
      <p:sp>
        <p:nvSpPr>
          <p:cNvPr id="4" name="Slide Number Placeholder 3"/>
          <p:cNvSpPr>
            <a:spLocks noGrp="1"/>
          </p:cNvSpPr>
          <p:nvPr>
            <p:ph type="sldNum" sz="quarter" idx="12"/>
          </p:nvPr>
        </p:nvSpPr>
        <p:spPr/>
        <p:txBody>
          <a:bodyPr/>
          <a:lstStyle/>
          <a:p>
            <a:fld id="{E1D8270F-ADE1-419C-8F0A-EA4BCA03390D}" type="slidenum">
              <a:rPr lang="en-US" smtClean="0"/>
              <a:t>9</a:t>
            </a:fld>
            <a:endParaRPr lang="en-US"/>
          </a:p>
        </p:txBody>
      </p:sp>
    </p:spTree>
    <p:extLst>
      <p:ext uri="{BB962C8B-B14F-4D97-AF65-F5344CB8AC3E}">
        <p14:creationId xmlns:p14="http://schemas.microsoft.com/office/powerpoint/2010/main" val="209228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1498</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Chapter 19:  Interactional Issues for Language Use, Language Learning and Teaching Second Language Learners </vt:lpstr>
      <vt:lpstr>Outline</vt:lpstr>
      <vt:lpstr>Introduction</vt:lpstr>
      <vt:lpstr>Interaction in Second Language (“L2”) Classrooms</vt:lpstr>
      <vt:lpstr> Learning Pragmatics in Second Language Classrooms  </vt:lpstr>
      <vt:lpstr> Repair in Second Language Classrooms </vt:lpstr>
      <vt:lpstr> Excerpt 6:  Åhlund and Aronsson (2015, p. 69) </vt:lpstr>
      <vt:lpstr> Language Learning and Embodied Action  </vt:lpstr>
      <vt:lpstr> Excerpt 10:  Tai and Khabbazbashi (2019, p. 452) </vt:lpstr>
      <vt:lpstr>Summary</vt:lpstr>
      <vt:lpstr>References</vt:lpstr>
    </vt:vector>
  </TitlesOfParts>
  <Company>Bentley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20:  Interactional Issues for Language Use, Language Learning and Teaching Second Language Learners</dc:title>
  <dc:creator>Garcia, Angela</dc:creator>
  <cp:lastModifiedBy>Garcia, Angela</cp:lastModifiedBy>
  <cp:revision>12</cp:revision>
  <dcterms:created xsi:type="dcterms:W3CDTF">2021-12-06T22:02:29Z</dcterms:created>
  <dcterms:modified xsi:type="dcterms:W3CDTF">2022-08-16T18:41:26Z</dcterms:modified>
</cp:coreProperties>
</file>