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70" r:id="rId7"/>
    <p:sldId id="268" r:id="rId8"/>
    <p:sldId id="269" r:id="rId9"/>
    <p:sldId id="260" r:id="rId10"/>
    <p:sldId id="267" r:id="rId11"/>
    <p:sldId id="261" r:id="rId12"/>
    <p:sldId id="266" r:id="rId13"/>
    <p:sldId id="262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Angela" userId="7c09586b-4f58-4c27-9ff0-1fa392274ef2" providerId="ADAL" clId="{B4ED0915-A927-400E-AB78-30C24DE5C140}"/>
    <pc:docChg chg="modSld">
      <pc:chgData name="Garcia, Angela" userId="7c09586b-4f58-4c27-9ff0-1fa392274ef2" providerId="ADAL" clId="{B4ED0915-A927-400E-AB78-30C24DE5C140}" dt="2022-08-16T19:07:47.205" v="51" actId="20577"/>
      <pc:docMkLst>
        <pc:docMk/>
      </pc:docMkLst>
      <pc:sldChg chg="modSp mod">
        <pc:chgData name="Garcia, Angela" userId="7c09586b-4f58-4c27-9ff0-1fa392274ef2" providerId="ADAL" clId="{B4ED0915-A927-400E-AB78-30C24DE5C140}" dt="2022-08-16T19:02:44.479" v="6" actId="14100"/>
        <pc:sldMkLst>
          <pc:docMk/>
          <pc:sldMk cId="2624576713" sldId="256"/>
        </pc:sldMkLst>
        <pc:spChg chg="mod">
          <ac:chgData name="Garcia, Angela" userId="7c09586b-4f58-4c27-9ff0-1fa392274ef2" providerId="ADAL" clId="{B4ED0915-A927-400E-AB78-30C24DE5C140}" dt="2022-08-16T19:02:44.479" v="6" actId="14100"/>
          <ac:spMkLst>
            <pc:docMk/>
            <pc:sldMk cId="2624576713" sldId="256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2:49.939" v="17" actId="20577"/>
        <pc:sldMkLst>
          <pc:docMk/>
          <pc:sldMk cId="3908927173" sldId="257"/>
        </pc:sldMkLst>
        <pc:spChg chg="mod">
          <ac:chgData name="Garcia, Angela" userId="7c09586b-4f58-4c27-9ff0-1fa392274ef2" providerId="ADAL" clId="{B4ED0915-A927-400E-AB78-30C24DE5C140}" dt="2022-08-16T19:02:49.939" v="17" actId="20577"/>
          <ac:spMkLst>
            <pc:docMk/>
            <pc:sldMk cId="3908927173" sldId="257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7:02.085" v="43" actId="20577"/>
        <pc:sldMkLst>
          <pc:docMk/>
          <pc:sldMk cId="3123981547" sldId="260"/>
        </pc:sldMkLst>
        <pc:spChg chg="mod">
          <ac:chgData name="Garcia, Angela" userId="7c09586b-4f58-4c27-9ff0-1fa392274ef2" providerId="ADAL" clId="{B4ED0915-A927-400E-AB78-30C24DE5C140}" dt="2022-08-16T19:07:02.085" v="43" actId="20577"/>
          <ac:spMkLst>
            <pc:docMk/>
            <pc:sldMk cId="3123981547" sldId="260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7:47.205" v="51" actId="20577"/>
        <pc:sldMkLst>
          <pc:docMk/>
          <pc:sldMk cId="2392850329" sldId="261"/>
        </pc:sldMkLst>
        <pc:spChg chg="mod">
          <ac:chgData name="Garcia, Angela" userId="7c09586b-4f58-4c27-9ff0-1fa392274ef2" providerId="ADAL" clId="{B4ED0915-A927-400E-AB78-30C24DE5C140}" dt="2022-08-16T19:07:47.205" v="51" actId="20577"/>
          <ac:spMkLst>
            <pc:docMk/>
            <pc:sldMk cId="2392850329" sldId="261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7:42.176" v="48" actId="20577"/>
        <pc:sldMkLst>
          <pc:docMk/>
          <pc:sldMk cId="3445683788" sldId="266"/>
        </pc:sldMkLst>
        <pc:spChg chg="mod">
          <ac:chgData name="Garcia, Angela" userId="7c09586b-4f58-4c27-9ff0-1fa392274ef2" providerId="ADAL" clId="{B4ED0915-A927-400E-AB78-30C24DE5C140}" dt="2022-08-16T19:07:42.176" v="48" actId="20577"/>
          <ac:spMkLst>
            <pc:docMk/>
            <pc:sldMk cId="3445683788" sldId="266"/>
            <ac:spMk id="2" creationId="{00000000-0000-0000-0000-000000000000}"/>
          </ac:spMkLst>
        </pc:spChg>
        <pc:spChg chg="mod">
          <ac:chgData name="Garcia, Angela" userId="7c09586b-4f58-4c27-9ff0-1fa392274ef2" providerId="ADAL" clId="{B4ED0915-A927-400E-AB78-30C24DE5C140}" dt="2022-08-16T19:07:32.484" v="45" actId="20577"/>
          <ac:spMkLst>
            <pc:docMk/>
            <pc:sldMk cId="3445683788" sldId="266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6:55.779" v="40" actId="20577"/>
        <pc:sldMkLst>
          <pc:docMk/>
          <pc:sldMk cId="542519099" sldId="267"/>
        </pc:sldMkLst>
        <pc:spChg chg="mod">
          <ac:chgData name="Garcia, Angela" userId="7c09586b-4f58-4c27-9ff0-1fa392274ef2" providerId="ADAL" clId="{B4ED0915-A927-400E-AB78-30C24DE5C140}" dt="2022-08-16T19:06:55.779" v="40" actId="20577"/>
          <ac:spMkLst>
            <pc:docMk/>
            <pc:sldMk cId="542519099" sldId="267"/>
            <ac:spMk id="2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6:21.938" v="37" actId="6549"/>
        <pc:sldMkLst>
          <pc:docMk/>
          <pc:sldMk cId="2578756924" sldId="268"/>
        </pc:sldMkLst>
        <pc:spChg chg="mod">
          <ac:chgData name="Garcia, Angela" userId="7c09586b-4f58-4c27-9ff0-1fa392274ef2" providerId="ADAL" clId="{B4ED0915-A927-400E-AB78-30C24DE5C140}" dt="2022-08-16T19:06:21.938" v="37" actId="6549"/>
          <ac:spMkLst>
            <pc:docMk/>
            <pc:sldMk cId="2578756924" sldId="268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6:15.540" v="35" actId="20577"/>
        <pc:sldMkLst>
          <pc:docMk/>
          <pc:sldMk cId="3868704307" sldId="269"/>
        </pc:sldMkLst>
        <pc:spChg chg="mod">
          <ac:chgData name="Garcia, Angela" userId="7c09586b-4f58-4c27-9ff0-1fa392274ef2" providerId="ADAL" clId="{B4ED0915-A927-400E-AB78-30C24DE5C140}" dt="2022-08-16T19:05:59.403" v="32" actId="20577"/>
          <ac:spMkLst>
            <pc:docMk/>
            <pc:sldMk cId="3868704307" sldId="269"/>
            <ac:spMk id="2" creationId="{00000000-0000-0000-0000-000000000000}"/>
          </ac:spMkLst>
        </pc:spChg>
        <pc:spChg chg="mod">
          <ac:chgData name="Garcia, Angela" userId="7c09586b-4f58-4c27-9ff0-1fa392274ef2" providerId="ADAL" clId="{B4ED0915-A927-400E-AB78-30C24DE5C140}" dt="2022-08-16T19:06:15.540" v="35" actId="20577"/>
          <ac:spMkLst>
            <pc:docMk/>
            <pc:sldMk cId="3868704307" sldId="269"/>
            <ac:spMk id="3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5:30.884" v="29" actId="6549"/>
        <pc:sldMkLst>
          <pc:docMk/>
          <pc:sldMk cId="2991989533" sldId="270"/>
        </pc:sldMkLst>
        <pc:spChg chg="mod">
          <ac:chgData name="Garcia, Angela" userId="7c09586b-4f58-4c27-9ff0-1fa392274ef2" providerId="ADAL" clId="{B4ED0915-A927-400E-AB78-30C24DE5C140}" dt="2022-08-16T19:05:30.884" v="29" actId="6549"/>
          <ac:spMkLst>
            <pc:docMk/>
            <pc:sldMk cId="2991989533" sldId="270"/>
            <ac:spMk id="2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5:35.797" v="31" actId="20577"/>
        <pc:sldMkLst>
          <pc:docMk/>
          <pc:sldMk cId="3459729178" sldId="271"/>
        </pc:sldMkLst>
        <pc:spChg chg="mod">
          <ac:chgData name="Garcia, Angela" userId="7c09586b-4f58-4c27-9ff0-1fa392274ef2" providerId="ADAL" clId="{B4ED0915-A927-400E-AB78-30C24DE5C140}" dt="2022-08-16T19:05:35.797" v="31" actId="20577"/>
          <ac:spMkLst>
            <pc:docMk/>
            <pc:sldMk cId="3459729178" sldId="271"/>
            <ac:spMk id="2" creationId="{00000000-0000-0000-0000-000000000000}"/>
          </ac:spMkLst>
        </pc:spChg>
      </pc:sldChg>
      <pc:sldChg chg="modSp mod">
        <pc:chgData name="Garcia, Angela" userId="7c09586b-4f58-4c27-9ff0-1fa392274ef2" providerId="ADAL" clId="{B4ED0915-A927-400E-AB78-30C24DE5C140}" dt="2022-08-16T19:02:57.617" v="27" actId="20577"/>
        <pc:sldMkLst>
          <pc:docMk/>
          <pc:sldMk cId="2757106440" sldId="272"/>
        </pc:sldMkLst>
        <pc:spChg chg="mod">
          <ac:chgData name="Garcia, Angela" userId="7c09586b-4f58-4c27-9ff0-1fa392274ef2" providerId="ADAL" clId="{B4ED0915-A927-400E-AB78-30C24DE5C140}" dt="2022-08-16T19:02:57.617" v="27" actId="20577"/>
          <ac:spMkLst>
            <pc:docMk/>
            <pc:sldMk cId="2757106440" sldId="272"/>
            <ac:spMk id="2" creationId="{848CE119-B186-443F-9108-F3AAB74E10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2A293-C594-40FF-9E51-710A71FB16F1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9DE99-84F8-4D74-9DF4-3E016082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7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CE10-9283-458A-B990-6A659548F38A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4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63C0-159A-46D9-A39D-B6557D53AC36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E724-E676-4B41-B82F-7748BAA0B43F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8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623-D90D-46F3-99FD-D4A25BED8B7F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3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4AE8-31D2-4043-9656-A92340E8D3D0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03EA-4217-451F-A357-D87FF634A9A6}" type="datetime1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B5D1-A34F-45B0-ADD4-3D08163E0B92}" type="datetime1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0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02EF-61C6-430D-978A-E958BEAD706C}" type="datetime1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CA9E-5D63-41AB-ADD1-939D286E7B78}" type="datetime1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65D1-91C5-4D20-A509-FAE1EC4ABC33}" type="datetime1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CCE1-872B-4F1A-B0E7-DE6F0BDD1D46}" type="datetime1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4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B2C5-07D3-4749-B12D-DF5E6BD1212A}" type="datetime1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6D3ED-18BC-4F19-A8E4-D466A7541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8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Chapter 21: 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Behind the scenes legal procedures:  doing interrogations, traffic stops and other police work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84462"/>
          </a:xfrm>
        </p:spPr>
        <p:txBody>
          <a:bodyPr/>
          <a:lstStyle/>
          <a:p>
            <a:pPr algn="l"/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Angela Cora Garcia, c2022; slides to accompany Chapter 21 of </a:t>
            </a:r>
            <a:r>
              <a:rPr lang="en-US" sz="2400" i="1">
                <a:latin typeface="Calibri" panose="020F0502020204030204" pitchFamily="34" charset="0"/>
                <a:cs typeface="Calibri" panose="020F0502020204030204" pitchFamily="34" charset="0"/>
              </a:rPr>
              <a:t>An Introduction to Interaction: Understanding Talk in the Workplace and Everyday Life, Second Edition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.  Bloomsbury Press.</a:t>
            </a:r>
          </a:p>
          <a:p>
            <a:pPr algn="l"/>
            <a:endParaRPr lang="en-US"/>
          </a:p>
          <a:p>
            <a:pPr algn="l"/>
            <a:r>
              <a:rPr lang="en-US"/>
              <a:t>(</a:t>
            </a:r>
            <a:r>
              <a:rPr lang="en-US" dirty="0"/>
              <a:t>Note:  Excerpt numbers will follow the number they were given in the textbook chapter, to make it easier to refer back to that section of the chapter for more details.)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6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468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>
                <a:latin typeface="+mn-lt"/>
              </a:rPr>
              <a:t>Excerpt 7:  </a:t>
            </a:r>
            <a:r>
              <a:rPr lang="en-US" sz="3200" dirty="0">
                <a:latin typeface="+mn-lt"/>
              </a:rPr>
              <a:t>Kidwell and Kevoe-Feldman (2018, p. 623)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5237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01	O:	[((</a:t>
            </a:r>
            <a:r>
              <a:rPr lang="en-US" sz="2400" i="1" dirty="0"/>
              <a:t>Officer approaches car))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02  &gt;	C:	[*(I’m sorry) (.) ˚I’m so˚ sorry I’m late for </a:t>
            </a:r>
            <a:r>
              <a:rPr lang="en-US" sz="2400" dirty="0" err="1"/>
              <a:t>wo:rk</a:t>
            </a:r>
            <a:r>
              <a:rPr lang="en-US" sz="2400"/>
              <a:t>.  </a:t>
            </a:r>
            <a:r>
              <a:rPr lang="en-US" sz="2400" i="1"/>
              <a:t>((*C</a:t>
            </a:r>
            <a:endParaRPr lang="en-US" sz="2400"/>
          </a:p>
          <a:p>
            <a:pPr marL="0" indent="0">
              <a:buNone/>
            </a:pPr>
            <a:r>
              <a:rPr lang="en-US" sz="2400" i="1"/>
              <a:t>		sticks arm out window with documents in hand))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03		(0.33)</a:t>
            </a:r>
          </a:p>
          <a:p>
            <a:pPr marL="0" indent="0">
              <a:buNone/>
            </a:pPr>
            <a:r>
              <a:rPr lang="en-US" sz="2400"/>
              <a:t>04		I know:</a:t>
            </a:r>
          </a:p>
          <a:p>
            <a:pPr marL="0" indent="0">
              <a:buNone/>
            </a:pPr>
            <a:r>
              <a:rPr lang="en-US" sz="2400"/>
              <a:t>05	O:	No excuse.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1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20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Jury Deliberations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0" y="1858876"/>
            <a:ext cx="99568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Techniques used by jurors to discuss whether a defendant was guilty or not: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Arguing that the juror would have made a different choice in that 	situation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Using a hypothetical example to illustrate the weaknesses in the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defendant’s claims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/>
              <a:t>Excerpt 8 </a:t>
            </a:r>
            <a:r>
              <a:rPr lang="en-US" dirty="0"/>
              <a:t>on the next slide shows the three jurors using these techniques.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							</a:t>
            </a:r>
            <a:r>
              <a:rPr lang="en-US" sz="1200" dirty="0"/>
              <a:t>(Gibson and Fox, 2021)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50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217"/>
          </a:xfrm>
        </p:spPr>
        <p:txBody>
          <a:bodyPr>
            <a:normAutofit/>
          </a:bodyPr>
          <a:lstStyle/>
          <a:p>
            <a:br>
              <a:rPr lang="en-US" sz="3200" dirty="0">
                <a:latin typeface="+mn-lt"/>
              </a:rPr>
            </a:br>
            <a:r>
              <a:rPr lang="en-US" sz="3200">
                <a:latin typeface="+mn-lt"/>
              </a:rPr>
              <a:t>Excerpt 8:  </a:t>
            </a:r>
            <a:r>
              <a:rPr lang="en-US" sz="3200" dirty="0">
                <a:latin typeface="+mn-lt"/>
              </a:rPr>
              <a:t>Gibson and Fox (2021, p. 485)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1724"/>
            <a:ext cx="10515600" cy="53997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	Norris:		and and not to have a return ↑</a:t>
            </a:r>
            <a:r>
              <a:rPr lang="en-US" sz="2400" dirty="0" err="1"/>
              <a:t>tick↓et</a:t>
            </a:r>
            <a:endParaRPr lang="en-US" sz="2400"/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2			[I mean with with]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3	Jean:		[yeah (		   )]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4	Norris:		with with a family bein’ you know with with your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5			small ↑chil↑dren (2.4)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6	Wilma:		if I [     was      goin’     on            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7	Norris:		      [yuh you’re goin’ (on a) one]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8	Wilma:		vacation I’d have two-way ticket (.2)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9	Susan?:	[mm hmm]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10	Jean:		[yeah        ] you don’t go especially if you have that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11			limited funds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/>
              <a:t> 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8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2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851"/>
            <a:ext cx="10515600" cy="47721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As in trials and other public legal procedures, the behind the scenes interrogations and interactions are also typically adversarial.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The adversarial relationship requires different interactional techniques to achieve than are used in a cooperative interaction (such as a doctor/patient consultation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Interrogators are trained in the persuasive techniques of interrogation, while the person being interrogated is typically relying on their general knowledge of how interaction works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These interactions are consequential for the legal outcomes and subsequent procedures that may unfold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47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E119-B186-443F-9108-F3AAB74E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+mn-lt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094E5-6A62-4C0A-B5BF-D73BC35B0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Gibson, David R. and Matthew P. Fox. (2021), 'Facts into faults: The grammar of guilt in jury deliberations,' </a:t>
            </a:r>
            <a:r>
              <a:rPr lang="en-US" sz="2400" u="sng">
                <a:effectLst/>
                <a:ea typeface="Calibri" panose="020F0502020204030204" pitchFamily="34" charset="0"/>
              </a:rPr>
              <a:t>Discourse Studies</a:t>
            </a:r>
            <a:r>
              <a:rPr lang="en-US" sz="2400">
                <a:effectLst/>
                <a:ea typeface="Calibri" panose="020F0502020204030204" pitchFamily="34" charset="0"/>
              </a:rPr>
              <a:t>, 23, (4), 474–496.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Kidwell, Mardi and Heidi Kevoe-Feldman. (2018), 'Making an impression in traffic stops:  Citizens’ volunteered accounts in two positions,' </a:t>
            </a:r>
            <a:r>
              <a:rPr lang="en-US" sz="2400" u="sng">
                <a:effectLst/>
                <a:ea typeface="Calibri" panose="020F0502020204030204" pitchFamily="34" charset="0"/>
              </a:rPr>
              <a:t>Discourse Studies</a:t>
            </a:r>
            <a:r>
              <a:rPr lang="en-US" sz="2400">
                <a:effectLst/>
                <a:ea typeface="Calibri" panose="020F0502020204030204" pitchFamily="34" charset="0"/>
              </a:rPr>
              <a:t>, 20, (5), 613-636.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Maynard, Douglas W. and David Schelly. (2017), 'Tunnel vision in a murder case:  Telephone interaction between police detectives and the prime suspect,' Discourse Studies, 19, (2), 169-195.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Watson, D. Rodney. (1990), ‘Some features of the elicitation of confessions in murder interrogations’, in George Psathas (ed.), </a:t>
            </a:r>
            <a:r>
              <a:rPr lang="en-US" sz="2400" u="sng">
                <a:effectLst/>
                <a:ea typeface="Calibri" panose="020F0502020204030204" pitchFamily="34" charset="0"/>
              </a:rPr>
              <a:t>Interaction Competence</a:t>
            </a:r>
            <a:r>
              <a:rPr lang="en-US" sz="2400">
                <a:effectLst/>
                <a:ea typeface="Calibri" panose="020F0502020204030204" pitchFamily="34" charset="0"/>
              </a:rPr>
              <a:t>. Washington, D.C.: University Press of America, pp. 263–96.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>
              <a:effectLst/>
              <a:ea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B08D-A25C-473E-B1E2-E847C13D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0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22" y="1188720"/>
            <a:ext cx="9641378" cy="498824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Introduction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Police Interrogation of Suspects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Creating Interactional Dilemmas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Resisting Persuasive Techniques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Resisting the Resistance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Buttressing a Position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Knowledge Claims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Listener Responses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Pressure to Confess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Doing Police Work:  Traffic Stops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Jury Deliberations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Summary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References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8867"/>
            <a:ext cx="10515600" cy="71966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9000"/>
            <a:ext cx="10515600" cy="439974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Behind the scenes legal interactions includes interrogations, police engagement with the public such as traffic stops, jury deliberations.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7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78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Police Interrogation of Suspects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Watson’s (1990) detailed analysis of the interrogation of a murder suspect revealed a wide range of interactional techniques being employed to try to convince the suspect to confess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creating interactional dilemmas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challenging non-informative responses and pursuing persuasion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pre-empting denials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providing details to make the evidence convincing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knowledge claims (e.g., “we know...”)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8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2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Persuasive Techniques used in </a:t>
            </a:r>
            <a:r>
              <a:rPr lang="en-US" sz="3200">
                <a:latin typeface="+mn-lt"/>
              </a:rPr>
              <a:t>Excerpt 3 </a:t>
            </a:r>
            <a:r>
              <a:rPr lang="en-US" sz="3200" dirty="0">
                <a:latin typeface="+mn-lt"/>
              </a:rPr>
              <a:t>(next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520024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Officer provides details to make the evidence convincing (e.g., a </a:t>
            </a:r>
            <a:r>
              <a:rPr lang="en-US" sz="2400" u="sng" dirty="0"/>
              <a:t>r</a:t>
            </a:r>
            <a:r>
              <a:rPr lang="en-US" sz="2400" dirty="0"/>
              <a:t>ed leather </a:t>
            </a:r>
            <a:r>
              <a:rPr lang="en-US" sz="2400" dirty="0" err="1"/>
              <a:t>ja:cket</a:t>
            </a:r>
            <a:r>
              <a:rPr lang="en-US" sz="2400"/>
              <a:t>”, line 29, and “We </a:t>
            </a:r>
            <a:r>
              <a:rPr lang="en-US" sz="2400" u="sng"/>
              <a:t>h</a:t>
            </a:r>
            <a:r>
              <a:rPr lang="en-US" sz="2400"/>
              <a:t>ave recovered,h (3.5) a </a:t>
            </a:r>
            <a:r>
              <a:rPr lang="en-US" sz="2400" u="sng"/>
              <a:t>s</a:t>
            </a:r>
            <a:r>
              <a:rPr lang="en-US" sz="2400"/>
              <a:t>tereo:: (.) un</a:t>
            </a:r>
            <a:r>
              <a:rPr lang="en-US" sz="2400" u="sng"/>
              <a:t>i</a:t>
            </a:r>
            <a:r>
              <a:rPr lang="en-US" sz="2400"/>
              <a:t>t, (1.2) an' a tape, (1.4) recorder”, lines 36-37)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/>
              <a:t>Officer makes knowledge claims (e.g., “we 'ad infor</a:t>
            </a:r>
            <a:r>
              <a:rPr lang="en-US" u="sng"/>
              <a:t>m</a:t>
            </a:r>
            <a:r>
              <a:rPr lang="en-US"/>
              <a:t>ation”, line 27, we know...”, lines 30 and 35)</a:t>
            </a:r>
          </a:p>
          <a:p>
            <a:pPr mar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650"/>
          </a:xfrm>
        </p:spPr>
        <p:txBody>
          <a:bodyPr>
            <a:normAutofit/>
          </a:bodyPr>
          <a:lstStyle/>
          <a:p>
            <a:br>
              <a:rPr lang="en-US" sz="3200">
                <a:latin typeface="+mn-lt"/>
              </a:rPr>
            </a:br>
            <a:r>
              <a:rPr lang="en-US" sz="3200">
                <a:latin typeface="+mn-lt"/>
              </a:rPr>
              <a:t>Excerpt 3:  Watson (1990, p. 290)</a:t>
            </a:r>
            <a:br>
              <a:rPr lang="en-US" sz="3200">
                <a:latin typeface="+mn-lt"/>
              </a:rPr>
            </a:br>
            <a:endParaRPr lang="en-US" sz="320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0239"/>
            <a:ext cx="10515600" cy="480123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26	O:	</a:t>
            </a:r>
            <a:r>
              <a:rPr lang="en-US" sz="2400" u="sng"/>
              <a:t>B</a:t>
            </a:r>
            <a:r>
              <a:rPr lang="en-US" sz="2400"/>
              <a:t>ased on ar </a:t>
            </a:r>
            <a:r>
              <a:rPr lang="en-US" sz="2400" u="sng"/>
              <a:t>ow:n</a:t>
            </a:r>
            <a:r>
              <a:rPr lang="en-US" sz="2400"/>
              <a:t>? (0.3) independent, (0.5) in</a:t>
            </a:r>
            <a:r>
              <a:rPr lang="en-US" sz="2400" u="sng"/>
              <a:t>v</a:t>
            </a:r>
            <a:r>
              <a:rPr lang="en-US" sz="2400"/>
              <a:t>estigation. be</a:t>
            </a:r>
            <a:r>
              <a:rPr lang="en-US" sz="2400" u="sng"/>
              <a:t>f</a:t>
            </a:r>
            <a:r>
              <a:rPr lang="en-US" sz="2400"/>
              <a:t>ore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27		the </a:t>
            </a:r>
            <a:r>
              <a:rPr lang="en-US" sz="2400" u="sng"/>
              <a:t>s</a:t>
            </a:r>
            <a:r>
              <a:rPr lang="en-US" sz="2400"/>
              <a:t>tatements:. (2.2) we 'ad infor</a:t>
            </a:r>
            <a:r>
              <a:rPr lang="en-US" sz="2400" u="sng"/>
              <a:t>m</a:t>
            </a:r>
            <a:r>
              <a:rPr lang="en-US" sz="2400"/>
              <a:t>ation.  (2.4) thet</a:t>
            </a:r>
            <a:r>
              <a:rPr lang="en-US" sz="2400" u="sng"/>
              <a:t>c</a:t>
            </a:r>
            <a:r>
              <a:rPr lang="en-US" sz="2400"/>
              <a:t>hu ed done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28		this.  (2.5) we 'ad a des</a:t>
            </a:r>
            <a:r>
              <a:rPr lang="en-US" sz="2400" u="sng"/>
              <a:t>cri</a:t>
            </a:r>
            <a:r>
              <a:rPr lang="en-US" sz="2400"/>
              <a:t>ption::, (1.0) of the </a:t>
            </a:r>
            <a:r>
              <a:rPr lang="en-US" sz="2400" u="sng"/>
              <a:t>f</a:t>
            </a:r>
            <a:r>
              <a:rPr lang="en-US" sz="2400"/>
              <a:t>ella who </a:t>
            </a:r>
            <a:r>
              <a:rPr lang="en-US" sz="2400" u="sng"/>
              <a:t>r</a:t>
            </a:r>
            <a:r>
              <a:rPr lang="en-US" sz="2400"/>
              <a:t>an away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29		fr'm: (0.5) </a:t>
            </a:r>
            <a:r>
              <a:rPr lang="en-US" sz="2400" u="sng"/>
              <a:t>H</a:t>
            </a:r>
            <a:r>
              <a:rPr lang="en-US" sz="2400"/>
              <a:t>ank Stebbins' place.  (1.6) with a </a:t>
            </a:r>
            <a:r>
              <a:rPr lang="en-US" sz="2400" u="sng"/>
              <a:t>r</a:t>
            </a:r>
            <a:r>
              <a:rPr lang="en-US" sz="2400"/>
              <a:t>ed leather ja:cket,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30		(2.0) </a:t>
            </a:r>
            <a:r>
              <a:rPr lang="en-US" sz="2400" u="sng"/>
              <a:t>w</a:t>
            </a:r>
            <a:r>
              <a:rPr lang="en-US" sz="2400"/>
              <a:t>e know thetchu:d ↓ borrowed fr', a ↓ friend....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((four lines of transcript omitted))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35		We </a:t>
            </a:r>
            <a:r>
              <a:rPr lang="en-US" sz="2400" u="sng"/>
              <a:t>k</a:t>
            </a:r>
            <a:r>
              <a:rPr lang="en-US" sz="2400"/>
              <a:t>now thetchu gave the gun to Jaine tuh </a:t>
            </a:r>
            <a:r>
              <a:rPr lang="en-US" sz="2400" u="sng"/>
              <a:t>p</a:t>
            </a:r>
            <a:r>
              <a:rPr lang="en-US" sz="2400"/>
              <a:t>ut in'er purse 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36		one time, (0.4) u~durin that da:y, (4.2) We </a:t>
            </a:r>
            <a:r>
              <a:rPr lang="en-US" sz="2400" u="sng"/>
              <a:t>h</a:t>
            </a:r>
            <a:r>
              <a:rPr lang="en-US" sz="2400"/>
              <a:t>ave recovered,h (3.5)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37		a </a:t>
            </a:r>
            <a:r>
              <a:rPr lang="en-US" sz="2400" u="sng"/>
              <a:t>s</a:t>
            </a:r>
            <a:r>
              <a:rPr lang="en-US" sz="2400"/>
              <a:t>tereo:: (.) un</a:t>
            </a:r>
            <a:r>
              <a:rPr lang="en-US" sz="2400" u="sng"/>
              <a:t>i</a:t>
            </a:r>
            <a:r>
              <a:rPr lang="en-US" sz="2400"/>
              <a:t>t, (1.2) an' a tape, (1.4) recorder, (0.4) tha'we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38		know:, (0.4) </a:t>
            </a:r>
            <a:r>
              <a:rPr lang="en-US" sz="2400" u="sng"/>
              <a:t>c</a:t>
            </a:r>
            <a:r>
              <a:rPr lang="en-US" sz="2400"/>
              <a:t>ame fr'm the apartment, (0.3) of Charley Dawson.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8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Pressure to Confess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367"/>
            <a:ext cx="10515600" cy="47181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Pressure to confess is not necessarily obvious.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Maynard </a:t>
            </a:r>
            <a:r>
              <a:rPr lang="en-US" sz="2400"/>
              <a:t>and Schelly </a:t>
            </a:r>
            <a:r>
              <a:rPr lang="en-US" sz="2400" dirty="0"/>
              <a:t>(2017) found that pressure can be applied by trying to convince the suspect that it is to their advantage to confess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In </a:t>
            </a:r>
            <a:r>
              <a:rPr lang="en-US" sz="2400"/>
              <a:t>Excerpt 5 </a:t>
            </a:r>
            <a:r>
              <a:rPr lang="en-US" sz="2400" dirty="0"/>
              <a:t>on the next slide the officer (“L”) claims that if the suspect (“Z”) showing remorse now will benefit him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5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568"/>
            <a:ext cx="10515600" cy="523702"/>
          </a:xfrm>
        </p:spPr>
        <p:txBody>
          <a:bodyPr/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sz="3200">
                <a:latin typeface="+mn-lt"/>
              </a:rPr>
              <a:t>Excerpt 5:  </a:t>
            </a:r>
            <a:r>
              <a:rPr lang="en-US" sz="3200" dirty="0">
                <a:latin typeface="+mn-lt"/>
              </a:rPr>
              <a:t>Maynard </a:t>
            </a:r>
            <a:r>
              <a:rPr lang="en-US" sz="3200">
                <a:latin typeface="+mn-lt"/>
              </a:rPr>
              <a:t>and Schelly </a:t>
            </a:r>
            <a:r>
              <a:rPr lang="en-US" sz="3200" dirty="0">
                <a:latin typeface="+mn-lt"/>
              </a:rPr>
              <a:t>(2017, pp. 187-8)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71563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61		(0.5)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62	L:	U::h, (0.8) </a:t>
            </a:r>
            <a:r>
              <a:rPr lang="en-US" sz="1400" u="sng" dirty="0"/>
              <a:t>s</a:t>
            </a:r>
            <a:r>
              <a:rPr lang="en-US" sz="1400" dirty="0"/>
              <a:t>ooner or later, and </a:t>
            </a:r>
            <a:r>
              <a:rPr lang="en-US" sz="1400" u="sng" dirty="0"/>
              <a:t>y</a:t>
            </a:r>
            <a:r>
              <a:rPr lang="en-US" sz="1400" dirty="0"/>
              <a:t>ou unders</a:t>
            </a:r>
            <a:r>
              <a:rPr lang="en-US" sz="1400" u="sng" dirty="0"/>
              <a:t>tand</a:t>
            </a:r>
            <a:r>
              <a:rPr lang="en-US" sz="1400" dirty="0"/>
              <a:t> </a:t>
            </a:r>
            <a:r>
              <a:rPr lang="en-US" sz="1400" dirty="0" err="1"/>
              <a:t>thi:s</a:t>
            </a:r>
            <a:r>
              <a:rPr lang="en-US" sz="140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63		(0.4) .hhh (0.2) tha:</a:t>
            </a:r>
            <a:r>
              <a:rPr lang="en-US" sz="1400" u="sng"/>
              <a:t>t</a:t>
            </a:r>
            <a:r>
              <a:rPr lang="en-US" sz="1400"/>
              <a:t> (0.5) u::hiw, &gt;cause we’ve&lt; </a:t>
            </a:r>
            <a:r>
              <a:rPr lang="en-US" sz="1400" u="sng"/>
              <a:t>tol</a:t>
            </a:r>
            <a:r>
              <a:rPr lang="en-US" sz="1400"/>
              <a:t>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64		you about it.  (0.5) .hhh (.) that at ↑some point you’re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65		</a:t>
            </a:r>
            <a:r>
              <a:rPr lang="en-US" sz="1400" u="sng"/>
              <a:t>g</a:t>
            </a:r>
            <a:r>
              <a:rPr lang="en-US" sz="1400"/>
              <a:t>onna be ar↑rested, (0.6) for this, (.) [.hh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66	Z:				[I understand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67		[that,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68	L:	[A::nd (0.4) uhm, (.) there’s </a:t>
            </a:r>
            <a:r>
              <a:rPr lang="en-US" sz="1400" u="sng"/>
              <a:t>g</a:t>
            </a:r>
            <a:r>
              <a:rPr lang="en-US" sz="1400"/>
              <a:t>onna be::? (0.7) you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69		kno:w .hh (.) u:m a ↑court ca:se, an y- and you’re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70		gonna have to answer for it at some point,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71		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72	L:	[.hh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73	Z:	[I under</a:t>
            </a:r>
            <a:r>
              <a:rPr lang="en-US" sz="1400" u="sng"/>
              <a:t>st</a:t>
            </a:r>
            <a:r>
              <a:rPr lang="en-US" sz="1400"/>
              <a:t>and that.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74		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75	L:	A::nd,, (0.9) u:m, (1.2) &gt;u- w-&lt; (.) ↑a:ll we’re tryin’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76		to con</a:t>
            </a:r>
            <a:r>
              <a:rPr lang="en-US" sz="1400" u="sng"/>
              <a:t>v</a:t>
            </a:r>
            <a:r>
              <a:rPr lang="en-US" sz="1400"/>
              <a:t>ince you of: (.) &gt;Evan at&lt; </a:t>
            </a:r>
            <a:r>
              <a:rPr lang="en-US" sz="1400" u="sng"/>
              <a:t>this</a:t>
            </a:r>
            <a:r>
              <a:rPr lang="en-US" sz="1400"/>
              <a:t> poin:t, (.) .hhh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77		(.) is tha:t, (0.6) it- (0.3) when it </a:t>
            </a:r>
            <a:r>
              <a:rPr lang="en-US" sz="1400" u="sng"/>
              <a:t>gets</a:t>
            </a:r>
            <a:r>
              <a:rPr lang="en-US" sz="1400"/>
              <a:t> to that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78		sta:ge, (.) its </a:t>
            </a:r>
            <a:r>
              <a:rPr lang="en-US" sz="1400" u="sng"/>
              <a:t>gon</a:t>
            </a:r>
            <a:r>
              <a:rPr lang="en-US" sz="1400"/>
              <a:t>na be in your &lt;bes:</a:t>
            </a:r>
            <a:r>
              <a:rPr lang="en-US" sz="1400" u="sng"/>
              <a:t>t in</a:t>
            </a:r>
            <a:r>
              <a:rPr lang="en-US" sz="1400"/>
              <a:t>terest,&gt; (.)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79		.hh (.) to be able to have </a:t>
            </a:r>
            <a:r>
              <a:rPr lang="en-US" sz="1400" u="sng"/>
              <a:t>s:ai</a:t>
            </a:r>
            <a:r>
              <a:rPr lang="en-US" sz="1400"/>
              <a:t>d, (0.8) that (0.4)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80		y:ou:, (0.3) u::m (.) have </a:t>
            </a:r>
            <a:r>
              <a:rPr lang="en-US" sz="1400" u="sng"/>
              <a:t>tak</a:t>
            </a:r>
            <a:r>
              <a:rPr lang="en-US" sz="1400"/>
              <a:t>en responsi</a:t>
            </a:r>
            <a:r>
              <a:rPr lang="en-US" sz="1400" u="sng"/>
              <a:t>b</a:t>
            </a:r>
            <a:r>
              <a:rPr lang="en-US" sz="1400"/>
              <a:t>↑ility, for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81		this, .hh hh and you’ve shown some </a:t>
            </a:r>
            <a:r>
              <a:rPr lang="en-US" sz="1400" u="sng"/>
              <a:t>rem</a:t>
            </a:r>
            <a:r>
              <a:rPr lang="en-US" sz="1400"/>
              <a:t>orse for it. (.)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82		h (.) ↑Up to </a:t>
            </a:r>
            <a:r>
              <a:rPr lang="en-US" sz="1400" u="sng"/>
              <a:t>th</a:t>
            </a:r>
            <a:r>
              <a:rPr lang="en-US" sz="1400"/>
              <a:t>is point Evan, </a:t>
            </a:r>
            <a:r>
              <a:rPr lang="en-US" sz="1400" u="sng"/>
              <a:t>a:ll</a:t>
            </a:r>
            <a:r>
              <a:rPr lang="en-US" sz="1400"/>
              <a:t> you’ve ↓do:ne (0.2)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83		.hh (.) </a:t>
            </a:r>
            <a:r>
              <a:rPr lang="en-US" sz="1400" u="sng"/>
              <a:t>i</a:t>
            </a:r>
            <a:r>
              <a:rPr lang="en-US" sz="1400"/>
              <a:t>::s: (0.4) .hh (.) u::m: (0.6) .hh (.) &gt;well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0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Doing Police Work:  Traffic Stops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Drivers stopped by police for traffic violations typically offer accounts to justify their driving behavior (Kidwell and Kevoe-Feldman, 2018)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/>
              <a:t>Excerpt 7 </a:t>
            </a:r>
            <a:r>
              <a:rPr lang="en-US" sz="2400" dirty="0"/>
              <a:t>on the next slide shows a motorist talking to the officer before he has got to her car and explaining why she was speeding (line 2); officer ends up not giving her a ticket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6D3ED-18BC-4F19-A8E4-D466A75418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8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1637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Chapter 21:   Behind the scenes legal procedures:  doing interrogations, traffic stops and other police work  </vt:lpstr>
      <vt:lpstr>Outline</vt:lpstr>
      <vt:lpstr>Introduction</vt:lpstr>
      <vt:lpstr>Police Interrogation of Suspects </vt:lpstr>
      <vt:lpstr>Persuasive Techniques used in Excerpt 3 (next slide)</vt:lpstr>
      <vt:lpstr> Excerpt 3:  Watson (1990, p. 290) </vt:lpstr>
      <vt:lpstr>Pressure to Confess</vt:lpstr>
      <vt:lpstr>  Excerpt 5:  Maynard and Schelly (2017, pp. 187-8) </vt:lpstr>
      <vt:lpstr>Doing Police Work:  Traffic Stops</vt:lpstr>
      <vt:lpstr> Excerpt 7:  Kidwell and Kevoe-Feldman (2018, p. 623) </vt:lpstr>
      <vt:lpstr>Jury Deliberations</vt:lpstr>
      <vt:lpstr> Excerpt 8:  Gibson and Fox (2021, p. 485) </vt:lpstr>
      <vt:lpstr>Summary</vt:lpstr>
      <vt:lpstr>References</vt:lpstr>
    </vt:vector>
  </TitlesOfParts>
  <Company>Bentley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Angela</dc:creator>
  <cp:lastModifiedBy>Garcia, Angela</cp:lastModifiedBy>
  <cp:revision>13</cp:revision>
  <dcterms:created xsi:type="dcterms:W3CDTF">2021-11-13T15:19:17Z</dcterms:created>
  <dcterms:modified xsi:type="dcterms:W3CDTF">2022-08-16T19:07:50Z</dcterms:modified>
</cp:coreProperties>
</file>