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6" r:id="rId6"/>
    <p:sldId id="267" r:id="rId7"/>
    <p:sldId id="268" r:id="rId8"/>
    <p:sldId id="260" r:id="rId9"/>
    <p:sldId id="269" r:id="rId10"/>
    <p:sldId id="263" r:id="rId11"/>
    <p:sldId id="270" r:id="rId12"/>
    <p:sldId id="264" r:id="rId13"/>
    <p:sldId id="271" r:id="rId14"/>
    <p:sldId id="265"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15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844C3990-EE2B-4724-A2F4-22FCCE26C6B4}"/>
    <pc:docChg chg="modSld">
      <pc:chgData name="Garcia, Angela" userId="7c09586b-4f58-4c27-9ff0-1fa392274ef2" providerId="ADAL" clId="{844C3990-EE2B-4724-A2F4-22FCCE26C6B4}" dt="2022-08-16T21:12:44.915" v="340" actId="6549"/>
      <pc:docMkLst>
        <pc:docMk/>
      </pc:docMkLst>
      <pc:sldChg chg="modSp mod">
        <pc:chgData name="Garcia, Angela" userId="7c09586b-4f58-4c27-9ff0-1fa392274ef2" providerId="ADAL" clId="{844C3990-EE2B-4724-A2F4-22FCCE26C6B4}" dt="2022-08-16T21:02:47.459" v="6" actId="20577"/>
        <pc:sldMkLst>
          <pc:docMk/>
          <pc:sldMk cId="3327165682" sldId="256"/>
        </pc:sldMkLst>
        <pc:spChg chg="mod">
          <ac:chgData name="Garcia, Angela" userId="7c09586b-4f58-4c27-9ff0-1fa392274ef2" providerId="ADAL" clId="{844C3990-EE2B-4724-A2F4-22FCCE26C6B4}" dt="2022-08-16T21:02:47.459" v="6" actId="20577"/>
          <ac:spMkLst>
            <pc:docMk/>
            <pc:sldMk cId="3327165682" sldId="256"/>
            <ac:spMk id="3" creationId="{00000000-0000-0000-0000-000000000000}"/>
          </ac:spMkLst>
        </pc:spChg>
      </pc:sldChg>
      <pc:sldChg chg="modSp mod">
        <pc:chgData name="Garcia, Angela" userId="7c09586b-4f58-4c27-9ff0-1fa392274ef2" providerId="ADAL" clId="{844C3990-EE2B-4724-A2F4-22FCCE26C6B4}" dt="2022-08-16T21:05:41.623" v="168" actId="255"/>
        <pc:sldMkLst>
          <pc:docMk/>
          <pc:sldMk cId="385230067" sldId="257"/>
        </pc:sldMkLst>
        <pc:spChg chg="mod">
          <ac:chgData name="Garcia, Angela" userId="7c09586b-4f58-4c27-9ff0-1fa392274ef2" providerId="ADAL" clId="{844C3990-EE2B-4724-A2F4-22FCCE26C6B4}" dt="2022-08-16T21:05:41.623" v="168" actId="255"/>
          <ac:spMkLst>
            <pc:docMk/>
            <pc:sldMk cId="385230067" sldId="257"/>
            <ac:spMk id="3" creationId="{00000000-0000-0000-0000-000000000000}"/>
          </ac:spMkLst>
        </pc:spChg>
      </pc:sldChg>
      <pc:sldChg chg="modSp mod">
        <pc:chgData name="Garcia, Angela" userId="7c09586b-4f58-4c27-9ff0-1fa392274ef2" providerId="ADAL" clId="{844C3990-EE2B-4724-A2F4-22FCCE26C6B4}" dt="2022-08-16T21:03:04.562" v="28" actId="20577"/>
        <pc:sldMkLst>
          <pc:docMk/>
          <pc:sldMk cId="374337666" sldId="262"/>
        </pc:sldMkLst>
        <pc:spChg chg="mod">
          <ac:chgData name="Garcia, Angela" userId="7c09586b-4f58-4c27-9ff0-1fa392274ef2" providerId="ADAL" clId="{844C3990-EE2B-4724-A2F4-22FCCE26C6B4}" dt="2022-08-16T21:03:04.562" v="28" actId="20577"/>
          <ac:spMkLst>
            <pc:docMk/>
            <pc:sldMk cId="374337666" sldId="262"/>
            <ac:spMk id="2" creationId="{00000000-0000-0000-0000-000000000000}"/>
          </ac:spMkLst>
        </pc:spChg>
      </pc:sldChg>
      <pc:sldChg chg="modSp mod">
        <pc:chgData name="Garcia, Angela" userId="7c09586b-4f58-4c27-9ff0-1fa392274ef2" providerId="ADAL" clId="{844C3990-EE2B-4724-A2F4-22FCCE26C6B4}" dt="2022-08-16T21:11:03.159" v="333" actId="6549"/>
        <pc:sldMkLst>
          <pc:docMk/>
          <pc:sldMk cId="2544386538" sldId="266"/>
        </pc:sldMkLst>
        <pc:spChg chg="mod">
          <ac:chgData name="Garcia, Angela" userId="7c09586b-4f58-4c27-9ff0-1fa392274ef2" providerId="ADAL" clId="{844C3990-EE2B-4724-A2F4-22FCCE26C6B4}" dt="2022-08-16T21:11:03.159" v="333" actId="6549"/>
          <ac:spMkLst>
            <pc:docMk/>
            <pc:sldMk cId="2544386538" sldId="266"/>
            <ac:spMk id="3" creationId="{00000000-0000-0000-0000-000000000000}"/>
          </ac:spMkLst>
        </pc:spChg>
      </pc:sldChg>
      <pc:sldChg chg="modSp mod">
        <pc:chgData name="Garcia, Angela" userId="7c09586b-4f58-4c27-9ff0-1fa392274ef2" providerId="ADAL" clId="{844C3990-EE2B-4724-A2F4-22FCCE26C6B4}" dt="2022-08-16T21:12:44.915" v="340" actId="6549"/>
        <pc:sldMkLst>
          <pc:docMk/>
          <pc:sldMk cId="3742753955" sldId="270"/>
        </pc:sldMkLst>
        <pc:spChg chg="mod">
          <ac:chgData name="Garcia, Angela" userId="7c09586b-4f58-4c27-9ff0-1fa392274ef2" providerId="ADAL" clId="{844C3990-EE2B-4724-A2F4-22FCCE26C6B4}" dt="2022-08-16T21:12:44.915" v="340" actId="6549"/>
          <ac:spMkLst>
            <pc:docMk/>
            <pc:sldMk cId="3742753955" sldId="27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8C8F5-F535-49DB-A57A-C2FA543F70FE}"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C9DC6-9298-487B-98B0-AE1F42F5ABC7}" type="slidenum">
              <a:rPr lang="en-US" smtClean="0"/>
              <a:t>‹#›</a:t>
            </a:fld>
            <a:endParaRPr lang="en-US"/>
          </a:p>
        </p:txBody>
      </p:sp>
    </p:spTree>
    <p:extLst>
      <p:ext uri="{BB962C8B-B14F-4D97-AF65-F5344CB8AC3E}">
        <p14:creationId xmlns:p14="http://schemas.microsoft.com/office/powerpoint/2010/main" val="2288747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8C5A46-2009-44E5-A7C8-7DF2BC784AF9}"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23180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7E94BE-A161-4A5A-BE22-3B8EEBE72ECD}"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223633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0DBB4-9CEC-40DF-A4BC-AED609C81D95}"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312687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E56415-46B8-4E05-9B36-2E3331846E6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284676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065D57-291C-4869-AD70-6F5B9DF61669}"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259320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855187-6D83-4B8D-BDC0-784C2F07C5EF}"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119014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F9CC25-0E5D-4EC7-A96E-73041316F974}"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191608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D18EC6-8BFF-434F-885A-FDD2A2D7EA4B}"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6145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B15C1-E886-430A-9CAA-86FBA9AB8696}"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284090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4C8D81-6C69-43A9-8B80-A84907A29574}"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362838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423BCC-BB5A-4C68-BE84-245A6A34F9EA}"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2D34B-3390-4933-9B90-C56E80DD86AF}" type="slidenum">
              <a:rPr lang="en-US" smtClean="0"/>
              <a:t>‹#›</a:t>
            </a:fld>
            <a:endParaRPr lang="en-US"/>
          </a:p>
        </p:txBody>
      </p:sp>
    </p:spTree>
    <p:extLst>
      <p:ext uri="{BB962C8B-B14F-4D97-AF65-F5344CB8AC3E}">
        <p14:creationId xmlns:p14="http://schemas.microsoft.com/office/powerpoint/2010/main" val="363120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99F98-562D-4EFF-8A7B-D21EA67B57B5}"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2D34B-3390-4933-9B90-C56E80DD86AF}" type="slidenum">
              <a:rPr lang="en-US" smtClean="0"/>
              <a:t>‹#›</a:t>
            </a:fld>
            <a:endParaRPr lang="en-US"/>
          </a:p>
        </p:txBody>
      </p:sp>
    </p:spTree>
    <p:extLst>
      <p:ext uri="{BB962C8B-B14F-4D97-AF65-F5344CB8AC3E}">
        <p14:creationId xmlns:p14="http://schemas.microsoft.com/office/powerpoint/2010/main" val="2024256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25:  Talk in Business Contexts:  Doing Customer Service, Client Contacts and Sales</a:t>
            </a:r>
          </a:p>
        </p:txBody>
      </p:sp>
      <p:sp>
        <p:nvSpPr>
          <p:cNvPr id="3" name="Subtitle 2"/>
          <p:cNvSpPr>
            <a:spLocks noGrp="1"/>
          </p:cNvSpPr>
          <p:nvPr>
            <p:ph type="subTitle" idx="1"/>
          </p:nvPr>
        </p:nvSpPr>
        <p:spPr>
          <a:xfrm>
            <a:off x="1524000" y="3602037"/>
            <a:ext cx="9144000" cy="2717119"/>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25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332716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lnSpc>
                <a:spcPct val="100000"/>
              </a:lnSpc>
              <a:spcBef>
                <a:spcPts val="0"/>
              </a:spcBef>
            </a:pPr>
            <a:r>
              <a:rPr lang="en-US" sz="3200" dirty="0">
                <a:latin typeface="+mn-lt"/>
              </a:rPr>
              <a:t>Doing Work through the Call:  </a:t>
            </a:r>
            <a:r>
              <a:rPr lang="en-US" sz="3200" i="1" dirty="0">
                <a:latin typeface="+mn-lt"/>
              </a:rPr>
              <a:t>Persuasive techniques in sales calls </a:t>
            </a:r>
            <a:r>
              <a:rPr lang="en-US" sz="1600" dirty="0">
                <a:latin typeface="+mn-lt"/>
              </a:rPr>
              <a:t>(</a:t>
            </a:r>
            <a:r>
              <a:rPr lang="en-US" sz="1600" dirty="0"/>
              <a:t>Humă et al., 2019) </a:t>
            </a:r>
            <a:br>
              <a:rPr lang="en-US" sz="2400" dirty="0"/>
            </a:br>
            <a:endParaRPr lang="en-US" dirty="0"/>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US" sz="2400" dirty="0"/>
              <a:t>In Excerpt 8 on the next slide the salesperson successfully gains a meeting from a “lukewarm” potential prospect using several interactional techniques:</a:t>
            </a:r>
          </a:p>
          <a:p>
            <a:pPr marL="0" indent="0">
              <a:lnSpc>
                <a:spcPct val="100000"/>
              </a:lnSpc>
              <a:spcBef>
                <a:spcPts val="0"/>
              </a:spcBef>
              <a:buNone/>
            </a:pPr>
            <a:endParaRPr lang="en-US" sz="2400" dirty="0"/>
          </a:p>
          <a:p>
            <a:pPr lvl="1">
              <a:lnSpc>
                <a:spcPct val="100000"/>
              </a:lnSpc>
              <a:spcBef>
                <a:spcPts val="0"/>
              </a:spcBef>
            </a:pPr>
            <a:r>
              <a:rPr lang="en-US" dirty="0"/>
              <a:t>Giving a justification for the call (line 1)</a:t>
            </a:r>
          </a:p>
          <a:p>
            <a:pPr lvl="1">
              <a:lnSpc>
                <a:spcPct val="100000"/>
              </a:lnSpc>
              <a:spcBef>
                <a:spcPts val="0"/>
              </a:spcBef>
            </a:pPr>
            <a:endParaRPr lang="en-US" dirty="0"/>
          </a:p>
          <a:p>
            <a:pPr lvl="1">
              <a:lnSpc>
                <a:spcPct val="100000"/>
              </a:lnSpc>
              <a:spcBef>
                <a:spcPts val="0"/>
              </a:spcBef>
            </a:pPr>
            <a:r>
              <a:rPr lang="en-US" dirty="0"/>
              <a:t>Using the collective “we” to create an alignment with the prospect (line 5)</a:t>
            </a:r>
          </a:p>
          <a:p>
            <a:pPr lvl="1">
              <a:lnSpc>
                <a:spcPct val="100000"/>
              </a:lnSpc>
              <a:spcBef>
                <a:spcPts val="0"/>
              </a:spcBef>
            </a:pPr>
            <a:endParaRPr lang="en-US" dirty="0"/>
          </a:p>
          <a:p>
            <a:pPr lvl="1">
              <a:lnSpc>
                <a:spcPct val="100000"/>
              </a:lnSpc>
              <a:spcBef>
                <a:spcPts val="0"/>
              </a:spcBef>
            </a:pPr>
            <a:r>
              <a:rPr lang="en-US" dirty="0"/>
              <a:t>Providing a positive assessment of their prior conversation (lines 10-11) </a:t>
            </a:r>
          </a:p>
          <a:p>
            <a:pPr lvl="1">
              <a:lnSpc>
                <a:spcPct val="100000"/>
              </a:lnSpc>
              <a:spcBef>
                <a:spcPts val="0"/>
              </a:spcBef>
            </a:pPr>
            <a:endParaRPr lang="en-US" dirty="0"/>
          </a:p>
        </p:txBody>
      </p:sp>
      <p:sp>
        <p:nvSpPr>
          <p:cNvPr id="4" name="Slide Number Placeholder 3"/>
          <p:cNvSpPr>
            <a:spLocks noGrp="1"/>
          </p:cNvSpPr>
          <p:nvPr>
            <p:ph type="sldNum" sz="quarter" idx="12"/>
          </p:nvPr>
        </p:nvSpPr>
        <p:spPr/>
        <p:txBody>
          <a:bodyPr/>
          <a:lstStyle/>
          <a:p>
            <a:fld id="{6622D34B-3390-4933-9B90-C56E80DD86AF}" type="slidenum">
              <a:rPr lang="en-US" smtClean="0"/>
              <a:t>10</a:t>
            </a:fld>
            <a:endParaRPr lang="en-US" dirty="0"/>
          </a:p>
        </p:txBody>
      </p:sp>
    </p:spTree>
    <p:extLst>
      <p:ext uri="{BB962C8B-B14F-4D97-AF65-F5344CB8AC3E}">
        <p14:creationId xmlns:p14="http://schemas.microsoft.com/office/powerpoint/2010/main" val="376051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6271"/>
          </a:xfrm>
        </p:spPr>
        <p:txBody>
          <a:bodyPr/>
          <a:lstStyle/>
          <a:p>
            <a:br>
              <a:rPr lang="en-US" sz="3200" dirty="0">
                <a:latin typeface="+mn-lt"/>
              </a:rPr>
            </a:br>
            <a:r>
              <a:rPr lang="en-US" sz="3200" dirty="0">
                <a:latin typeface="+mn-lt"/>
              </a:rPr>
              <a:t>Excerpt 8:  Humă, et al. (2019, p. 41)</a:t>
            </a:r>
            <a:br>
              <a:rPr lang="en-US" dirty="0"/>
            </a:br>
            <a:endParaRPr lang="en-US" dirty="0"/>
          </a:p>
        </p:txBody>
      </p:sp>
      <p:sp>
        <p:nvSpPr>
          <p:cNvPr id="3" name="Content Placeholder 2"/>
          <p:cNvSpPr>
            <a:spLocks noGrp="1"/>
          </p:cNvSpPr>
          <p:nvPr>
            <p:ph idx="1"/>
          </p:nvPr>
        </p:nvSpPr>
        <p:spPr>
          <a:xfrm>
            <a:off x="838200" y="872836"/>
            <a:ext cx="10515600" cy="5848639"/>
          </a:xfrm>
        </p:spPr>
        <p:txBody>
          <a:bodyPr/>
          <a:lstStyle/>
          <a:p>
            <a:pPr marL="0" indent="0">
              <a:lnSpc>
                <a:spcPct val="100000"/>
              </a:lnSpc>
              <a:spcBef>
                <a:spcPts val="0"/>
              </a:spcBef>
              <a:buNone/>
            </a:pPr>
            <a:r>
              <a:rPr lang="en-US" sz="2000" dirty="0"/>
              <a:t>1	S:	Uhm- </a:t>
            </a:r>
            <a:r>
              <a:rPr lang="en-US" sz="2000" u="sng" dirty="0"/>
              <a:t>h</a:t>
            </a:r>
            <a:r>
              <a:rPr lang="en-US" sz="2000" dirty="0"/>
              <a:t>ad it in my d</a:t>
            </a:r>
            <a:r>
              <a:rPr lang="en-US" sz="2000" u="sng" dirty="0"/>
              <a:t>ia</a:t>
            </a:r>
            <a:r>
              <a:rPr lang="en-US" sz="2000" dirty="0"/>
              <a:t>ry (0.5) to give you a ↑call.</a:t>
            </a:r>
          </a:p>
          <a:p>
            <a:pPr marL="0" indent="0">
              <a:lnSpc>
                <a:spcPct val="100000"/>
              </a:lnSpc>
              <a:spcBef>
                <a:spcPts val="0"/>
              </a:spcBef>
              <a:buNone/>
            </a:pPr>
            <a:r>
              <a:rPr lang="en-US" sz="2000" dirty="0"/>
              <a:t>2		(0.3)</a:t>
            </a:r>
          </a:p>
          <a:p>
            <a:pPr marL="0" indent="0">
              <a:lnSpc>
                <a:spcPct val="100000"/>
              </a:lnSpc>
              <a:spcBef>
                <a:spcPts val="0"/>
              </a:spcBef>
              <a:buNone/>
            </a:pPr>
            <a:r>
              <a:rPr lang="en-US" sz="2000" dirty="0"/>
              <a:t>3	P:	Oh right.=Yeah.</a:t>
            </a:r>
          </a:p>
          <a:p>
            <a:pPr marL="0" indent="0">
              <a:lnSpc>
                <a:spcPct val="100000"/>
              </a:lnSpc>
              <a:spcBef>
                <a:spcPts val="0"/>
              </a:spcBef>
              <a:buNone/>
            </a:pPr>
            <a:r>
              <a:rPr lang="en-US" sz="2000" dirty="0"/>
              <a:t>4		(0.2)</a:t>
            </a:r>
          </a:p>
          <a:p>
            <a:pPr marL="0" indent="0">
              <a:lnSpc>
                <a:spcPct val="100000"/>
              </a:lnSpc>
              <a:spcBef>
                <a:spcPts val="0"/>
              </a:spcBef>
              <a:buNone/>
            </a:pPr>
            <a:r>
              <a:rPr lang="en-US" sz="2000" dirty="0"/>
              <a:t>5	S:	.</a:t>
            </a:r>
            <a:r>
              <a:rPr lang="en-US" sz="2000" dirty="0" err="1"/>
              <a:t>hh</a:t>
            </a:r>
            <a:r>
              <a:rPr lang="en-US" sz="2000"/>
              <a:t> &gt;(We=were)&lt; speaking about you:r (.) </a:t>
            </a:r>
            <a:r>
              <a:rPr lang="en-US" sz="2000" u="sng"/>
              <a:t>m</a:t>
            </a:r>
            <a:r>
              <a:rPr lang="en-US" sz="2000"/>
              <a:t>achines and </a:t>
            </a:r>
          </a:p>
          <a:p>
            <a:pPr marL="0" indent="0">
              <a:lnSpc>
                <a:spcPct val="100000"/>
              </a:lnSpc>
              <a:spcBef>
                <a:spcPts val="0"/>
              </a:spcBef>
              <a:buNone/>
            </a:pPr>
            <a:r>
              <a:rPr lang="en-US" sz="2000"/>
              <a:t>6		pr</a:t>
            </a:r>
            <a:r>
              <a:rPr lang="en-US" sz="2000" u="sng"/>
              <a:t>i</a:t>
            </a:r>
            <a:r>
              <a:rPr lang="en-US" sz="2000"/>
              <a:t>ntables.</a:t>
            </a:r>
          </a:p>
          <a:p>
            <a:pPr marL="0" indent="0">
              <a:lnSpc>
                <a:spcPct val="100000"/>
              </a:lnSpc>
              <a:spcBef>
                <a:spcPts val="0"/>
              </a:spcBef>
              <a:buNone/>
            </a:pPr>
            <a:r>
              <a:rPr lang="en-US" sz="2000"/>
              <a:t>7		(0.3)</a:t>
            </a:r>
          </a:p>
          <a:p>
            <a:pPr marL="0" indent="0">
              <a:lnSpc>
                <a:spcPct val="100000"/>
              </a:lnSpc>
              <a:spcBef>
                <a:spcPts val="0"/>
              </a:spcBef>
              <a:buNone/>
            </a:pPr>
            <a:r>
              <a:rPr lang="en-US" sz="2000"/>
              <a:t>8	P:	Oh right. </a:t>
            </a:r>
            <a:r>
              <a:rPr lang="en-US" sz="2000" u="sng"/>
              <a:t>Y</a:t>
            </a:r>
            <a:r>
              <a:rPr lang="en-US" sz="2000"/>
              <a:t>eah,</a:t>
            </a:r>
          </a:p>
          <a:p>
            <a:pPr marL="0" indent="0">
              <a:lnSpc>
                <a:spcPct val="100000"/>
              </a:lnSpc>
              <a:spcBef>
                <a:spcPts val="0"/>
              </a:spcBef>
              <a:buNone/>
            </a:pPr>
            <a:r>
              <a:rPr lang="en-US" sz="2000"/>
              <a:t>9		(0.5)</a:t>
            </a:r>
          </a:p>
          <a:p>
            <a:pPr marL="0" indent="0">
              <a:lnSpc>
                <a:spcPct val="100000"/>
              </a:lnSpc>
              <a:spcBef>
                <a:spcPts val="0"/>
              </a:spcBef>
              <a:buNone/>
            </a:pPr>
            <a:r>
              <a:rPr lang="en-US" sz="2000"/>
              <a:t>10	S:	U:hm a:nd I had some very good convers</a:t>
            </a:r>
            <a:r>
              <a:rPr lang="en-US" sz="2000" u="sng"/>
              <a:t>a</a:t>
            </a:r>
            <a:r>
              <a:rPr lang="en-US" sz="2000"/>
              <a:t>tions (with you) about </a:t>
            </a:r>
          </a:p>
          <a:p>
            <a:pPr marL="0" indent="0">
              <a:lnSpc>
                <a:spcPct val="100000"/>
              </a:lnSpc>
              <a:spcBef>
                <a:spcPts val="0"/>
              </a:spcBef>
              <a:buNone/>
            </a:pPr>
            <a:r>
              <a:rPr lang="en-US" sz="2000"/>
              <a:t>11		contracts and everything like that.  .h[h   h  ]H=</a:t>
            </a:r>
          </a:p>
          <a:p>
            <a:pPr marL="0" indent="0">
              <a:lnSpc>
                <a:spcPct val="100000"/>
              </a:lnSpc>
              <a:spcBef>
                <a:spcPts val="0"/>
              </a:spcBef>
              <a:buNone/>
            </a:pPr>
            <a:r>
              <a:rPr lang="en-US" sz="2000"/>
              <a:t>12	P:					   [Yeah,]	</a:t>
            </a:r>
          </a:p>
          <a:p>
            <a:pPr marL="0" indent="0">
              <a:lnSpc>
                <a:spcPct val="100000"/>
              </a:lnSpc>
              <a:spcBef>
                <a:spcPts val="0"/>
              </a:spcBef>
              <a:buNone/>
            </a:pPr>
            <a:r>
              <a:rPr lang="en-US" sz="2000"/>
              <a:t>13	S:						  =U:hm (0.5) an’=I- </a:t>
            </a:r>
          </a:p>
          <a:p>
            <a:pPr marL="0" indent="0">
              <a:lnSpc>
                <a:spcPct val="100000"/>
              </a:lnSpc>
              <a:spcBef>
                <a:spcPts val="0"/>
              </a:spcBef>
              <a:buNone/>
            </a:pPr>
            <a:r>
              <a:rPr lang="en-US" sz="2000"/>
              <a:t>14		&gt;I was just wonderin’&lt; is </a:t>
            </a:r>
            <a:r>
              <a:rPr lang="en-US" sz="2000" u="sng"/>
              <a:t>n</a:t>
            </a:r>
            <a:r>
              <a:rPr lang="en-US" sz="2000"/>
              <a:t>ow the time to arrange a visit to come </a:t>
            </a:r>
          </a:p>
          <a:p>
            <a:pPr marL="0" indent="0">
              <a:lnSpc>
                <a:spcPct val="100000"/>
              </a:lnSpc>
              <a:spcBef>
                <a:spcPts val="0"/>
              </a:spcBef>
              <a:buNone/>
            </a:pPr>
            <a:r>
              <a:rPr lang="en-US" sz="2000"/>
              <a:t>15		and see </a:t>
            </a:r>
            <a:r>
              <a:rPr lang="en-US" sz="2000" u="sng"/>
              <a:t>y</a:t>
            </a:r>
            <a:r>
              <a:rPr lang="en-US" sz="2000"/>
              <a:t>ou.</a:t>
            </a:r>
          </a:p>
          <a:p>
            <a:pPr marL="0" indent="0">
              <a:lnSpc>
                <a:spcPct val="100000"/>
              </a:lnSpc>
              <a:spcBef>
                <a:spcPts val="0"/>
              </a:spcBef>
              <a:buNone/>
            </a:pPr>
            <a:r>
              <a:rPr lang="en-US" sz="2000"/>
              <a:t>16		(0.5)</a:t>
            </a:r>
          </a:p>
          <a:p>
            <a:pPr marL="0" indent="0">
              <a:lnSpc>
                <a:spcPct val="100000"/>
              </a:lnSpc>
              <a:spcBef>
                <a:spcPts val="0"/>
              </a:spcBef>
              <a:buNone/>
            </a:pPr>
            <a:r>
              <a:rPr lang="en-US" sz="2000"/>
              <a:t>17	P:	U:hh ↑Y- yea:h. &lt;Probably&gt;</a:t>
            </a:r>
          </a:p>
          <a:p>
            <a:endParaRPr lang="en-US"/>
          </a:p>
        </p:txBody>
      </p:sp>
      <p:sp>
        <p:nvSpPr>
          <p:cNvPr id="4" name="Slide Number Placeholder 3"/>
          <p:cNvSpPr>
            <a:spLocks noGrp="1"/>
          </p:cNvSpPr>
          <p:nvPr>
            <p:ph type="sldNum" sz="quarter" idx="12"/>
          </p:nvPr>
        </p:nvSpPr>
        <p:spPr/>
        <p:txBody>
          <a:bodyPr/>
          <a:lstStyle/>
          <a:p>
            <a:fld id="{6622D34B-3390-4933-9B90-C56E80DD86AF}" type="slidenum">
              <a:rPr lang="en-US" smtClean="0"/>
              <a:t>11</a:t>
            </a:fld>
            <a:endParaRPr lang="en-US"/>
          </a:p>
        </p:txBody>
      </p:sp>
    </p:spTree>
    <p:extLst>
      <p:ext uri="{BB962C8B-B14F-4D97-AF65-F5344CB8AC3E}">
        <p14:creationId xmlns:p14="http://schemas.microsoft.com/office/powerpoint/2010/main" val="374275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0962"/>
          </a:xfrm>
        </p:spPr>
        <p:txBody>
          <a:bodyPr/>
          <a:lstStyle/>
          <a:p>
            <a:br>
              <a:rPr lang="en-US" sz="3200">
                <a:latin typeface="+mn-lt"/>
              </a:rPr>
            </a:br>
            <a:r>
              <a:rPr lang="en-US" sz="3200" dirty="0">
                <a:latin typeface="+mn-lt"/>
              </a:rPr>
              <a:t>Managing Problems and Complaints in Service Calls </a:t>
            </a:r>
            <a:br>
              <a:rPr lang="en-US" dirty="0"/>
            </a:br>
            <a:endParaRPr lang="en-US" dirty="0"/>
          </a:p>
        </p:txBody>
      </p:sp>
      <p:sp>
        <p:nvSpPr>
          <p:cNvPr id="3" name="Content Placeholder 2"/>
          <p:cNvSpPr>
            <a:spLocks noGrp="1"/>
          </p:cNvSpPr>
          <p:nvPr>
            <p:ph idx="1"/>
          </p:nvPr>
        </p:nvSpPr>
        <p:spPr>
          <a:xfrm>
            <a:off x="1405466" y="1202266"/>
            <a:ext cx="9948333" cy="5356475"/>
          </a:xfrm>
        </p:spPr>
        <p:txBody>
          <a:bodyPr>
            <a:normAutofit/>
          </a:bodyPr>
          <a:lstStyle/>
          <a:p>
            <a:pPr marL="0" indent="0">
              <a:lnSpc>
                <a:spcPct val="100000"/>
              </a:lnSpc>
              <a:spcBef>
                <a:spcPts val="0"/>
              </a:spcBef>
              <a:buNone/>
            </a:pPr>
            <a:r>
              <a:rPr lang="en-US" sz="2400" dirty="0"/>
              <a:t>Weatherall and Stubbe (2015) examine problems and complaints in customer service calls to a utility service complaint line</a:t>
            </a:r>
          </a:p>
          <a:p>
            <a:pPr marL="0" indent="0">
              <a:lnSpc>
                <a:spcPct val="100000"/>
              </a:lnSpc>
              <a:spcBef>
                <a:spcPts val="0"/>
              </a:spcBef>
              <a:buNone/>
            </a:pPr>
            <a:endParaRPr lang="en-US" sz="2400" dirty="0"/>
          </a:p>
          <a:p>
            <a:pPr marL="0" indent="0">
              <a:lnSpc>
                <a:spcPct val="100000"/>
              </a:lnSpc>
              <a:spcBef>
                <a:spcPts val="0"/>
              </a:spcBef>
              <a:buNone/>
            </a:pPr>
            <a:r>
              <a:rPr lang="en-US" sz="2400" dirty="0"/>
              <a:t>They found that interactional techniques could help manage customer emotions and thereby facilitate the efficient completion of the call</a:t>
            </a:r>
          </a:p>
          <a:p>
            <a:pPr marL="0" indent="0">
              <a:lnSpc>
                <a:spcPct val="100000"/>
              </a:lnSpc>
              <a:spcBef>
                <a:spcPts val="0"/>
              </a:spcBef>
              <a:buNone/>
            </a:pPr>
            <a:endParaRPr lang="en-US" sz="2400" dirty="0"/>
          </a:p>
          <a:p>
            <a:pPr marL="0" indent="0">
              <a:lnSpc>
                <a:spcPct val="100000"/>
              </a:lnSpc>
              <a:spcBef>
                <a:spcPts val="0"/>
              </a:spcBef>
              <a:buNone/>
            </a:pPr>
            <a:r>
              <a:rPr lang="en-US" sz="2400" dirty="0"/>
              <a:t>In Excerpt 10 on the next slide the caller communicates  their anger in lines 140 and 142, and the call taker responds supportively with minimal responses (lines 141 and 143).  Instead of explicitly responding to the emotion, the call taker shifts to a suggestion for how the caller could get help (lines 145-146); the caller accepts the suggestion and refrains from further elaboration on the problem</a:t>
            </a:r>
          </a:p>
        </p:txBody>
      </p:sp>
      <p:sp>
        <p:nvSpPr>
          <p:cNvPr id="4" name="Slide Number Placeholder 3"/>
          <p:cNvSpPr>
            <a:spLocks noGrp="1"/>
          </p:cNvSpPr>
          <p:nvPr>
            <p:ph type="sldNum" sz="quarter" idx="12"/>
          </p:nvPr>
        </p:nvSpPr>
        <p:spPr/>
        <p:txBody>
          <a:bodyPr/>
          <a:lstStyle/>
          <a:p>
            <a:fld id="{6622D34B-3390-4933-9B90-C56E80DD86AF}" type="slidenum">
              <a:rPr lang="en-US" smtClean="0"/>
              <a:t>12</a:t>
            </a:fld>
            <a:endParaRPr lang="en-US" dirty="0"/>
          </a:p>
        </p:txBody>
      </p:sp>
    </p:spTree>
    <p:extLst>
      <p:ext uri="{BB962C8B-B14F-4D97-AF65-F5344CB8AC3E}">
        <p14:creationId xmlns:p14="http://schemas.microsoft.com/office/powerpoint/2010/main" val="137565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lstStyle/>
          <a:p>
            <a:br>
              <a:rPr lang="en-US" sz="3200" dirty="0">
                <a:latin typeface="+mn-lt"/>
              </a:rPr>
            </a:br>
            <a:r>
              <a:rPr lang="en-US" sz="3200" dirty="0">
                <a:latin typeface="+mn-lt"/>
              </a:rPr>
              <a:t>Excerpt 10:  Weatherall and Stubbe (2015, p. 282)</a:t>
            </a:r>
            <a:br>
              <a:rPr lang="en-US" dirty="0"/>
            </a:br>
            <a:endParaRPr lang="en-US" dirty="0"/>
          </a:p>
        </p:txBody>
      </p:sp>
      <p:sp>
        <p:nvSpPr>
          <p:cNvPr id="3" name="Content Placeholder 2"/>
          <p:cNvSpPr>
            <a:spLocks noGrp="1"/>
          </p:cNvSpPr>
          <p:nvPr>
            <p:ph idx="1"/>
          </p:nvPr>
        </p:nvSpPr>
        <p:spPr>
          <a:xfrm>
            <a:off x="1097280" y="856212"/>
            <a:ext cx="10256520" cy="5865263"/>
          </a:xfrm>
        </p:spPr>
        <p:txBody>
          <a:bodyPr/>
          <a:lstStyle/>
          <a:p>
            <a:pPr marL="0" indent="0">
              <a:lnSpc>
                <a:spcPct val="100000"/>
              </a:lnSpc>
              <a:spcBef>
                <a:spcPts val="0"/>
              </a:spcBef>
              <a:buNone/>
            </a:pPr>
            <a:r>
              <a:rPr lang="en-US" sz="2400" dirty="0"/>
              <a:t>140  -&gt;CAL:	NO it does make me </a:t>
            </a:r>
            <a:r>
              <a:rPr lang="en-US" sz="2400" dirty="0" err="1"/>
              <a:t>m</a:t>
            </a:r>
            <a:r>
              <a:rPr lang="en-US" sz="2400" u="sng" dirty="0" err="1"/>
              <a:t>a</a:t>
            </a:r>
            <a:r>
              <a:rPr lang="en-US" sz="2400" dirty="0" err="1"/>
              <a:t>:d</a:t>
            </a:r>
            <a:r>
              <a:rPr lang="en-US" sz="2400"/>
              <a:t> be[cause] n- I mean we=pay our power </a:t>
            </a:r>
          </a:p>
          <a:p>
            <a:pPr marL="0" indent="0">
              <a:lnSpc>
                <a:spcPct val="100000"/>
              </a:lnSpc>
              <a:spcBef>
                <a:spcPts val="0"/>
              </a:spcBef>
              <a:buNone/>
            </a:pPr>
            <a:r>
              <a:rPr lang="en-US" sz="2400"/>
              <a:t>141    	CAT:				             [yes   ]</a:t>
            </a:r>
          </a:p>
          <a:p>
            <a:pPr marL="0" indent="0">
              <a:lnSpc>
                <a:spcPct val="100000"/>
              </a:lnSpc>
              <a:spcBef>
                <a:spcPts val="0"/>
              </a:spcBef>
              <a:buNone/>
            </a:pPr>
            <a:r>
              <a:rPr lang="en-US" sz="2400"/>
              <a:t>142	CAL:	bills and</a:t>
            </a:r>
          </a:p>
          <a:p>
            <a:pPr marL="0" indent="0">
              <a:lnSpc>
                <a:spcPct val="100000"/>
              </a:lnSpc>
              <a:spcBef>
                <a:spcPts val="0"/>
              </a:spcBef>
              <a:buNone/>
            </a:pPr>
            <a:r>
              <a:rPr lang="en-US" sz="2400"/>
              <a:t>143	CAT:	right</a:t>
            </a:r>
          </a:p>
          <a:p>
            <a:pPr marL="0" indent="0">
              <a:lnSpc>
                <a:spcPct val="100000"/>
              </a:lnSpc>
              <a:spcBef>
                <a:spcPts val="0"/>
              </a:spcBef>
              <a:buNone/>
            </a:pPr>
            <a:r>
              <a:rPr lang="en-US" sz="2400"/>
              <a:t>144		(0.4)</a:t>
            </a:r>
          </a:p>
          <a:p>
            <a:pPr marL="0" indent="0">
              <a:lnSpc>
                <a:spcPct val="100000"/>
              </a:lnSpc>
              <a:spcBef>
                <a:spcPts val="0"/>
              </a:spcBef>
              <a:buNone/>
            </a:pPr>
            <a:r>
              <a:rPr lang="en-US" sz="2400"/>
              <a:t>145	CAT:	yeah well um a good (0.2) way to find out what’s going on is to </a:t>
            </a:r>
          </a:p>
          <a:p>
            <a:pPr marL="0" indent="0">
              <a:lnSpc>
                <a:spcPct val="100000"/>
              </a:lnSpc>
              <a:spcBef>
                <a:spcPts val="0"/>
              </a:spcBef>
              <a:buNone/>
            </a:pPr>
            <a:r>
              <a:rPr lang="en-US" sz="2400"/>
              <a:t>146		give them a call?</a:t>
            </a:r>
          </a:p>
          <a:p>
            <a:pPr marL="0" indent="0">
              <a:lnSpc>
                <a:spcPct val="100000"/>
              </a:lnSpc>
              <a:spcBef>
                <a:spcPts val="0"/>
              </a:spcBef>
              <a:buNone/>
            </a:pPr>
            <a:r>
              <a:rPr lang="en-US" sz="2400"/>
              <a:t>147	CAL:	yeah</a:t>
            </a:r>
          </a:p>
          <a:p>
            <a:pPr marL="0" indent="0">
              <a:lnSpc>
                <a:spcPct val="100000"/>
              </a:lnSpc>
              <a:spcBef>
                <a:spcPts val="0"/>
              </a:spcBef>
              <a:buNone/>
            </a:pPr>
            <a:r>
              <a:rPr lang="en-US" sz="2400"/>
              <a:t>148	CAT:	and um just ask them if they </a:t>
            </a:r>
            <a:r>
              <a:rPr lang="en-US" sz="2400" u="sng"/>
              <a:t>ar</a:t>
            </a:r>
            <a:r>
              <a:rPr lang="en-US" sz="2400"/>
              <a:t>e controlling the (0.2) hot water?</a:t>
            </a:r>
          </a:p>
          <a:p>
            <a:pPr marL="0" indent="0">
              <a:lnSpc>
                <a:spcPct val="100000"/>
              </a:lnSpc>
              <a:spcBef>
                <a:spcPts val="0"/>
              </a:spcBef>
              <a:buNone/>
            </a:pPr>
            <a:r>
              <a:rPr lang="en-US" sz="2400"/>
              <a:t>149	CAL:	is that Oasis Mlg</a:t>
            </a:r>
          </a:p>
          <a:p>
            <a:pPr marL="0" indent="0">
              <a:lnSpc>
                <a:spcPct val="100000"/>
              </a:lnSpc>
              <a:spcBef>
                <a:spcPts val="0"/>
              </a:spcBef>
              <a:buNone/>
            </a:pPr>
            <a:r>
              <a:rPr lang="en-US" sz="2400"/>
              <a:t>150	CAT:	yes</a:t>
            </a:r>
          </a:p>
          <a:p>
            <a:pPr marL="0" indent="0">
              <a:lnSpc>
                <a:spcPct val="100000"/>
              </a:lnSpc>
              <a:spcBef>
                <a:spcPts val="0"/>
              </a:spcBef>
              <a:buNone/>
            </a:pPr>
            <a:r>
              <a:rPr lang="en-US" sz="2400"/>
              <a:t>151	CAL:	right. .hh  [I’ll] right them now.</a:t>
            </a:r>
          </a:p>
          <a:p>
            <a:endParaRPr lang="en-US"/>
          </a:p>
        </p:txBody>
      </p:sp>
      <p:sp>
        <p:nvSpPr>
          <p:cNvPr id="4" name="Slide Number Placeholder 3"/>
          <p:cNvSpPr>
            <a:spLocks noGrp="1"/>
          </p:cNvSpPr>
          <p:nvPr>
            <p:ph type="sldNum" sz="quarter" idx="12"/>
          </p:nvPr>
        </p:nvSpPr>
        <p:spPr/>
        <p:txBody>
          <a:bodyPr/>
          <a:lstStyle/>
          <a:p>
            <a:fld id="{6622D34B-3390-4933-9B90-C56E80DD86AF}" type="slidenum">
              <a:rPr lang="en-US" smtClean="0"/>
              <a:t>13</a:t>
            </a:fld>
            <a:endParaRPr lang="en-US"/>
          </a:p>
        </p:txBody>
      </p:sp>
    </p:spTree>
    <p:extLst>
      <p:ext uri="{BB962C8B-B14F-4D97-AF65-F5344CB8AC3E}">
        <p14:creationId xmlns:p14="http://schemas.microsoft.com/office/powerpoint/2010/main" val="1909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2773"/>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955964"/>
            <a:ext cx="10515600" cy="5765511"/>
          </a:xfrm>
        </p:spPr>
        <p:txBody>
          <a:bodyPr>
            <a:normAutofit/>
          </a:bodyPr>
          <a:lstStyle/>
          <a:p>
            <a:pPr marL="0" indent="0">
              <a:buNone/>
            </a:pPr>
            <a:r>
              <a:rPr lang="en-US" sz="2400" dirty="0"/>
              <a:t>The research reviewed in this chapter serves to illustrate several ways that conversation analytic research can be of use to businesses and other organizations as they engage in face-to-face and telephone interactions with customers and clients.  </a:t>
            </a:r>
          </a:p>
          <a:p>
            <a:pPr marL="0" indent="0">
              <a:buNone/>
            </a:pPr>
            <a:endParaRPr lang="en-US" sz="2400" dirty="0"/>
          </a:p>
          <a:p>
            <a:pPr marL="0" indent="0">
              <a:buNone/>
            </a:pPr>
            <a:r>
              <a:rPr lang="en-US" sz="2400" dirty="0"/>
              <a:t>The conversation analytic method can be used as a diagnostic technique to solve problems or to discover problems that the firm might not even be know existed.  </a:t>
            </a:r>
          </a:p>
          <a:p>
            <a:pPr marL="0" indent="0">
              <a:buNone/>
            </a:pPr>
            <a:endParaRPr lang="en-US" sz="2400" dirty="0"/>
          </a:p>
          <a:p>
            <a:pPr marL="0" indent="0">
              <a:buNone/>
            </a:pPr>
            <a:r>
              <a:rPr lang="en-US" sz="2400" dirty="0"/>
              <a:t>Conversation analytic research findings can also be used to determine which interactional strategies are most effective, and to assist in instructing employees in best practices for conducting various types of interactions.</a:t>
            </a:r>
          </a:p>
          <a:p>
            <a:pPr marL="0" indent="0">
              <a:buNone/>
            </a:pPr>
            <a:endParaRPr lang="en-US" sz="2400" dirty="0"/>
          </a:p>
        </p:txBody>
      </p:sp>
      <p:sp>
        <p:nvSpPr>
          <p:cNvPr id="4" name="Slide Number Placeholder 3"/>
          <p:cNvSpPr>
            <a:spLocks noGrp="1"/>
          </p:cNvSpPr>
          <p:nvPr>
            <p:ph type="sldNum" sz="quarter" idx="12"/>
          </p:nvPr>
        </p:nvSpPr>
        <p:spPr/>
        <p:txBody>
          <a:bodyPr/>
          <a:lstStyle/>
          <a:p>
            <a:fld id="{6622D34B-3390-4933-9B90-C56E80DD86AF}" type="slidenum">
              <a:rPr lang="en-US" smtClean="0"/>
              <a:t>14</a:t>
            </a:fld>
            <a:endParaRPr lang="en-US" dirty="0"/>
          </a:p>
        </p:txBody>
      </p:sp>
    </p:spTree>
    <p:extLst>
      <p:ext uri="{BB962C8B-B14F-4D97-AF65-F5344CB8AC3E}">
        <p14:creationId xmlns:p14="http://schemas.microsoft.com/office/powerpoint/2010/main" val="231040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526"/>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947652"/>
            <a:ext cx="10515600" cy="5727468"/>
          </a:xfrm>
        </p:spPr>
        <p:txBody>
          <a:bodyPr>
            <a:noAutofit/>
          </a:bodyPr>
          <a:lstStyle/>
          <a:p>
            <a:pPr marL="0" indent="0">
              <a:lnSpc>
                <a:spcPct val="100000"/>
              </a:lnSpc>
              <a:spcBef>
                <a:spcPts val="0"/>
              </a:spcBef>
              <a:spcAft>
                <a:spcPts val="600"/>
              </a:spcAft>
              <a:buNone/>
            </a:pPr>
            <a:r>
              <a:rPr lang="en-US" sz="2000" dirty="0"/>
              <a:t>Baker, Carolyn, </a:t>
            </a:r>
            <a:r>
              <a:rPr lang="en-US" sz="2000" dirty="0" err="1"/>
              <a:t>Emmison</a:t>
            </a:r>
            <a:r>
              <a:rPr lang="en-US" sz="2000"/>
              <a:t>, Michael and Firth, Alan. (2001), ‘Discovering order in opening sequences: calls to a software helpline’, in A. McHoul and M. Rapley (eds), </a:t>
            </a:r>
            <a:r>
              <a:rPr lang="en-US" sz="2000" u="sng"/>
              <a:t>How to Analyse Talk in Institutional Settings: A Casebook of Methods</a:t>
            </a:r>
            <a:r>
              <a:rPr lang="en-US" sz="2000"/>
              <a:t>. London and New York: Continuum, pp. 41–56.</a:t>
            </a:r>
          </a:p>
          <a:p>
            <a:pPr marL="0" indent="0">
              <a:lnSpc>
                <a:spcPct val="100000"/>
              </a:lnSpc>
              <a:spcBef>
                <a:spcPts val="0"/>
              </a:spcBef>
              <a:spcAft>
                <a:spcPts val="600"/>
              </a:spcAft>
              <a:buNone/>
            </a:pPr>
            <a:r>
              <a:rPr lang="en-US" sz="2000"/>
              <a:t>Humă, Bogdana, Elizabeth Stokoe and Rein Ove Sikveland. (2019), 'Persuasive conduct:  Alignment and resistance in prospecting “cold” calls', </a:t>
            </a:r>
            <a:r>
              <a:rPr lang="en-US" sz="2000" u="sng"/>
              <a:t>Journal of Language and Social Psychology</a:t>
            </a:r>
            <a:r>
              <a:rPr lang="en-US" sz="2000"/>
              <a:t>, 38, (1), 33-60.</a:t>
            </a:r>
          </a:p>
          <a:p>
            <a:pPr marL="0" indent="0">
              <a:lnSpc>
                <a:spcPct val="100000"/>
              </a:lnSpc>
              <a:spcBef>
                <a:spcPts val="0"/>
              </a:spcBef>
              <a:spcAft>
                <a:spcPts val="600"/>
              </a:spcAft>
              <a:buNone/>
            </a:pPr>
            <a:r>
              <a:rPr lang="en-US" sz="2000"/>
              <a:t>Oshima, Sae.  (2014), ‘Balancing multiple roles through consensus:  Making revisions in haircutting sessions’, </a:t>
            </a:r>
            <a:r>
              <a:rPr lang="en-US" sz="2000" u="sng"/>
              <a:t>Text &amp; Talk</a:t>
            </a:r>
            <a:r>
              <a:rPr lang="en-US" sz="2000"/>
              <a:t>, 34, (6), 713-736.</a:t>
            </a:r>
          </a:p>
          <a:p>
            <a:pPr marL="0" indent="0">
              <a:lnSpc>
                <a:spcPct val="100000"/>
              </a:lnSpc>
              <a:spcBef>
                <a:spcPts val="0"/>
              </a:spcBef>
              <a:spcAft>
                <a:spcPts val="600"/>
              </a:spcAft>
              <a:buNone/>
            </a:pPr>
            <a:r>
              <a:rPr lang="en-US" sz="2000"/>
              <a:t>Vinkhuyzen, Erik. (2011), ‘Interactions at a reprographics store’, in Margaret H. Szymanski and Jack Whalen (eds), </a:t>
            </a:r>
            <a:r>
              <a:rPr lang="en-US" sz="2000" u="sng"/>
              <a:t>Making Work Visible</a:t>
            </a:r>
            <a:r>
              <a:rPr lang="en-US" sz="2000"/>
              <a:t>. Cambridge, UK: Cambridge University Press, pp. 205–24.</a:t>
            </a:r>
          </a:p>
          <a:p>
            <a:pPr marL="0" indent="0">
              <a:lnSpc>
                <a:spcPct val="100000"/>
              </a:lnSpc>
              <a:spcBef>
                <a:spcPts val="0"/>
              </a:spcBef>
              <a:spcAft>
                <a:spcPts val="600"/>
              </a:spcAft>
              <a:buNone/>
            </a:pPr>
            <a:r>
              <a:rPr lang="en-US" sz="2000"/>
              <a:t>Weatherall, Ann and Maria Stubbe.  (2015), 'Emotions in action:  Telephone-mediated dispute resolution’, </a:t>
            </a:r>
            <a:r>
              <a:rPr lang="en-US" sz="2000" u="sng"/>
              <a:t>British Journal of Social Psychology</a:t>
            </a:r>
            <a:r>
              <a:rPr lang="en-US" sz="2000"/>
              <a:t>, 54, 273-290.</a:t>
            </a:r>
          </a:p>
          <a:p>
            <a:pPr marL="0" indent="0">
              <a:lnSpc>
                <a:spcPct val="100000"/>
              </a:lnSpc>
              <a:spcBef>
                <a:spcPts val="0"/>
              </a:spcBef>
              <a:spcAft>
                <a:spcPts val="600"/>
              </a:spcAft>
              <a:buNone/>
            </a:pPr>
            <a:r>
              <a:rPr lang="en-US" sz="2000"/>
              <a:t>Zimmerman, Don H. (1984), ‘Talk and its occasion: the case of calling the police’, in Deborah Schiffrin (ed.), </a:t>
            </a:r>
            <a:r>
              <a:rPr lang="en-US" sz="2000" u="sng"/>
              <a:t>Meaning, Form, and Use in Context: Linguistic Applications</a:t>
            </a:r>
            <a:r>
              <a:rPr lang="en-US" sz="2000"/>
              <a:t>. Washington, D.C.: Georgetown University Press, pp. 210–28. </a:t>
            </a:r>
          </a:p>
          <a:p>
            <a:pPr marL="0" indent="0">
              <a:lnSpc>
                <a:spcPct val="100000"/>
              </a:lnSpc>
              <a:spcBef>
                <a:spcPts val="0"/>
              </a:spcBef>
              <a:spcAft>
                <a:spcPts val="600"/>
              </a:spcAft>
              <a:buNone/>
            </a:pPr>
            <a:r>
              <a:rPr lang="en-US" sz="2000"/>
              <a:t> </a:t>
            </a:r>
          </a:p>
          <a:p>
            <a:pPr marL="0" indent="0">
              <a:lnSpc>
                <a:spcPct val="100000"/>
              </a:lnSpc>
              <a:spcBef>
                <a:spcPts val="0"/>
              </a:spcBef>
              <a:buNone/>
            </a:pPr>
            <a:r>
              <a:rPr lang="en-US" sz="2000">
                <a:highlight>
                  <a:srgbClr val="00FFFF"/>
                </a:highlight>
              </a:rPr>
              <a:t> </a:t>
            </a:r>
          </a:p>
        </p:txBody>
      </p:sp>
      <p:sp>
        <p:nvSpPr>
          <p:cNvPr id="4" name="Slide Number Placeholder 3"/>
          <p:cNvSpPr>
            <a:spLocks noGrp="1"/>
          </p:cNvSpPr>
          <p:nvPr>
            <p:ph type="sldNum" sz="quarter" idx="12"/>
          </p:nvPr>
        </p:nvSpPr>
        <p:spPr/>
        <p:txBody>
          <a:bodyPr/>
          <a:lstStyle/>
          <a:p>
            <a:fld id="{6622D34B-3390-4933-9B90-C56E80DD86AF}" type="slidenum">
              <a:rPr lang="en-US" smtClean="0"/>
              <a:t>15</a:t>
            </a:fld>
            <a:endParaRPr lang="en-US"/>
          </a:p>
        </p:txBody>
      </p:sp>
    </p:spTree>
    <p:extLst>
      <p:ext uri="{BB962C8B-B14F-4D97-AF65-F5344CB8AC3E}">
        <p14:creationId xmlns:p14="http://schemas.microsoft.com/office/powerpoint/2010/main" val="37433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4460"/>
          </a:xfrm>
        </p:spPr>
        <p:txBody>
          <a:bodyPr>
            <a:normAutofit/>
          </a:bodyPr>
          <a:lstStyle/>
          <a:p>
            <a:r>
              <a:rPr lang="en-US" sz="3200" dirty="0">
                <a:latin typeface="+mn-lt"/>
              </a:rPr>
              <a:t>Outline</a:t>
            </a:r>
          </a:p>
        </p:txBody>
      </p:sp>
      <p:sp>
        <p:nvSpPr>
          <p:cNvPr id="3" name="Content Placeholder 2"/>
          <p:cNvSpPr>
            <a:spLocks noGrp="1"/>
          </p:cNvSpPr>
          <p:nvPr>
            <p:ph idx="1"/>
          </p:nvPr>
        </p:nvSpPr>
        <p:spPr>
          <a:xfrm>
            <a:off x="2069868" y="1022464"/>
            <a:ext cx="9283931" cy="5652655"/>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Interactional Competence in Face-to-Face Customer Service</a:t>
            </a:r>
          </a:p>
          <a:p>
            <a:pPr marL="0" indent="0">
              <a:lnSpc>
                <a:spcPct val="100000"/>
              </a:lnSpc>
              <a:spcBef>
                <a:spcPts val="0"/>
              </a:spcBef>
              <a:buNone/>
            </a:pPr>
            <a:endParaRPr lang="en-US" sz="2400" dirty="0"/>
          </a:p>
          <a:p>
            <a:pPr marL="0" indent="0">
              <a:lnSpc>
                <a:spcPct val="100000"/>
              </a:lnSpc>
              <a:spcBef>
                <a:spcPts val="0"/>
              </a:spcBef>
              <a:buNone/>
            </a:pPr>
            <a:r>
              <a:rPr lang="en-US" sz="2400" dirty="0"/>
              <a:t>Customer Service and Client Contacts via Telephone</a:t>
            </a:r>
          </a:p>
          <a:p>
            <a:pPr marL="457200" lvl="1" indent="0">
              <a:lnSpc>
                <a:spcPct val="100000"/>
              </a:lnSpc>
              <a:spcBef>
                <a:spcPts val="0"/>
              </a:spcBef>
              <a:buNone/>
            </a:pPr>
            <a:r>
              <a:rPr lang="en-US" dirty="0"/>
              <a:t>Customer Service Call Openings</a:t>
            </a:r>
          </a:p>
          <a:p>
            <a:pPr marL="457200" lvl="1" indent="0">
              <a:lnSpc>
                <a:spcPct val="100000"/>
              </a:lnSpc>
              <a:spcBef>
                <a:spcPts val="0"/>
              </a:spcBef>
              <a:buNone/>
            </a:pPr>
            <a:r>
              <a:rPr lang="en-US" dirty="0"/>
              <a:t>Impact of Opening Sequences on the Business of the Call</a:t>
            </a:r>
          </a:p>
          <a:p>
            <a:pPr marL="457200" lvl="1" indent="0">
              <a:lnSpc>
                <a:spcPct val="100000"/>
              </a:lnSpc>
              <a:spcBef>
                <a:spcPts val="0"/>
              </a:spcBef>
              <a:buNone/>
            </a:pPr>
            <a:r>
              <a:rPr lang="en-US" dirty="0"/>
              <a:t>Doing Work through the </a:t>
            </a:r>
            <a:r>
              <a:rPr lang="en-US"/>
              <a:t>Call </a:t>
            </a:r>
          </a:p>
          <a:p>
            <a:pPr marL="457200" lvl="1" indent="0">
              <a:lnSpc>
                <a:spcPct val="100000"/>
              </a:lnSpc>
              <a:spcBef>
                <a:spcPts val="0"/>
              </a:spcBef>
              <a:buNone/>
            </a:pPr>
            <a:r>
              <a:rPr lang="en-US"/>
              <a:t>Persuasive Techniques in Sales Calls</a:t>
            </a:r>
            <a:endParaRPr lang="en-US" dirty="0"/>
          </a:p>
          <a:p>
            <a:pPr marL="457200" lvl="1" indent="0">
              <a:lnSpc>
                <a:spcPct val="100000"/>
              </a:lnSpc>
              <a:spcBef>
                <a:spcPts val="0"/>
              </a:spcBef>
              <a:buNone/>
            </a:pPr>
            <a:r>
              <a:rPr lang="en-US" i="1"/>
              <a:t>	</a:t>
            </a:r>
            <a:endParaRPr lang="en-US" dirty="0"/>
          </a:p>
          <a:p>
            <a:pPr marL="457200" lvl="1" indent="0">
              <a:lnSpc>
                <a:spcPct val="100000"/>
              </a:lnSpc>
              <a:spcBef>
                <a:spcPts val="0"/>
              </a:spcBef>
              <a:buNone/>
            </a:pPr>
            <a:r>
              <a:rPr lang="en-US" dirty="0"/>
              <a:t>Managing Problems and Complaints in Service Calls </a:t>
            </a:r>
          </a:p>
          <a:p>
            <a:pPr marL="457200" lvl="1" indent="0">
              <a:lnSpc>
                <a:spcPct val="100000"/>
              </a:lnSpc>
              <a:spcBef>
                <a:spcPts val="0"/>
              </a:spcBef>
              <a:buNone/>
            </a:pPr>
            <a:endParaRPr lang="en-US" dirty="0"/>
          </a:p>
          <a:p>
            <a:pPr marL="0" indent="0">
              <a:lnSpc>
                <a:spcPct val="100000"/>
              </a:lnSpc>
              <a:spcBef>
                <a:spcPts val="0"/>
              </a:spcBef>
              <a:buNone/>
            </a:pPr>
            <a:r>
              <a:rPr lang="en-US" sz="2400"/>
              <a:t>Summary </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sz="2400" dirty="0"/>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622D34B-3390-4933-9B90-C56E80DD86AF}" type="slidenum">
              <a:rPr lang="en-US" smtClean="0"/>
              <a:t>2</a:t>
            </a:fld>
            <a:endParaRPr lang="en-US" dirty="0"/>
          </a:p>
        </p:txBody>
      </p:sp>
    </p:spTree>
    <p:extLst>
      <p:ext uri="{BB962C8B-B14F-4D97-AF65-F5344CB8AC3E}">
        <p14:creationId xmlns:p14="http://schemas.microsoft.com/office/powerpoint/2010/main" val="385230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9646"/>
          </a:xfrm>
        </p:spPr>
        <p:txBody>
          <a:bodyPr/>
          <a:lstStyle/>
          <a:p>
            <a:br>
              <a:rPr lang="en-US" sz="3200" dirty="0">
                <a:latin typeface="+mn-lt"/>
              </a:rPr>
            </a:br>
            <a:r>
              <a:rPr lang="en-US" sz="3200" dirty="0">
                <a:latin typeface="+mn-lt"/>
              </a:rPr>
              <a:t>Introduction</a:t>
            </a:r>
            <a:br>
              <a:rPr lang="en-US" dirty="0"/>
            </a:br>
            <a:endParaRPr lang="en-US" dirty="0"/>
          </a:p>
        </p:txBody>
      </p:sp>
      <p:sp>
        <p:nvSpPr>
          <p:cNvPr id="3" name="Content Placeholder 2"/>
          <p:cNvSpPr>
            <a:spLocks noGrp="1"/>
          </p:cNvSpPr>
          <p:nvPr>
            <p:ph idx="1"/>
          </p:nvPr>
        </p:nvSpPr>
        <p:spPr>
          <a:xfrm>
            <a:off x="2385752" y="1659466"/>
            <a:ext cx="8968047" cy="4990715"/>
          </a:xfrm>
        </p:spPr>
        <p:txBody>
          <a:bodyPr>
            <a:normAutofit/>
          </a:bodyPr>
          <a:lstStyle/>
          <a:p>
            <a:pPr marL="0" indent="0">
              <a:lnSpc>
                <a:spcPct val="100000"/>
              </a:lnSpc>
              <a:spcBef>
                <a:spcPts val="0"/>
              </a:spcBef>
              <a:buNone/>
            </a:pPr>
            <a:r>
              <a:rPr lang="en-US" sz="2400" dirty="0"/>
              <a:t>The interactional competencies involved in customer service interactions conducted through face-to-face and telephone are reviewed in this chapter</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Interactional techniques to accomplish context-specific openings, requests and persuasive techniques are examined, as are measures taken to manage or repair complaints or other troubles in talk</a:t>
            </a:r>
          </a:p>
        </p:txBody>
      </p:sp>
      <p:sp>
        <p:nvSpPr>
          <p:cNvPr id="4" name="Slide Number Placeholder 3"/>
          <p:cNvSpPr>
            <a:spLocks noGrp="1"/>
          </p:cNvSpPr>
          <p:nvPr>
            <p:ph type="sldNum" sz="quarter" idx="12"/>
          </p:nvPr>
        </p:nvSpPr>
        <p:spPr/>
        <p:txBody>
          <a:bodyPr/>
          <a:lstStyle/>
          <a:p>
            <a:fld id="{6622D34B-3390-4933-9B90-C56E80DD86AF}" type="slidenum">
              <a:rPr lang="en-US" smtClean="0"/>
              <a:t>3</a:t>
            </a:fld>
            <a:endParaRPr lang="en-US" dirty="0"/>
          </a:p>
        </p:txBody>
      </p:sp>
    </p:spTree>
    <p:extLst>
      <p:ext uri="{BB962C8B-B14F-4D97-AF65-F5344CB8AC3E}">
        <p14:creationId xmlns:p14="http://schemas.microsoft.com/office/powerpoint/2010/main" val="329356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lstStyle/>
          <a:p>
            <a:br>
              <a:rPr lang="en-US" sz="3200" dirty="0">
                <a:latin typeface="+mn-lt"/>
              </a:rPr>
            </a:br>
            <a:r>
              <a:rPr lang="en-US" sz="3200" dirty="0">
                <a:latin typeface="+mn-lt"/>
              </a:rPr>
              <a:t>Interactional Competence in Face-to-Face Customer Service</a:t>
            </a:r>
            <a:br>
              <a:rPr lang="en-US" dirty="0"/>
            </a:br>
            <a:endParaRPr lang="en-US" dirty="0"/>
          </a:p>
        </p:txBody>
      </p:sp>
      <p:sp>
        <p:nvSpPr>
          <p:cNvPr id="3" name="Content Placeholder 2"/>
          <p:cNvSpPr>
            <a:spLocks noGrp="1"/>
          </p:cNvSpPr>
          <p:nvPr>
            <p:ph idx="1"/>
          </p:nvPr>
        </p:nvSpPr>
        <p:spPr>
          <a:xfrm>
            <a:off x="1701800" y="1591733"/>
            <a:ext cx="9652000" cy="5129742"/>
          </a:xfrm>
        </p:spPr>
        <p:txBody>
          <a:bodyPr/>
          <a:lstStyle/>
          <a:p>
            <a:pPr marL="0" indent="0">
              <a:buNone/>
            </a:pPr>
            <a:r>
              <a:rPr lang="en-US" sz="2400" dirty="0"/>
              <a:t>Negotiating quality of work in face-to-face customer service</a:t>
            </a:r>
          </a:p>
          <a:p>
            <a:pPr marL="0" indent="0">
              <a:buNone/>
            </a:pPr>
            <a:endParaRPr lang="en-US" sz="2400" dirty="0"/>
          </a:p>
          <a:p>
            <a:pPr marL="0" indent="0">
              <a:buNone/>
            </a:pPr>
            <a:r>
              <a:rPr lang="en-US" sz="2400" dirty="0"/>
              <a:t>Oshima (2014) studied how customer simultaneously displays an orientation to the expert knowledge of the service provider (hair stylist), while using preference organization techniques to mitigate a critique of her work and implicitly requesting revisions</a:t>
            </a:r>
          </a:p>
          <a:p>
            <a:pPr marL="0" indent="0">
              <a:buNone/>
            </a:pPr>
            <a:endParaRPr lang="en-US" sz="2400" dirty="0"/>
          </a:p>
          <a:p>
            <a:pPr marL="0" indent="0">
              <a:buNone/>
            </a:pPr>
            <a:endParaRPr lang="en-US" sz="2400" dirty="0"/>
          </a:p>
          <a:p>
            <a:pPr marL="0" indent="0">
              <a:buNone/>
            </a:pPr>
            <a:r>
              <a:rPr lang="en-US" sz="2400" dirty="0"/>
              <a:t>In Excerpt 1 on the next slide the client (“Chaz”) first compliments the hair cut (line 3) and then criticizes it for not being appropriate for work (line 5).  The criticism is delayed and produced indirectly (he does not state that he doesn’t like the cut)</a:t>
            </a:r>
          </a:p>
        </p:txBody>
      </p:sp>
      <p:sp>
        <p:nvSpPr>
          <p:cNvPr id="4" name="Slide Number Placeholder 3"/>
          <p:cNvSpPr>
            <a:spLocks noGrp="1"/>
          </p:cNvSpPr>
          <p:nvPr>
            <p:ph type="sldNum" sz="quarter" idx="12"/>
          </p:nvPr>
        </p:nvSpPr>
        <p:spPr/>
        <p:txBody>
          <a:bodyPr/>
          <a:lstStyle/>
          <a:p>
            <a:fld id="{6622D34B-3390-4933-9B90-C56E80DD86AF}" type="slidenum">
              <a:rPr lang="en-US" smtClean="0"/>
              <a:t>4</a:t>
            </a:fld>
            <a:endParaRPr lang="en-US" dirty="0"/>
          </a:p>
        </p:txBody>
      </p:sp>
    </p:spTree>
    <p:extLst>
      <p:ext uri="{BB962C8B-B14F-4D97-AF65-F5344CB8AC3E}">
        <p14:creationId xmlns:p14="http://schemas.microsoft.com/office/powerpoint/2010/main" val="102626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3144"/>
          </a:xfrm>
        </p:spPr>
        <p:txBody>
          <a:bodyPr>
            <a:normAutofit/>
          </a:bodyPr>
          <a:lstStyle/>
          <a:p>
            <a:br>
              <a:rPr lang="en-US" sz="3200" dirty="0">
                <a:latin typeface="+mn-lt"/>
              </a:rPr>
            </a:br>
            <a:r>
              <a:rPr lang="en-US" sz="3200" dirty="0">
                <a:latin typeface="+mn-lt"/>
              </a:rPr>
              <a:t>Excerpt 1:  Oshima (2014, pp. 278-279)</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922713"/>
            <a:ext cx="10515600" cy="5735782"/>
          </a:xfrm>
        </p:spPr>
        <p:txBody>
          <a:bodyPr>
            <a:noAutofit/>
          </a:bodyPr>
          <a:lstStyle/>
          <a:p>
            <a:pPr marL="0" indent="0">
              <a:lnSpc>
                <a:spcPct val="100000"/>
              </a:lnSpc>
              <a:spcBef>
                <a:spcPts val="0"/>
              </a:spcBef>
              <a:buNone/>
            </a:pPr>
            <a:r>
              <a:rPr lang="en-US" sz="1200" dirty="0"/>
              <a:t>1	((Nita almost finishes styling, and shifts her gaze from Chaz’s haircut</a:t>
            </a:r>
          </a:p>
          <a:p>
            <a:pPr marL="0" indent="0">
              <a:lnSpc>
                <a:spcPct val="100000"/>
              </a:lnSpc>
              <a:spcBef>
                <a:spcPts val="0"/>
              </a:spcBef>
              <a:buNone/>
            </a:pPr>
            <a:r>
              <a:rPr lang="en-US" sz="1200" dirty="0"/>
              <a:t>	to Chaz in the large mirror))</a:t>
            </a:r>
          </a:p>
          <a:p>
            <a:pPr marL="0" indent="0">
              <a:lnSpc>
                <a:spcPct val="100000"/>
              </a:lnSpc>
              <a:spcBef>
                <a:spcPts val="0"/>
              </a:spcBef>
              <a:buNone/>
            </a:pPr>
            <a:r>
              <a:rPr lang="en-US" sz="1200" dirty="0"/>
              <a:t>2	Nita:	How are you liking it? Do you [</a:t>
            </a:r>
            <a:r>
              <a:rPr lang="en-US" sz="1200" u="sng" dirty="0"/>
              <a:t>like</a:t>
            </a:r>
            <a:r>
              <a:rPr lang="en-US" sz="1200" dirty="0"/>
              <a:t> </a:t>
            </a:r>
            <a:r>
              <a:rPr lang="en-US" sz="1200" u="sng" dirty="0"/>
              <a:t>it</a:t>
            </a:r>
            <a:r>
              <a:rPr lang="en-US" sz="1200" dirty="0"/>
              <a:t>?</a:t>
            </a:r>
          </a:p>
          <a:p>
            <a:pPr marL="0" indent="0">
              <a:lnSpc>
                <a:spcPct val="100000"/>
              </a:lnSpc>
              <a:spcBef>
                <a:spcPts val="0"/>
              </a:spcBef>
              <a:buNone/>
            </a:pPr>
            <a:r>
              <a:rPr lang="en-US" sz="1200" dirty="0"/>
              <a:t>		|_______________________________|</a:t>
            </a:r>
          </a:p>
          <a:p>
            <a:pPr marL="0" indent="0">
              <a:lnSpc>
                <a:spcPct val="100000"/>
              </a:lnSpc>
              <a:spcBef>
                <a:spcPts val="0"/>
              </a:spcBef>
              <a:buNone/>
            </a:pPr>
            <a:r>
              <a:rPr lang="en-US" sz="1200" dirty="0"/>
              <a:t>				  |</a:t>
            </a:r>
          </a:p>
          <a:p>
            <a:pPr marL="0" indent="0">
              <a:lnSpc>
                <a:spcPct val="100000"/>
              </a:lnSpc>
              <a:spcBef>
                <a:spcPts val="0"/>
              </a:spcBef>
              <a:buNone/>
            </a:pPr>
            <a:r>
              <a:rPr lang="en-US" sz="1200" dirty="0"/>
              <a:t>		   ((Nita arranges the back of Chaz’s haircut,</a:t>
            </a:r>
          </a:p>
          <a:p>
            <a:pPr marL="0" indent="0">
              <a:lnSpc>
                <a:spcPct val="100000"/>
              </a:lnSpc>
              <a:spcBef>
                <a:spcPts val="0"/>
              </a:spcBef>
              <a:buNone/>
            </a:pPr>
            <a:r>
              <a:rPr lang="en-US" sz="1200" dirty="0"/>
              <a:t>			looking at him in the large mirror))</a:t>
            </a:r>
          </a:p>
          <a:p>
            <a:pPr marL="0" indent="0">
              <a:lnSpc>
                <a:spcPct val="100000"/>
              </a:lnSpc>
              <a:spcBef>
                <a:spcPts val="0"/>
              </a:spcBef>
              <a:buNone/>
            </a:pPr>
            <a:r>
              <a:rPr lang="en-US" sz="1200" dirty="0"/>
              <a:t>			</a:t>
            </a:r>
            <a:r>
              <a:rPr lang="en-US" sz="1200"/>
              <a:t>	      </a:t>
            </a:r>
            <a:r>
              <a:rPr lang="en-US" sz="1200" dirty="0"/>
              <a:t>|__________ |</a:t>
            </a:r>
          </a:p>
          <a:p>
            <a:pPr marL="0" indent="0">
              <a:lnSpc>
                <a:spcPct val="100000"/>
              </a:lnSpc>
              <a:spcBef>
                <a:spcPts val="0"/>
              </a:spcBef>
              <a:buNone/>
            </a:pPr>
            <a:r>
              <a:rPr lang="en-US" sz="1200" dirty="0"/>
              <a:t>			</a:t>
            </a:r>
            <a:r>
              <a:rPr lang="en-US" sz="1200"/>
              <a:t>	                </a:t>
            </a:r>
            <a:r>
              <a:rPr lang="en-US" sz="1200" dirty="0"/>
              <a:t>|</a:t>
            </a:r>
          </a:p>
          <a:p>
            <a:pPr marL="0" indent="0">
              <a:lnSpc>
                <a:spcPct val="100000"/>
              </a:lnSpc>
              <a:spcBef>
                <a:spcPts val="0"/>
              </a:spcBef>
              <a:buNone/>
            </a:pPr>
            <a:r>
              <a:rPr lang="en-US" sz="1200" dirty="0"/>
              <a:t>			</a:t>
            </a:r>
            <a:r>
              <a:rPr lang="en-US" sz="1200"/>
              <a:t>	        </a:t>
            </a:r>
            <a:r>
              <a:rPr lang="en-US" sz="1200" dirty="0"/>
              <a:t>((Nita nods))</a:t>
            </a:r>
          </a:p>
          <a:p>
            <a:pPr marL="0" indent="0">
              <a:lnSpc>
                <a:spcPct val="100000"/>
              </a:lnSpc>
              <a:spcBef>
                <a:spcPts val="0"/>
              </a:spcBef>
              <a:buNone/>
            </a:pPr>
            <a:r>
              <a:rPr lang="en-US" sz="1200" dirty="0"/>
              <a:t>3	Chaz:		</a:t>
            </a:r>
            <a:r>
              <a:rPr lang="en-US" sz="1200"/>
              <a:t>	                     </a:t>
            </a:r>
            <a:r>
              <a:rPr lang="en-US" sz="1200" dirty="0"/>
              <a:t>[It’s </a:t>
            </a:r>
            <a:r>
              <a:rPr lang="en-US" sz="1200" u="sng" dirty="0"/>
              <a:t>go</a:t>
            </a:r>
            <a:r>
              <a:rPr lang="en-US" sz="1200" dirty="0"/>
              <a:t>od. (.) ˚Yea.˚</a:t>
            </a:r>
          </a:p>
          <a:p>
            <a:pPr marL="0" indent="0">
              <a:lnSpc>
                <a:spcPct val="100000"/>
              </a:lnSpc>
              <a:spcBef>
                <a:spcPts val="0"/>
              </a:spcBef>
              <a:buNone/>
            </a:pPr>
            <a:r>
              <a:rPr lang="en-US" sz="1200" dirty="0"/>
              <a:t>			</a:t>
            </a:r>
            <a:r>
              <a:rPr lang="en-US" sz="1200"/>
              <a:t>	</a:t>
            </a:r>
            <a:r>
              <a:rPr lang="en-US" sz="1200" dirty="0"/>
              <a:t>	    |_____________|</a:t>
            </a:r>
          </a:p>
          <a:p>
            <a:pPr marL="0" indent="0">
              <a:lnSpc>
                <a:spcPct val="100000"/>
              </a:lnSpc>
              <a:spcBef>
                <a:spcPts val="0"/>
              </a:spcBef>
              <a:buNone/>
            </a:pPr>
            <a:r>
              <a:rPr lang="en-US" sz="1200" dirty="0"/>
              <a:t>			</a:t>
            </a:r>
            <a:r>
              <a:rPr lang="en-US" sz="1200"/>
              <a:t>		                   </a:t>
            </a:r>
            <a:r>
              <a:rPr lang="en-US" sz="1200" dirty="0"/>
              <a:t>|</a:t>
            </a:r>
          </a:p>
          <a:p>
            <a:pPr marL="0" indent="0">
              <a:lnSpc>
                <a:spcPct val="100000"/>
              </a:lnSpc>
              <a:spcBef>
                <a:spcPts val="0"/>
              </a:spcBef>
              <a:buNone/>
            </a:pPr>
            <a:r>
              <a:rPr lang="en-US" sz="1200" dirty="0"/>
              <a:t>				((Chaz pulls his chin to see the top of his cut))</a:t>
            </a:r>
          </a:p>
          <a:p>
            <a:pPr marL="0" indent="0">
              <a:lnSpc>
                <a:spcPct val="100000"/>
              </a:lnSpc>
              <a:spcBef>
                <a:spcPts val="0"/>
              </a:spcBef>
              <a:buNone/>
            </a:pPr>
            <a:r>
              <a:rPr lang="en-US" sz="1200" dirty="0"/>
              <a:t>					</a:t>
            </a:r>
            <a:r>
              <a:rPr lang="en-US" sz="1200"/>
              <a:t>	      </a:t>
            </a:r>
            <a:r>
              <a:rPr lang="en-US" sz="1200" dirty="0"/>
              <a:t>|</a:t>
            </a:r>
          </a:p>
          <a:p>
            <a:pPr marL="0" indent="0">
              <a:lnSpc>
                <a:spcPct val="100000"/>
              </a:lnSpc>
              <a:spcBef>
                <a:spcPts val="0"/>
              </a:spcBef>
              <a:buNone/>
            </a:pPr>
            <a:r>
              <a:rPr lang="en-US" sz="1200" dirty="0"/>
              <a:t>				</a:t>
            </a:r>
            <a:r>
              <a:rPr lang="en-US" sz="1200"/>
              <a:t>	              </a:t>
            </a:r>
            <a:r>
              <a:rPr lang="en-US" sz="1200" dirty="0"/>
              <a:t>((Nita nods and starts</a:t>
            </a:r>
          </a:p>
          <a:p>
            <a:pPr marL="0" indent="0">
              <a:lnSpc>
                <a:spcPct val="100000"/>
              </a:lnSpc>
              <a:spcBef>
                <a:spcPts val="0"/>
              </a:spcBef>
              <a:buNone/>
            </a:pPr>
            <a:r>
              <a:rPr lang="en-US" sz="1200" dirty="0"/>
              <a:t>				</a:t>
            </a:r>
            <a:r>
              <a:rPr lang="en-US" sz="1200"/>
              <a:t>	              </a:t>
            </a:r>
            <a:r>
              <a:rPr lang="en-US" sz="1200" dirty="0"/>
              <a:t>walking off the camera))</a:t>
            </a:r>
          </a:p>
          <a:p>
            <a:pPr marL="0" indent="0">
              <a:lnSpc>
                <a:spcPct val="100000"/>
              </a:lnSpc>
              <a:spcBef>
                <a:spcPts val="0"/>
              </a:spcBef>
              <a:buNone/>
            </a:pPr>
            <a:r>
              <a:rPr lang="en-US" sz="1200" dirty="0"/>
              <a:t>4	(0.4)</a:t>
            </a:r>
          </a:p>
          <a:p>
            <a:pPr marL="0" indent="0">
              <a:lnSpc>
                <a:spcPct val="100000"/>
              </a:lnSpc>
              <a:spcBef>
                <a:spcPts val="0"/>
              </a:spcBef>
              <a:buNone/>
            </a:pPr>
            <a:r>
              <a:rPr lang="en-US" sz="1200" dirty="0"/>
              <a:t>5	Chaz:		But it’s not w</a:t>
            </a:r>
            <a:r>
              <a:rPr lang="en-US" sz="1200" u="sng" dirty="0"/>
              <a:t>or</a:t>
            </a:r>
            <a:r>
              <a:rPr lang="en-US" sz="1200" dirty="0"/>
              <a:t>k </a:t>
            </a:r>
            <a:r>
              <a:rPr lang="en-US" sz="1200" u="sng" dirty="0"/>
              <a:t>ye</a:t>
            </a:r>
            <a:r>
              <a:rPr lang="en-US" sz="1200" dirty="0"/>
              <a:t>t. ˚&gt;So I didn’t </a:t>
            </a:r>
            <a:r>
              <a:rPr lang="en-US" sz="1200" dirty="0" err="1"/>
              <a:t>wa</a:t>
            </a:r>
            <a:r>
              <a:rPr lang="en-US" sz="1200"/>
              <a:t>[ nna&lt;˚=</a:t>
            </a:r>
          </a:p>
          <a:p>
            <a:pPr marL="0" indent="0">
              <a:lnSpc>
                <a:spcPct val="100000"/>
              </a:lnSpc>
              <a:spcBef>
                <a:spcPts val="0"/>
              </a:spcBef>
              <a:buNone/>
            </a:pPr>
            <a:r>
              <a:rPr lang="en-US" sz="1200"/>
              <a:t>					|__________|</a:t>
            </a:r>
          </a:p>
          <a:p>
            <a:pPr marL="0" indent="0">
              <a:lnSpc>
                <a:spcPct val="100000"/>
              </a:lnSpc>
              <a:spcBef>
                <a:spcPts val="0"/>
              </a:spcBef>
              <a:buNone/>
            </a:pPr>
            <a:r>
              <a:rPr lang="en-US" sz="1200"/>
              <a:t>					             |</a:t>
            </a:r>
          </a:p>
          <a:p>
            <a:pPr marL="0" indent="0">
              <a:lnSpc>
                <a:spcPct val="100000"/>
              </a:lnSpc>
              <a:spcBef>
                <a:spcPts val="0"/>
              </a:spcBef>
              <a:buNone/>
            </a:pPr>
            <a:r>
              <a:rPr lang="en-US" sz="1200"/>
              <a:t>				              ((Chaz lightly rumples up his hair))</a:t>
            </a:r>
          </a:p>
          <a:p>
            <a:pPr marL="0" indent="0">
              <a:lnSpc>
                <a:spcPct val="100000"/>
              </a:lnSpc>
              <a:spcBef>
                <a:spcPts val="0"/>
              </a:spcBef>
              <a:buNone/>
            </a:pPr>
            <a:r>
              <a:rPr lang="en-US" sz="1200"/>
              <a:t>6	Nita:				             [</a:t>
            </a:r>
            <a:r>
              <a:rPr lang="en-US" sz="1200" u="sng"/>
              <a:t>No:</a:t>
            </a:r>
            <a:r>
              <a:rPr lang="en-US" sz="1200"/>
              <a:t>.</a:t>
            </a:r>
          </a:p>
          <a:p>
            <a:pPr marL="0" indent="0">
              <a:lnSpc>
                <a:spcPct val="100000"/>
              </a:lnSpc>
              <a:spcBef>
                <a:spcPts val="0"/>
              </a:spcBef>
              <a:buNone/>
            </a:pPr>
            <a:r>
              <a:rPr lang="en-US" sz="1200"/>
              <a:t>7	Chaz:	=H[ hhhh</a:t>
            </a:r>
          </a:p>
          <a:p>
            <a:pPr marL="0" indent="0">
              <a:lnSpc>
                <a:spcPct val="100000"/>
              </a:lnSpc>
              <a:spcBef>
                <a:spcPts val="0"/>
              </a:spcBef>
              <a:buNone/>
            </a:pPr>
            <a:r>
              <a:rPr lang="en-US" sz="1200"/>
              <a:t>		  |______|</a:t>
            </a:r>
          </a:p>
          <a:p>
            <a:pPr marL="0" indent="0">
              <a:lnSpc>
                <a:spcPct val="100000"/>
              </a:lnSpc>
              <a:spcBef>
                <a:spcPts val="0"/>
              </a:spcBef>
              <a:buNone/>
            </a:pPr>
            <a:r>
              <a:rPr lang="en-US" sz="1200"/>
              <a:t>		          |</a:t>
            </a:r>
          </a:p>
          <a:p>
            <a:pPr marL="0" indent="0">
              <a:lnSpc>
                <a:spcPct val="100000"/>
              </a:lnSpc>
              <a:spcBef>
                <a:spcPts val="0"/>
              </a:spcBef>
              <a:buNone/>
            </a:pPr>
            <a:r>
              <a:rPr lang="en-US" sz="1200"/>
              <a:t>		((Chaz scratches his nose,</a:t>
            </a:r>
          </a:p>
          <a:p>
            <a:pPr marL="0" indent="0">
              <a:lnSpc>
                <a:spcPct val="100000"/>
              </a:lnSpc>
              <a:spcBef>
                <a:spcPts val="0"/>
              </a:spcBef>
              <a:buNone/>
            </a:pPr>
            <a:r>
              <a:rPr lang="en-US" sz="1200"/>
              <a:t>		   looking toward Nita off camera))</a:t>
            </a:r>
          </a:p>
          <a:p>
            <a:pPr marL="0" indent="0">
              <a:lnSpc>
                <a:spcPct val="100000"/>
              </a:lnSpc>
              <a:spcBef>
                <a:spcPts val="0"/>
              </a:spcBef>
              <a:buNone/>
            </a:pPr>
            <a:r>
              <a:rPr lang="en-US" sz="1200"/>
              <a:t>8	Nita:	      [</a:t>
            </a:r>
            <a:r>
              <a:rPr lang="en-US" sz="1200" u="sng"/>
              <a:t>Yea</a:t>
            </a:r>
            <a:r>
              <a:rPr lang="en-US" sz="1200"/>
              <a:t>.  (0.3) </a:t>
            </a:r>
            <a:r>
              <a:rPr lang="en-US" sz="1200" u="sng"/>
              <a:t>Exa</a:t>
            </a:r>
            <a:r>
              <a:rPr lang="en-US" sz="1200"/>
              <a:t>ctly.</a:t>
            </a:r>
          </a:p>
        </p:txBody>
      </p:sp>
      <p:sp>
        <p:nvSpPr>
          <p:cNvPr id="4" name="Slide Number Placeholder 3"/>
          <p:cNvSpPr>
            <a:spLocks noGrp="1"/>
          </p:cNvSpPr>
          <p:nvPr>
            <p:ph type="sldNum" sz="quarter" idx="12"/>
          </p:nvPr>
        </p:nvSpPr>
        <p:spPr/>
        <p:txBody>
          <a:bodyPr/>
          <a:lstStyle/>
          <a:p>
            <a:fld id="{6622D34B-3390-4933-9B90-C56E80DD86AF}" type="slidenum">
              <a:rPr lang="en-US" smtClean="0"/>
              <a:t>5</a:t>
            </a:fld>
            <a:endParaRPr lang="en-US"/>
          </a:p>
        </p:txBody>
      </p:sp>
    </p:spTree>
    <p:extLst>
      <p:ext uri="{BB962C8B-B14F-4D97-AF65-F5344CB8AC3E}">
        <p14:creationId xmlns:p14="http://schemas.microsoft.com/office/powerpoint/2010/main" val="254438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64"/>
          </a:xfrm>
        </p:spPr>
        <p:txBody>
          <a:bodyPr>
            <a:normAutofit/>
          </a:bodyPr>
          <a:lstStyle/>
          <a:p>
            <a:r>
              <a:rPr lang="en-US" sz="3200" dirty="0">
                <a:latin typeface="+mn-lt"/>
              </a:rPr>
              <a:t>Interactional Competence and Customer Service</a:t>
            </a:r>
          </a:p>
        </p:txBody>
      </p:sp>
      <p:sp>
        <p:nvSpPr>
          <p:cNvPr id="3" name="Content Placeholder 2"/>
          <p:cNvSpPr>
            <a:spLocks noGrp="1"/>
          </p:cNvSpPr>
          <p:nvPr>
            <p:ph idx="1"/>
          </p:nvPr>
        </p:nvSpPr>
        <p:spPr>
          <a:xfrm>
            <a:off x="1608666" y="1825625"/>
            <a:ext cx="9745133" cy="4351338"/>
          </a:xfrm>
        </p:spPr>
        <p:txBody>
          <a:bodyPr>
            <a:normAutofit/>
          </a:bodyPr>
          <a:lstStyle/>
          <a:p>
            <a:pPr marL="0" indent="0">
              <a:buNone/>
            </a:pPr>
            <a:r>
              <a:rPr lang="en-US" sz="2400" dirty="0"/>
              <a:t>Vinkuyzen (2011) studied face-to-face customer service interactions in a copy shop, and found that interactional competence was critical to providing effective customer service</a:t>
            </a:r>
          </a:p>
          <a:p>
            <a:pPr marL="0" indent="0">
              <a:buNone/>
            </a:pPr>
            <a:endParaRPr lang="en-US" sz="2400" dirty="0"/>
          </a:p>
          <a:p>
            <a:pPr marL="0" indent="0">
              <a:buNone/>
            </a:pPr>
            <a:r>
              <a:rPr lang="en-US" sz="2400" dirty="0"/>
              <a:t>Excerpt 2 on the next slide shows the Employee missing the interactional significance of the customer’s display of uncertainty and use of questioning intonation in her request (lines 5 and 6); he thus fails to explain to her how much smaller a 50% reduction would cause.  The customer is then unhappy with the results. </a:t>
            </a:r>
          </a:p>
        </p:txBody>
      </p:sp>
      <p:sp>
        <p:nvSpPr>
          <p:cNvPr id="4" name="Slide Number Placeholder 3"/>
          <p:cNvSpPr>
            <a:spLocks noGrp="1"/>
          </p:cNvSpPr>
          <p:nvPr>
            <p:ph type="sldNum" sz="quarter" idx="12"/>
          </p:nvPr>
        </p:nvSpPr>
        <p:spPr/>
        <p:txBody>
          <a:bodyPr/>
          <a:lstStyle/>
          <a:p>
            <a:fld id="{6622D34B-3390-4933-9B90-C56E80DD86AF}" type="slidenum">
              <a:rPr lang="en-US" smtClean="0"/>
              <a:t>6</a:t>
            </a:fld>
            <a:endParaRPr lang="en-US" dirty="0"/>
          </a:p>
        </p:txBody>
      </p:sp>
    </p:spTree>
    <p:extLst>
      <p:ext uri="{BB962C8B-B14F-4D97-AF65-F5344CB8AC3E}">
        <p14:creationId xmlns:p14="http://schemas.microsoft.com/office/powerpoint/2010/main" val="2357901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959"/>
          </a:xfrm>
        </p:spPr>
        <p:txBody>
          <a:bodyPr>
            <a:normAutofit/>
          </a:bodyPr>
          <a:lstStyle/>
          <a:p>
            <a:br>
              <a:rPr lang="en-US" sz="3200" dirty="0">
                <a:latin typeface="+mn-lt"/>
              </a:rPr>
            </a:br>
            <a:r>
              <a:rPr lang="en-US" sz="3200" dirty="0">
                <a:latin typeface="+mn-lt"/>
              </a:rPr>
              <a:t>Excerpt 2:  Vinkhuyzen (2011, p. 210)</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47404"/>
            <a:ext cx="10515600" cy="5674071"/>
          </a:xfrm>
        </p:spPr>
        <p:txBody>
          <a:bodyPr/>
          <a:lstStyle/>
          <a:p>
            <a:pPr marL="0" indent="0">
              <a:lnSpc>
                <a:spcPct val="100000"/>
              </a:lnSpc>
              <a:spcBef>
                <a:spcPts val="0"/>
              </a:spcBef>
              <a:buNone/>
            </a:pPr>
            <a:r>
              <a:rPr lang="en-US" sz="2400" dirty="0"/>
              <a:t>01	EMP:	Hi, can I help you</a:t>
            </a:r>
          </a:p>
          <a:p>
            <a:pPr marL="0" indent="0">
              <a:lnSpc>
                <a:spcPct val="100000"/>
              </a:lnSpc>
              <a:spcBef>
                <a:spcPts val="0"/>
              </a:spcBef>
              <a:buNone/>
            </a:pPr>
            <a:r>
              <a:rPr lang="en-US" sz="2400" dirty="0"/>
              <a:t>02	CUS:	Hi... I’d like ten of these please</a:t>
            </a:r>
          </a:p>
          <a:p>
            <a:pPr marL="0" indent="0">
              <a:lnSpc>
                <a:spcPct val="100000"/>
              </a:lnSpc>
              <a:spcBef>
                <a:spcPts val="0"/>
              </a:spcBef>
              <a:buNone/>
            </a:pPr>
            <a:r>
              <a:rPr lang="en-US" sz="2400" dirty="0"/>
              <a:t>03	EMP:	In color?</a:t>
            </a:r>
          </a:p>
          <a:p>
            <a:pPr marL="0" indent="0">
              <a:lnSpc>
                <a:spcPct val="100000"/>
              </a:lnSpc>
              <a:spcBef>
                <a:spcPts val="0"/>
              </a:spcBef>
              <a:buNone/>
            </a:pPr>
            <a:r>
              <a:rPr lang="en-US" sz="2400" dirty="0"/>
              <a:t>04	CUS:	Yes please</a:t>
            </a:r>
          </a:p>
          <a:p>
            <a:pPr marL="0" indent="0">
              <a:lnSpc>
                <a:spcPct val="100000"/>
              </a:lnSpc>
              <a:spcBef>
                <a:spcPts val="0"/>
              </a:spcBef>
              <a:buNone/>
            </a:pPr>
            <a:r>
              <a:rPr lang="en-US" sz="2400" dirty="0"/>
              <a:t>05	CUS:	and then (.) this (.) these these I’d like </a:t>
            </a:r>
            <a:r>
              <a:rPr lang="en-US" sz="2400" dirty="0" err="1"/>
              <a:t>ehm</a:t>
            </a:r>
            <a:r>
              <a:rPr lang="en-US" sz="2400"/>
              <a:t> (.) ((looks at EMP)) </a:t>
            </a:r>
          </a:p>
          <a:p>
            <a:pPr marL="0" indent="0">
              <a:lnSpc>
                <a:spcPct val="100000"/>
              </a:lnSpc>
              <a:spcBef>
                <a:spcPts val="0"/>
              </a:spcBef>
              <a:buNone/>
            </a:pPr>
            <a:r>
              <a:rPr lang="en-US" sz="2400"/>
              <a:t>06		half this size?</a:t>
            </a:r>
          </a:p>
          <a:p>
            <a:pPr marL="0" indent="0">
              <a:lnSpc>
                <a:spcPct val="100000"/>
              </a:lnSpc>
              <a:spcBef>
                <a:spcPts val="0"/>
              </a:spcBef>
              <a:buNone/>
            </a:pPr>
            <a:r>
              <a:rPr lang="en-US" sz="2400"/>
              <a:t>07	EMP:	mkay</a:t>
            </a:r>
          </a:p>
          <a:p>
            <a:pPr marL="0" indent="0">
              <a:lnSpc>
                <a:spcPct val="100000"/>
              </a:lnSpc>
              <a:spcBef>
                <a:spcPts val="0"/>
              </a:spcBef>
              <a:buNone/>
            </a:pPr>
            <a:r>
              <a:rPr lang="en-US" sz="2400"/>
              <a:t>08	CUS	And I just want a copy of each</a:t>
            </a:r>
          </a:p>
          <a:p>
            <a:pPr marL="0" indent="0">
              <a:lnSpc>
                <a:spcPct val="100000"/>
              </a:lnSpc>
              <a:spcBef>
                <a:spcPts val="0"/>
              </a:spcBef>
              <a:buNone/>
            </a:pPr>
            <a:r>
              <a:rPr lang="en-US" sz="2400"/>
              <a:t>09	CUS:	I’m not sure how many there are (.) do you want me to </a:t>
            </a:r>
          </a:p>
          <a:p>
            <a:pPr marL="0" indent="0">
              <a:lnSpc>
                <a:spcPct val="100000"/>
              </a:lnSpc>
              <a:spcBef>
                <a:spcPts val="0"/>
              </a:spcBef>
              <a:buNone/>
            </a:pPr>
            <a:r>
              <a:rPr lang="en-US" sz="2400"/>
              <a:t>10		count them?</a:t>
            </a:r>
          </a:p>
          <a:p>
            <a:pPr marL="0" indent="0">
              <a:lnSpc>
                <a:spcPct val="100000"/>
              </a:lnSpc>
              <a:spcBef>
                <a:spcPts val="0"/>
              </a:spcBef>
              <a:buNone/>
            </a:pPr>
            <a:r>
              <a:rPr lang="en-US" sz="2400"/>
              <a:t>11	EMP:	In color also?  No</a:t>
            </a:r>
          </a:p>
          <a:p>
            <a:pPr marL="0" indent="0">
              <a:lnSpc>
                <a:spcPct val="100000"/>
              </a:lnSpc>
              <a:spcBef>
                <a:spcPts val="0"/>
              </a:spcBef>
              <a:buNone/>
            </a:pPr>
            <a:r>
              <a:rPr lang="en-US" sz="2400"/>
              <a:t>12	CUS:	eh yeah (.) same color</a:t>
            </a:r>
          </a:p>
          <a:p>
            <a:pPr marL="0" indent="0">
              <a:lnSpc>
                <a:spcPct val="100000"/>
              </a:lnSpc>
              <a:spcBef>
                <a:spcPts val="0"/>
              </a:spcBef>
              <a:buNone/>
            </a:pPr>
            <a:r>
              <a:rPr lang="en-US" sz="2400"/>
              <a:t>13	EMP:	And your name is?</a:t>
            </a:r>
          </a:p>
          <a:p>
            <a:pPr marL="0" indent="0">
              <a:lnSpc>
                <a:spcPct val="100000"/>
              </a:lnSpc>
              <a:spcBef>
                <a:spcPts val="0"/>
              </a:spcBef>
              <a:buNone/>
            </a:pPr>
            <a:r>
              <a:rPr lang="en-US" sz="2400"/>
              <a:t>	((conversation continues))</a:t>
            </a:r>
          </a:p>
          <a:p>
            <a:endParaRPr lang="en-US"/>
          </a:p>
        </p:txBody>
      </p:sp>
      <p:sp>
        <p:nvSpPr>
          <p:cNvPr id="4" name="Slide Number Placeholder 3"/>
          <p:cNvSpPr>
            <a:spLocks noGrp="1"/>
          </p:cNvSpPr>
          <p:nvPr>
            <p:ph type="sldNum" sz="quarter" idx="12"/>
          </p:nvPr>
        </p:nvSpPr>
        <p:spPr/>
        <p:txBody>
          <a:bodyPr/>
          <a:lstStyle/>
          <a:p>
            <a:fld id="{6622D34B-3390-4933-9B90-C56E80DD86AF}" type="slidenum">
              <a:rPr lang="en-US" smtClean="0"/>
              <a:t>7</a:t>
            </a:fld>
            <a:endParaRPr lang="en-US"/>
          </a:p>
        </p:txBody>
      </p:sp>
    </p:spTree>
    <p:extLst>
      <p:ext uri="{BB962C8B-B14F-4D97-AF65-F5344CB8AC3E}">
        <p14:creationId xmlns:p14="http://schemas.microsoft.com/office/powerpoint/2010/main" val="315077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203" y="381751"/>
            <a:ext cx="10515600" cy="524337"/>
          </a:xfrm>
        </p:spPr>
        <p:txBody>
          <a:bodyPr/>
          <a:lstStyle/>
          <a:p>
            <a:br>
              <a:rPr lang="en-US" sz="3200">
                <a:latin typeface="+mn-lt"/>
              </a:rPr>
            </a:br>
            <a:r>
              <a:rPr lang="en-US" sz="3200" dirty="0">
                <a:latin typeface="+mn-lt"/>
              </a:rPr>
              <a:t>Customer Service and Client Contacts via Telephone</a:t>
            </a:r>
            <a:br>
              <a:rPr lang="en-US" dirty="0"/>
            </a:br>
            <a:endParaRPr lang="en-US" dirty="0"/>
          </a:p>
        </p:txBody>
      </p:sp>
      <p:sp>
        <p:nvSpPr>
          <p:cNvPr id="3" name="Content Placeholder 2"/>
          <p:cNvSpPr>
            <a:spLocks noGrp="1"/>
          </p:cNvSpPr>
          <p:nvPr>
            <p:ph idx="1"/>
          </p:nvPr>
        </p:nvSpPr>
        <p:spPr>
          <a:xfrm>
            <a:off x="1645920" y="1039090"/>
            <a:ext cx="9707880" cy="5611091"/>
          </a:xfrm>
        </p:spPr>
        <p:txBody>
          <a:bodyPr/>
          <a:lstStyle/>
          <a:p>
            <a:pPr marL="0" indent="0">
              <a:lnSpc>
                <a:spcPct val="100000"/>
              </a:lnSpc>
              <a:spcBef>
                <a:spcPts val="0"/>
              </a:spcBef>
              <a:buNone/>
            </a:pPr>
            <a:r>
              <a:rPr lang="en-US" sz="2400" dirty="0"/>
              <a:t>Customer service representatives are typically trained and often provided with scripts to conduct calls with clients</a:t>
            </a:r>
          </a:p>
          <a:p>
            <a:pPr marL="0" indent="0">
              <a:lnSpc>
                <a:spcPct val="100000"/>
              </a:lnSpc>
              <a:spcBef>
                <a:spcPts val="0"/>
              </a:spcBef>
              <a:buNone/>
            </a:pPr>
            <a:endParaRPr lang="en-US" sz="2400" dirty="0"/>
          </a:p>
          <a:p>
            <a:pPr marL="0" indent="0">
              <a:lnSpc>
                <a:spcPct val="100000"/>
              </a:lnSpc>
              <a:spcBef>
                <a:spcPts val="0"/>
              </a:spcBef>
              <a:buNone/>
            </a:pPr>
            <a:r>
              <a:rPr lang="en-US" sz="2400" dirty="0"/>
              <a:t>Excerpt 5 on the next slide shows a carefully constructed opening which achieves several goals for the organization which make the call openings move more quickly</a:t>
            </a:r>
          </a:p>
          <a:p>
            <a:pPr marL="0" indent="0">
              <a:lnSpc>
                <a:spcPct val="100000"/>
              </a:lnSpc>
              <a:spcBef>
                <a:spcPts val="0"/>
              </a:spcBef>
              <a:buNone/>
            </a:pPr>
            <a:endParaRPr lang="en-US" sz="2400" dirty="0"/>
          </a:p>
          <a:p>
            <a:pPr marL="457200" lvl="1" indent="0">
              <a:lnSpc>
                <a:spcPct val="100000"/>
              </a:lnSpc>
              <a:spcBef>
                <a:spcPts val="0"/>
              </a:spcBef>
              <a:buNone/>
            </a:pPr>
            <a:r>
              <a:rPr lang="en-US" dirty="0"/>
              <a:t>In lines 1-3 the call taker provides a greeting and institutional identification followed by an individual identification, but does not leave space for the caller to provide a return greeting or self identification</a:t>
            </a:r>
            <a:r>
              <a:rPr lang="en-US"/>
              <a:t>.  </a:t>
            </a:r>
            <a:r>
              <a:rPr lang="en-US" dirty="0"/>
              <a:t>Instead, the call taker asks for the account number; these measures shorten the opening sequence considerably</a:t>
            </a:r>
          </a:p>
          <a:p>
            <a:pPr marL="457200" lvl="1" indent="0">
              <a:lnSpc>
                <a:spcPct val="100000"/>
              </a:lnSpc>
              <a:spcBef>
                <a:spcPts val="0"/>
              </a:spcBef>
              <a:buNone/>
            </a:pPr>
            <a:endParaRPr lang="en-US" dirty="0"/>
          </a:p>
          <a:p>
            <a:pPr marL="457200" lvl="1" indent="0">
              <a:lnSpc>
                <a:spcPct val="100000"/>
              </a:lnSpc>
              <a:spcBef>
                <a:spcPts val="0"/>
              </a:spcBef>
              <a:buNone/>
            </a:pPr>
            <a:r>
              <a:rPr lang="en-US" sz="1600" dirty="0"/>
              <a:t>(Baker et al., 2001)</a:t>
            </a:r>
          </a:p>
          <a:p>
            <a:endParaRPr lang="en-US" dirty="0"/>
          </a:p>
          <a:p>
            <a:endParaRPr lang="en-US" dirty="0"/>
          </a:p>
        </p:txBody>
      </p:sp>
      <p:sp>
        <p:nvSpPr>
          <p:cNvPr id="4" name="Slide Number Placeholder 3"/>
          <p:cNvSpPr>
            <a:spLocks noGrp="1"/>
          </p:cNvSpPr>
          <p:nvPr>
            <p:ph type="sldNum" sz="quarter" idx="12"/>
          </p:nvPr>
        </p:nvSpPr>
        <p:spPr/>
        <p:txBody>
          <a:bodyPr/>
          <a:lstStyle/>
          <a:p>
            <a:fld id="{6622D34B-3390-4933-9B90-C56E80DD86AF}" type="slidenum">
              <a:rPr lang="en-US" smtClean="0"/>
              <a:t>8</a:t>
            </a:fld>
            <a:endParaRPr lang="en-US" dirty="0"/>
          </a:p>
        </p:txBody>
      </p:sp>
    </p:spTree>
    <p:extLst>
      <p:ext uri="{BB962C8B-B14F-4D97-AF65-F5344CB8AC3E}">
        <p14:creationId xmlns:p14="http://schemas.microsoft.com/office/powerpoint/2010/main" val="196950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6271"/>
          </a:xfrm>
        </p:spPr>
        <p:txBody>
          <a:bodyPr/>
          <a:lstStyle/>
          <a:p>
            <a:br>
              <a:rPr lang="en-US" sz="3200" dirty="0">
                <a:latin typeface="+mn-lt"/>
              </a:rPr>
            </a:br>
            <a:r>
              <a:rPr lang="en-US" sz="3200" dirty="0">
                <a:latin typeface="+mn-lt"/>
              </a:rPr>
              <a:t>Excerpt 5:  Baker et al. (2001, pp. 43-44)</a:t>
            </a:r>
            <a:br>
              <a:rPr lang="en-US" dirty="0"/>
            </a:br>
            <a:endParaRPr lang="en-US" dirty="0"/>
          </a:p>
        </p:txBody>
      </p:sp>
      <p:sp>
        <p:nvSpPr>
          <p:cNvPr id="3" name="Content Placeholder 2"/>
          <p:cNvSpPr>
            <a:spLocks noGrp="1"/>
          </p:cNvSpPr>
          <p:nvPr>
            <p:ph idx="1"/>
          </p:nvPr>
        </p:nvSpPr>
        <p:spPr>
          <a:xfrm>
            <a:off x="838200" y="889462"/>
            <a:ext cx="10515600" cy="5832013"/>
          </a:xfrm>
        </p:spPr>
        <p:txBody>
          <a:bodyPr/>
          <a:lstStyle/>
          <a:p>
            <a:pPr marL="0" indent="0">
              <a:lnSpc>
                <a:spcPct val="100000"/>
              </a:lnSpc>
              <a:spcBef>
                <a:spcPts val="0"/>
              </a:spcBef>
              <a:buNone/>
            </a:pPr>
            <a:r>
              <a:rPr lang="en-US" sz="2000" dirty="0"/>
              <a:t>1	CT:	welcome to Microsoft technical support, this is Leena,</a:t>
            </a:r>
          </a:p>
          <a:p>
            <a:pPr marL="0" indent="0">
              <a:lnSpc>
                <a:spcPct val="100000"/>
              </a:lnSpc>
              <a:spcBef>
                <a:spcPts val="0"/>
              </a:spcBef>
              <a:buNone/>
            </a:pPr>
            <a:r>
              <a:rPr lang="en-US" sz="2000" dirty="0"/>
              <a:t>2		can I start with your customer number please</a:t>
            </a:r>
          </a:p>
          <a:p>
            <a:pPr marL="0" indent="0">
              <a:lnSpc>
                <a:spcPct val="100000"/>
              </a:lnSpc>
              <a:spcBef>
                <a:spcPts val="0"/>
              </a:spcBef>
              <a:buNone/>
            </a:pPr>
            <a:r>
              <a:rPr lang="en-US" sz="2000" dirty="0"/>
              <a:t>3	C:	yes that’s three five oh (.) six four four</a:t>
            </a:r>
          </a:p>
          <a:p>
            <a:pPr marL="0" indent="0">
              <a:lnSpc>
                <a:spcPct val="100000"/>
              </a:lnSpc>
              <a:spcBef>
                <a:spcPts val="0"/>
              </a:spcBef>
              <a:buNone/>
            </a:pPr>
            <a:r>
              <a:rPr lang="en-US" sz="2000" dirty="0"/>
              <a:t>4		(1.8)</a:t>
            </a:r>
          </a:p>
          <a:p>
            <a:pPr marL="0" indent="0">
              <a:lnSpc>
                <a:spcPct val="100000"/>
              </a:lnSpc>
              <a:spcBef>
                <a:spcPts val="0"/>
              </a:spcBef>
              <a:buNone/>
            </a:pPr>
            <a:r>
              <a:rPr lang="en-US" sz="2000" dirty="0"/>
              <a:t>5	CT:	it’s Benny is it?</a:t>
            </a:r>
          </a:p>
          <a:p>
            <a:pPr marL="0" indent="0">
              <a:lnSpc>
                <a:spcPct val="100000"/>
              </a:lnSpc>
              <a:spcBef>
                <a:spcPts val="0"/>
              </a:spcBef>
              <a:buNone/>
            </a:pPr>
            <a:r>
              <a:rPr lang="en-US" sz="2000" dirty="0"/>
              <a:t>6	C:	yeah that’s right</a:t>
            </a:r>
          </a:p>
          <a:p>
            <a:pPr marL="0" indent="0">
              <a:lnSpc>
                <a:spcPct val="100000"/>
              </a:lnSpc>
              <a:spcBef>
                <a:spcPts val="0"/>
              </a:spcBef>
              <a:buNone/>
            </a:pPr>
            <a:r>
              <a:rPr lang="en-US" sz="2000" dirty="0"/>
              <a:t>7	CT:	how can I help you?</a:t>
            </a:r>
          </a:p>
          <a:p>
            <a:pPr marL="0" indent="0">
              <a:lnSpc>
                <a:spcPct val="100000"/>
              </a:lnSpc>
              <a:spcBef>
                <a:spcPts val="0"/>
              </a:spcBef>
              <a:buNone/>
            </a:pPr>
            <a:r>
              <a:rPr lang="en-US" sz="2000" dirty="0"/>
              <a:t>8	C:	I’ve recently installed Microsoft office pro:</a:t>
            </a:r>
          </a:p>
          <a:p>
            <a:pPr marL="0" indent="0">
              <a:lnSpc>
                <a:spcPct val="100000"/>
              </a:lnSpc>
              <a:spcBef>
                <a:spcPts val="0"/>
              </a:spcBef>
              <a:buNone/>
            </a:pPr>
            <a:r>
              <a:rPr lang="en-US" sz="2000" dirty="0"/>
              <a:t>9		(0.4)</a:t>
            </a:r>
          </a:p>
          <a:p>
            <a:pPr marL="0" indent="0">
              <a:lnSpc>
                <a:spcPct val="100000"/>
              </a:lnSpc>
              <a:spcBef>
                <a:spcPts val="0"/>
              </a:spcBef>
              <a:buNone/>
            </a:pPr>
            <a:r>
              <a:rPr lang="en-US" sz="2000" dirty="0"/>
              <a:t>10	CT:	yeah</a:t>
            </a:r>
          </a:p>
          <a:p>
            <a:pPr marL="0" indent="0">
              <a:lnSpc>
                <a:spcPct val="100000"/>
              </a:lnSpc>
              <a:spcBef>
                <a:spcPts val="0"/>
              </a:spcBef>
              <a:buNone/>
            </a:pPr>
            <a:r>
              <a:rPr lang="en-US" sz="2000" dirty="0"/>
              <a:t>11	C:	and in the access part of the thing I’ve- I </a:t>
            </a:r>
            <a:r>
              <a:rPr lang="en-US" sz="2000" dirty="0" err="1"/>
              <a:t>wanna</a:t>
            </a:r>
            <a:r>
              <a:rPr lang="en-US" sz="2000"/>
              <a:t> use </a:t>
            </a:r>
          </a:p>
          <a:p>
            <a:pPr marL="0" indent="0">
              <a:lnSpc>
                <a:spcPct val="100000"/>
              </a:lnSpc>
              <a:spcBef>
                <a:spcPts val="0"/>
              </a:spcBef>
              <a:buNone/>
            </a:pPr>
            <a:r>
              <a:rPr lang="en-US" sz="2000"/>
              <a:t>12		the membership (.) but I’ve got those Americanized</a:t>
            </a:r>
          </a:p>
          <a:p>
            <a:pPr marL="0" indent="0">
              <a:lnSpc>
                <a:spcPct val="100000"/>
              </a:lnSpc>
              <a:spcBef>
                <a:spcPts val="0"/>
              </a:spcBef>
              <a:buNone/>
            </a:pPr>
            <a:r>
              <a:rPr lang="en-US" sz="2000"/>
              <a:t>13		dates an’ phone numbers an’ erm there’s some form of</a:t>
            </a:r>
          </a:p>
          <a:p>
            <a:pPr marL="0" indent="0">
              <a:lnSpc>
                <a:spcPct val="100000"/>
              </a:lnSpc>
              <a:spcBef>
                <a:spcPts val="0"/>
              </a:spcBef>
              <a:buNone/>
            </a:pPr>
            <a:r>
              <a:rPr lang="en-US" sz="2000"/>
              <a:t>14		m</a:t>
            </a:r>
            <a:r>
              <a:rPr lang="en-US" sz="2000" u="sng"/>
              <a:t>a:sk</a:t>
            </a:r>
            <a:r>
              <a:rPr lang="en-US" sz="2000"/>
              <a:t>ing on them?</a:t>
            </a:r>
          </a:p>
          <a:p>
            <a:pPr marL="0" indent="0">
              <a:lnSpc>
                <a:spcPct val="100000"/>
              </a:lnSpc>
              <a:spcBef>
                <a:spcPts val="0"/>
              </a:spcBef>
              <a:buNone/>
            </a:pPr>
            <a:r>
              <a:rPr lang="en-US" sz="2000"/>
              <a:t>15	CT:	yes there’s an input mask on them?</a:t>
            </a:r>
          </a:p>
          <a:p>
            <a:pPr marL="0" indent="0">
              <a:lnSpc>
                <a:spcPct val="100000"/>
              </a:lnSpc>
              <a:spcBef>
                <a:spcPts val="0"/>
              </a:spcBef>
              <a:buNone/>
            </a:pPr>
            <a:r>
              <a:rPr lang="en-US" sz="2000"/>
              <a:t>16	C:	yeah I wanna- how do I get that bin to an Australian </a:t>
            </a:r>
          </a:p>
          <a:p>
            <a:pPr marL="0" indent="0">
              <a:lnSpc>
                <a:spcPct val="100000"/>
              </a:lnSpc>
              <a:spcBef>
                <a:spcPts val="0"/>
              </a:spcBef>
              <a:buNone/>
            </a:pPr>
            <a:r>
              <a:rPr lang="en-US" sz="2000"/>
              <a:t>17		sta:ndard?</a:t>
            </a:r>
          </a:p>
          <a:p>
            <a:pPr marL="0" indent="0">
              <a:lnSpc>
                <a:spcPct val="100000"/>
              </a:lnSpc>
              <a:spcBef>
                <a:spcPts val="0"/>
              </a:spcBef>
              <a:buNone/>
            </a:pPr>
            <a:r>
              <a:rPr lang="en-US" sz="2000"/>
              <a:t>18	CT:	you need to edit the mask </a:t>
            </a:r>
          </a:p>
          <a:p>
            <a:pPr marL="0" indent="0">
              <a:lnSpc>
                <a:spcPct val="100000"/>
              </a:lnSpc>
              <a:spcBef>
                <a:spcPts val="0"/>
              </a:spcBef>
              <a:buNone/>
            </a:pPr>
            <a:r>
              <a:rPr lang="en-US" sz="2000"/>
              <a:t>((conversation continues))</a:t>
            </a:r>
          </a:p>
          <a:p>
            <a:endParaRPr lang="en-US"/>
          </a:p>
        </p:txBody>
      </p:sp>
      <p:sp>
        <p:nvSpPr>
          <p:cNvPr id="4" name="Slide Number Placeholder 3"/>
          <p:cNvSpPr>
            <a:spLocks noGrp="1"/>
          </p:cNvSpPr>
          <p:nvPr>
            <p:ph type="sldNum" sz="quarter" idx="12"/>
          </p:nvPr>
        </p:nvSpPr>
        <p:spPr/>
        <p:txBody>
          <a:bodyPr/>
          <a:lstStyle/>
          <a:p>
            <a:fld id="{6622D34B-3390-4933-9B90-C56E80DD86AF}" type="slidenum">
              <a:rPr lang="en-US" smtClean="0"/>
              <a:t>9</a:t>
            </a:fld>
            <a:endParaRPr lang="en-US"/>
          </a:p>
        </p:txBody>
      </p:sp>
    </p:spTree>
    <p:extLst>
      <p:ext uri="{BB962C8B-B14F-4D97-AF65-F5344CB8AC3E}">
        <p14:creationId xmlns:p14="http://schemas.microsoft.com/office/powerpoint/2010/main" val="3098866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2130</Words>
  <Application>Microsoft Office PowerPoint</Application>
  <PresentationFormat>Widescreen</PresentationFormat>
  <Paragraphs>190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Chapter 25:  Talk in Business Contexts:  Doing Customer Service, Client Contacts and Sales</vt:lpstr>
      <vt:lpstr>Outline</vt:lpstr>
      <vt:lpstr> Introduction </vt:lpstr>
      <vt:lpstr> Interactional Competence in Face-to-Face Customer Service </vt:lpstr>
      <vt:lpstr> Excerpt 1:  Oshima (2014, pp. 278-279) </vt:lpstr>
      <vt:lpstr>Interactional Competence and Customer Service</vt:lpstr>
      <vt:lpstr> Excerpt 2:  Vinkhuyzen (2011, p. 210) </vt:lpstr>
      <vt:lpstr> Customer Service and Client Contacts via Telephone </vt:lpstr>
      <vt:lpstr> Excerpt 5:  Baker et al. (2001, pp. 43-44) </vt:lpstr>
      <vt:lpstr>Doing Work through the Call:  Persuasive techniques in sales calls (Humă et al., 2019)  </vt:lpstr>
      <vt:lpstr> Excerpt 8:  Humă, et al. (2019, p. 41) </vt:lpstr>
      <vt:lpstr> Managing Problems and Complaints in Service Calls  </vt:lpstr>
      <vt:lpstr> Excerpt 10:  Weatherall and Stubbe (2015, p. 282)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  Talk in Business Contexts:  Doing Customer Service, Client Contacts and Sales</dc:title>
  <dc:creator>Garcia, Angela</dc:creator>
  <cp:lastModifiedBy>Garcia, Angela</cp:lastModifiedBy>
  <cp:revision>11</cp:revision>
  <dcterms:created xsi:type="dcterms:W3CDTF">2021-12-08T13:53:43Z</dcterms:created>
  <dcterms:modified xsi:type="dcterms:W3CDTF">2022-08-16T21:12:45Z</dcterms:modified>
</cp:coreProperties>
</file>