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8" r:id="rId6"/>
    <p:sldId id="260" r:id="rId7"/>
    <p:sldId id="263" r:id="rId8"/>
    <p:sldId id="269" r:id="rId9"/>
    <p:sldId id="262"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8497F4BE-65DA-46F7-92B1-5BDE2A9C9A51}"/>
    <pc:docChg chg="delSld modSld">
      <pc:chgData name="Garcia, Angela" userId="7c09586b-4f58-4c27-9ff0-1fa392274ef2" providerId="ADAL" clId="{8497F4BE-65DA-46F7-92B1-5BDE2A9C9A51}" dt="2022-08-16T18:52:53.726" v="46" actId="6549"/>
      <pc:docMkLst>
        <pc:docMk/>
      </pc:docMkLst>
      <pc:sldChg chg="modSp mod">
        <pc:chgData name="Garcia, Angela" userId="7c09586b-4f58-4c27-9ff0-1fa392274ef2" providerId="ADAL" clId="{8497F4BE-65DA-46F7-92B1-5BDE2A9C9A51}" dt="2022-08-16T18:46:15.264" v="12" actId="6549"/>
        <pc:sldMkLst>
          <pc:docMk/>
          <pc:sldMk cId="1041928258" sldId="256"/>
        </pc:sldMkLst>
        <pc:spChg chg="mod">
          <ac:chgData name="Garcia, Angela" userId="7c09586b-4f58-4c27-9ff0-1fa392274ef2" providerId="ADAL" clId="{8497F4BE-65DA-46F7-92B1-5BDE2A9C9A51}" dt="2022-08-16T13:36:22.527" v="1" actId="6549"/>
          <ac:spMkLst>
            <pc:docMk/>
            <pc:sldMk cId="1041928258" sldId="256"/>
            <ac:spMk id="2" creationId="{00000000-0000-0000-0000-000000000000}"/>
          </ac:spMkLst>
        </pc:spChg>
        <pc:spChg chg="mod">
          <ac:chgData name="Garcia, Angela" userId="7c09586b-4f58-4c27-9ff0-1fa392274ef2" providerId="ADAL" clId="{8497F4BE-65DA-46F7-92B1-5BDE2A9C9A51}" dt="2022-08-16T18:46:15.264" v="12" actId="6549"/>
          <ac:spMkLst>
            <pc:docMk/>
            <pc:sldMk cId="1041928258" sldId="256"/>
            <ac:spMk id="3" creationId="{00000000-0000-0000-0000-000000000000}"/>
          </ac:spMkLst>
        </pc:spChg>
      </pc:sldChg>
      <pc:sldChg chg="modSp mod">
        <pc:chgData name="Garcia, Angela" userId="7c09586b-4f58-4c27-9ff0-1fa392274ef2" providerId="ADAL" clId="{8497F4BE-65DA-46F7-92B1-5BDE2A9C9A51}" dt="2022-08-16T18:48:59.870" v="31" actId="14100"/>
        <pc:sldMkLst>
          <pc:docMk/>
          <pc:sldMk cId="2379421348" sldId="257"/>
        </pc:sldMkLst>
        <pc:spChg chg="mod">
          <ac:chgData name="Garcia, Angela" userId="7c09586b-4f58-4c27-9ff0-1fa392274ef2" providerId="ADAL" clId="{8497F4BE-65DA-46F7-92B1-5BDE2A9C9A51}" dt="2022-08-16T18:46:25.653" v="13" actId="14100"/>
          <ac:spMkLst>
            <pc:docMk/>
            <pc:sldMk cId="2379421348" sldId="257"/>
            <ac:spMk id="2" creationId="{00000000-0000-0000-0000-000000000000}"/>
          </ac:spMkLst>
        </pc:spChg>
        <pc:spChg chg="mod">
          <ac:chgData name="Garcia, Angela" userId="7c09586b-4f58-4c27-9ff0-1fa392274ef2" providerId="ADAL" clId="{8497F4BE-65DA-46F7-92B1-5BDE2A9C9A51}" dt="2022-08-16T18:48:59.870" v="31" actId="14100"/>
          <ac:spMkLst>
            <pc:docMk/>
            <pc:sldMk cId="2379421348" sldId="257"/>
            <ac:spMk id="3" creationId="{00000000-0000-0000-0000-000000000000}"/>
          </ac:spMkLst>
        </pc:spChg>
      </pc:sldChg>
      <pc:sldChg chg="del">
        <pc:chgData name="Garcia, Angela" userId="7c09586b-4f58-4c27-9ff0-1fa392274ef2" providerId="ADAL" clId="{8497F4BE-65DA-46F7-92B1-5BDE2A9C9A51}" dt="2022-08-16T18:51:40.586" v="42" actId="47"/>
        <pc:sldMkLst>
          <pc:docMk/>
          <pc:sldMk cId="2703714904" sldId="261"/>
        </pc:sldMkLst>
      </pc:sldChg>
      <pc:sldChg chg="modSp mod">
        <pc:chgData name="Garcia, Angela" userId="7c09586b-4f58-4c27-9ff0-1fa392274ef2" providerId="ADAL" clId="{8497F4BE-65DA-46F7-92B1-5BDE2A9C9A51}" dt="2022-08-16T18:52:53.726" v="46" actId="6549"/>
        <pc:sldMkLst>
          <pc:docMk/>
          <pc:sldMk cId="1590714308" sldId="263"/>
        </pc:sldMkLst>
        <pc:spChg chg="mod">
          <ac:chgData name="Garcia, Angela" userId="7c09586b-4f58-4c27-9ff0-1fa392274ef2" providerId="ADAL" clId="{8497F4BE-65DA-46F7-92B1-5BDE2A9C9A51}" dt="2022-08-16T18:52:53.726" v="46" actId="6549"/>
          <ac:spMkLst>
            <pc:docMk/>
            <pc:sldMk cId="1590714308" sldId="263"/>
            <ac:spMk id="3" creationId="{00000000-0000-0000-0000-000000000000}"/>
          </ac:spMkLst>
        </pc:spChg>
      </pc:sldChg>
      <pc:sldChg chg="modSp mod">
        <pc:chgData name="Garcia, Angela" userId="7c09586b-4f58-4c27-9ff0-1fa392274ef2" providerId="ADAL" clId="{8497F4BE-65DA-46F7-92B1-5BDE2A9C9A51}" dt="2022-08-16T18:49:12.908" v="41" actId="20577"/>
        <pc:sldMkLst>
          <pc:docMk/>
          <pc:sldMk cId="3146978518" sldId="267"/>
        </pc:sldMkLst>
        <pc:spChg chg="mod">
          <ac:chgData name="Garcia, Angela" userId="7c09586b-4f58-4c27-9ff0-1fa392274ef2" providerId="ADAL" clId="{8497F4BE-65DA-46F7-92B1-5BDE2A9C9A51}" dt="2022-08-16T18:49:12.908" v="41" actId="20577"/>
          <ac:spMkLst>
            <pc:docMk/>
            <pc:sldMk cId="3146978518" sldId="267"/>
            <ac:spMk id="2" creationId="{00000000-0000-0000-0000-000000000000}"/>
          </ac:spMkLst>
        </pc:spChg>
      </pc:sldChg>
      <pc:sldChg chg="modSp mod">
        <pc:chgData name="Garcia, Angela" userId="7c09586b-4f58-4c27-9ff0-1fa392274ef2" providerId="ADAL" clId="{8497F4BE-65DA-46F7-92B1-5BDE2A9C9A51}" dt="2022-08-16T18:52:48.384" v="44" actId="20577"/>
        <pc:sldMkLst>
          <pc:docMk/>
          <pc:sldMk cId="3859829830" sldId="269"/>
        </pc:sldMkLst>
        <pc:spChg chg="mod">
          <ac:chgData name="Garcia, Angela" userId="7c09586b-4f58-4c27-9ff0-1fa392274ef2" providerId="ADAL" clId="{8497F4BE-65DA-46F7-92B1-5BDE2A9C9A51}" dt="2022-08-16T18:52:48.384" v="44" actId="20577"/>
          <ac:spMkLst>
            <pc:docMk/>
            <pc:sldMk cId="3859829830" sldId="26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8DBC1-B747-4671-B48B-DD622CEF961F}"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A2988-0CEE-49CE-922B-86C381BC835E}" type="slidenum">
              <a:rPr lang="en-US" smtClean="0"/>
              <a:t>‹#›</a:t>
            </a:fld>
            <a:endParaRPr lang="en-US" dirty="0"/>
          </a:p>
        </p:txBody>
      </p:sp>
    </p:spTree>
    <p:extLst>
      <p:ext uri="{BB962C8B-B14F-4D97-AF65-F5344CB8AC3E}">
        <p14:creationId xmlns:p14="http://schemas.microsoft.com/office/powerpoint/2010/main" val="1896540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001B2D-410D-44F5-A6E0-F72BBDCE76D5}"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3102057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4B7FF9-2261-4943-97DF-DA7ECE86487F}"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244342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A117CE-C318-4B6A-8B84-8EB2C8D6905F}"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425080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0FE90-B9C2-4CCE-A01C-D196C9395C98}"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32157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579919-A682-46B1-899E-076C57D9910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25797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14F68-934B-4C00-B111-D9D69CB404D3}"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144012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5B4183-5A2D-42E4-8FAD-1136D802DCF0}"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215240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8A85E-9478-421A-8E0D-2088D215DA40}"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9118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343DE-B979-4827-AC21-BC5238A65E19}"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264310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DC47E5-14CE-4366-BDF5-D8A761AB1A6E}"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384810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DE3902-C228-47CB-9D9A-EF78E711627D}"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0A127-5720-4F5E-B8B2-3ECB18627470}" type="slidenum">
              <a:rPr lang="en-US" smtClean="0"/>
              <a:t>‹#›</a:t>
            </a:fld>
            <a:endParaRPr lang="en-US" dirty="0"/>
          </a:p>
        </p:txBody>
      </p:sp>
    </p:spTree>
    <p:extLst>
      <p:ext uri="{BB962C8B-B14F-4D97-AF65-F5344CB8AC3E}">
        <p14:creationId xmlns:p14="http://schemas.microsoft.com/office/powerpoint/2010/main" val="396104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EE711-A193-40A0-AD01-DA7A8FA31DD0}"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0A127-5720-4F5E-B8B2-3ECB18627470}" type="slidenum">
              <a:rPr lang="en-US" smtClean="0"/>
              <a:t>‹#›</a:t>
            </a:fld>
            <a:endParaRPr lang="en-US" dirty="0"/>
          </a:p>
        </p:txBody>
      </p:sp>
    </p:spTree>
    <p:extLst>
      <p:ext uri="{BB962C8B-B14F-4D97-AF65-F5344CB8AC3E}">
        <p14:creationId xmlns:p14="http://schemas.microsoft.com/office/powerpoint/2010/main" val="2548218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a:latin typeface="+mn-lt"/>
              </a:rPr>
              <a:t>Chapter 20:  </a:t>
            </a:r>
            <a:r>
              <a:rPr lang="en-US" sz="3600" dirty="0">
                <a:latin typeface="+mn-lt"/>
              </a:rPr>
              <a:t>Trials and Other Public Legal Proceedings</a:t>
            </a:r>
            <a:br>
              <a:rPr lang="en-US" dirty="0"/>
            </a:br>
            <a:endParaRPr lang="en-US" dirty="0"/>
          </a:p>
        </p:txBody>
      </p:sp>
      <p:sp>
        <p:nvSpPr>
          <p:cNvPr id="3" name="Subtitle 2"/>
          <p:cNvSpPr>
            <a:spLocks noGrp="1"/>
          </p:cNvSpPr>
          <p:nvPr>
            <p:ph type="subTitle" idx="1"/>
          </p:nvPr>
        </p:nvSpPr>
        <p:spPr>
          <a:xfrm>
            <a:off x="1524000" y="3602037"/>
            <a:ext cx="9144000" cy="2766105"/>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20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1041928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p:txBody>
          <a:bodyPr/>
          <a:lstStyle/>
          <a:p>
            <a:pPr marL="0" indent="0">
              <a:lnSpc>
                <a:spcPct val="100000"/>
              </a:lnSpc>
              <a:spcBef>
                <a:spcPts val="0"/>
              </a:spcBef>
              <a:buNone/>
            </a:pPr>
            <a:r>
              <a:rPr lang="en-US" sz="2400" dirty="0"/>
              <a:t>Atkinson, J. Maxwell and Drew, Paul. (1979), </a:t>
            </a:r>
            <a:r>
              <a:rPr lang="en-US" sz="2400" u="sng" dirty="0"/>
              <a:t>Order in Court: The Organisation of Verbal Interaction in Judicial Settings</a:t>
            </a:r>
            <a:r>
              <a:rPr lang="en-US" sz="2400" dirty="0"/>
              <a:t>. London: MacMillan </a:t>
            </a:r>
            <a:r>
              <a:rPr lang="en-US" sz="2400"/>
              <a:t>Press.</a:t>
            </a:r>
          </a:p>
          <a:p>
            <a:pPr marL="0" indent="0">
              <a:lnSpc>
                <a:spcPct val="100000"/>
              </a:lnSpc>
              <a:spcBef>
                <a:spcPts val="0"/>
              </a:spcBef>
              <a:buNone/>
            </a:pPr>
            <a:endParaRPr lang="en-US" sz="2400" dirty="0"/>
          </a:p>
          <a:p>
            <a:pPr marL="0" marR="0" indent="0">
              <a:lnSpc>
                <a:spcPct val="100000"/>
              </a:lnSpc>
              <a:spcBef>
                <a:spcPts val="0"/>
              </a:spcBef>
              <a:buNone/>
            </a:pPr>
            <a:r>
              <a:rPr lang="en-US" sz="2400">
                <a:effectLst/>
                <a:ea typeface="Calibri" panose="020F0502020204030204" pitchFamily="34" charset="0"/>
                <a:cs typeface="Times New Roman" panose="02020603050405020304" pitchFamily="18" charset="0"/>
              </a:rPr>
              <a:t>Heritage, John and Clayman, Steven E. (2010), </a:t>
            </a:r>
            <a:r>
              <a:rPr lang="en-US" sz="2400" u="sng">
                <a:effectLst/>
                <a:ea typeface="Calibri" panose="020F0502020204030204" pitchFamily="34" charset="0"/>
                <a:cs typeface="Times New Roman" panose="02020603050405020304" pitchFamily="18" charset="0"/>
              </a:rPr>
              <a:t>Talk in Action: Interactions, Identities, and Institutions</a:t>
            </a:r>
            <a:r>
              <a:rPr lang="en-US" sz="2400">
                <a:effectLst/>
                <a:ea typeface="Calibri" panose="020F0502020204030204" pitchFamily="34" charset="0"/>
                <a:cs typeface="Times New Roman" panose="02020603050405020304" pitchFamily="18" charset="0"/>
              </a:rPr>
              <a:t>. Boston, MA: Wiley Blackwell.</a:t>
            </a:r>
          </a:p>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00A127-5720-4F5E-B8B2-3ECB18627470}" type="slidenum">
              <a:rPr lang="en-US" smtClean="0"/>
              <a:t>10</a:t>
            </a:fld>
            <a:endParaRPr lang="en-US" dirty="0"/>
          </a:p>
        </p:txBody>
      </p:sp>
    </p:spTree>
    <p:extLst>
      <p:ext uri="{BB962C8B-B14F-4D97-AF65-F5344CB8AC3E}">
        <p14:creationId xmlns:p14="http://schemas.microsoft.com/office/powerpoint/2010/main" val="314697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65125"/>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710266" y="1094014"/>
            <a:ext cx="9643533" cy="5627460"/>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The Over-Hearing Audience and the </a:t>
            </a:r>
            <a:r>
              <a:rPr lang="en-US" sz="2400"/>
              <a:t>Legal Record</a:t>
            </a:r>
          </a:p>
          <a:p>
            <a:pPr marL="0" indent="0">
              <a:lnSpc>
                <a:spcPct val="100000"/>
              </a:lnSpc>
              <a:spcBef>
                <a:spcPts val="0"/>
              </a:spcBef>
              <a:buNone/>
            </a:pPr>
            <a:endParaRPr lang="en-US" sz="2400" dirty="0"/>
          </a:p>
          <a:p>
            <a:pPr marL="0" indent="0">
              <a:lnSpc>
                <a:spcPct val="100000"/>
              </a:lnSpc>
              <a:spcBef>
                <a:spcPts val="0"/>
              </a:spcBef>
              <a:buNone/>
            </a:pPr>
            <a:r>
              <a:rPr lang="en-US" sz="2400" dirty="0"/>
              <a:t>The Prospective Management of Accusations</a:t>
            </a:r>
          </a:p>
          <a:p>
            <a:pPr marL="0" indent="0">
              <a:lnSpc>
                <a:spcPct val="100000"/>
              </a:lnSpc>
              <a:spcBef>
                <a:spcPts val="0"/>
              </a:spcBef>
              <a:buNone/>
            </a:pPr>
            <a:endParaRPr lang="en-US" sz="2400" dirty="0"/>
          </a:p>
          <a:p>
            <a:pPr marL="0" indent="0">
              <a:lnSpc>
                <a:spcPct val="100000"/>
              </a:lnSpc>
              <a:spcBef>
                <a:spcPts val="0"/>
              </a:spcBef>
              <a:buNone/>
            </a:pPr>
            <a:r>
              <a:rPr lang="en-US" sz="2400" dirty="0"/>
              <a:t>Resisting Answer-Categories</a:t>
            </a:r>
          </a:p>
          <a:p>
            <a:pPr marL="0" indent="0">
              <a:lnSpc>
                <a:spcPct val="100000"/>
              </a:lnSpc>
              <a:spcBef>
                <a:spcPts val="0"/>
              </a:spcBef>
              <a:buNone/>
            </a:pPr>
            <a:endParaRPr lang="en-US" sz="2400" dirty="0"/>
          </a:p>
          <a:p>
            <a:pPr marL="0" indent="0">
              <a:lnSpc>
                <a:spcPct val="100000"/>
              </a:lnSpc>
              <a:spcBef>
                <a:spcPts val="0"/>
              </a:spcBef>
              <a:buNone/>
            </a:pPr>
            <a:r>
              <a:rPr lang="en-US" sz="2400" dirty="0"/>
              <a:t>Formulations and Reformulations</a:t>
            </a:r>
          </a:p>
          <a:p>
            <a:pPr marL="0" indent="0">
              <a:lnSpc>
                <a:spcPct val="100000"/>
              </a:lnSpc>
              <a:spcBef>
                <a:spcPts val="0"/>
              </a:spcBef>
              <a:buNone/>
            </a:pPr>
            <a:endParaRPr lang="en-US" sz="2400" dirty="0"/>
          </a:p>
          <a:p>
            <a:pPr marL="0" indent="0">
              <a:lnSpc>
                <a:spcPct val="100000"/>
              </a:lnSpc>
              <a:spcBef>
                <a:spcPts val="0"/>
              </a:spcBef>
              <a:buNone/>
            </a:pPr>
            <a:r>
              <a:rPr lang="en-US" sz="2400" dirty="0"/>
              <a:t>Hostile Witness’s Evasive Actions </a:t>
            </a:r>
          </a:p>
          <a:p>
            <a:pPr marL="0" indent="0">
              <a:lnSpc>
                <a:spcPct val="100000"/>
              </a:lnSpc>
              <a:spcBef>
                <a:spcPts val="0"/>
              </a:spcBef>
              <a:buNone/>
            </a:pPr>
            <a:endParaRPr lang="en-US" sz="2400" dirty="0"/>
          </a:p>
          <a:p>
            <a:pPr marL="0" indent="0">
              <a:lnSpc>
                <a:spcPct val="100000"/>
              </a:lnSpc>
              <a:spcBef>
                <a:spcPts val="0"/>
              </a:spcBef>
              <a:buNone/>
            </a:pPr>
            <a:r>
              <a:rPr lang="en-US" sz="240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sz="2400" dirty="0"/>
          </a:p>
          <a:p>
            <a:endParaRPr lang="en-US" dirty="0"/>
          </a:p>
        </p:txBody>
      </p:sp>
      <p:sp>
        <p:nvSpPr>
          <p:cNvPr id="4" name="Slide Number Placeholder 3"/>
          <p:cNvSpPr>
            <a:spLocks noGrp="1"/>
          </p:cNvSpPr>
          <p:nvPr>
            <p:ph type="sldNum" sz="quarter" idx="12"/>
          </p:nvPr>
        </p:nvSpPr>
        <p:spPr/>
        <p:txBody>
          <a:bodyPr/>
          <a:lstStyle/>
          <a:p>
            <a:fld id="{4F00A127-5720-4F5E-B8B2-3ECB18627470}" type="slidenum">
              <a:rPr lang="en-US" smtClean="0"/>
              <a:t>2</a:t>
            </a:fld>
            <a:endParaRPr lang="en-US" dirty="0"/>
          </a:p>
        </p:txBody>
      </p:sp>
    </p:spTree>
    <p:extLst>
      <p:ext uri="{BB962C8B-B14F-4D97-AF65-F5344CB8AC3E}">
        <p14:creationId xmlns:p14="http://schemas.microsoft.com/office/powerpoint/2010/main" val="237942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5408"/>
          </a:xfrm>
        </p:spPr>
        <p:txBody>
          <a:bodyPr/>
          <a:lstStyle/>
          <a:p>
            <a:br>
              <a:rPr lang="en-US" sz="3200" dirty="0">
                <a:latin typeface="+mn-lt"/>
              </a:rPr>
            </a:br>
            <a:r>
              <a:rPr lang="en-US" sz="3200" dirty="0">
                <a:latin typeface="+mn-lt"/>
              </a:rPr>
              <a:t>Introduction</a:t>
            </a:r>
            <a:br>
              <a:rPr lang="en-US" dirty="0"/>
            </a:br>
            <a:endParaRPr lang="en-US" dirty="0"/>
          </a:p>
        </p:txBody>
      </p:sp>
      <p:sp>
        <p:nvSpPr>
          <p:cNvPr id="3" name="Content Placeholder 2"/>
          <p:cNvSpPr>
            <a:spLocks noGrp="1"/>
          </p:cNvSpPr>
          <p:nvPr>
            <p:ph idx="1"/>
          </p:nvPr>
        </p:nvSpPr>
        <p:spPr>
          <a:xfrm>
            <a:off x="1464732" y="1244599"/>
            <a:ext cx="9889067" cy="5401733"/>
          </a:xfrm>
        </p:spPr>
        <p:txBody>
          <a:bodyPr>
            <a:normAutofit/>
          </a:bodyPr>
          <a:lstStyle/>
          <a:p>
            <a:pPr marL="0" indent="0">
              <a:lnSpc>
                <a:spcPct val="100000"/>
              </a:lnSpc>
              <a:spcBef>
                <a:spcPts val="0"/>
              </a:spcBef>
              <a:buNone/>
            </a:pPr>
            <a:r>
              <a:rPr lang="en-US" sz="2400" dirty="0"/>
              <a:t>Turn taking system of talk in legal settings differs in systematic ways from talk in ordinary conversation, while using some of the same interactional techniques</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Social roles in legal settings (e.g., attorney, witness, judge) are tied to their use of turn taking options, turn types, and other actions during legal procedures</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Interactional organization of legal procedures differ depending on such factors as type of procedure (e.g., small claims court versus a criminal trial), cultural/national differences in procedures, or modality of the procedure (e.g., in person versus video-mediated)</a:t>
            </a:r>
          </a:p>
        </p:txBody>
      </p:sp>
      <p:sp>
        <p:nvSpPr>
          <p:cNvPr id="4" name="Slide Number Placeholder 3"/>
          <p:cNvSpPr>
            <a:spLocks noGrp="1"/>
          </p:cNvSpPr>
          <p:nvPr>
            <p:ph type="sldNum" sz="quarter" idx="12"/>
          </p:nvPr>
        </p:nvSpPr>
        <p:spPr/>
        <p:txBody>
          <a:bodyPr/>
          <a:lstStyle/>
          <a:p>
            <a:fld id="{4F00A127-5720-4F5E-B8B2-3ECB18627470}" type="slidenum">
              <a:rPr lang="en-US" smtClean="0"/>
              <a:t>3</a:t>
            </a:fld>
            <a:endParaRPr lang="en-US" dirty="0"/>
          </a:p>
        </p:txBody>
      </p:sp>
    </p:spTree>
    <p:extLst>
      <p:ext uri="{BB962C8B-B14F-4D97-AF65-F5344CB8AC3E}">
        <p14:creationId xmlns:p14="http://schemas.microsoft.com/office/powerpoint/2010/main" val="4053627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523701"/>
          </a:xfrm>
        </p:spPr>
        <p:txBody>
          <a:bodyPr/>
          <a:lstStyle/>
          <a:p>
            <a:br>
              <a:rPr lang="en-US" sz="3200" b="1" dirty="0">
                <a:latin typeface="+mn-lt"/>
              </a:rPr>
            </a:br>
            <a:r>
              <a:rPr lang="en-US" sz="3200" dirty="0">
                <a:latin typeface="+mn-lt"/>
              </a:rPr>
              <a:t>The Over-Hearing Audience and the Legal Record</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997526"/>
            <a:ext cx="10515600" cy="5611091"/>
          </a:xfrm>
        </p:spPr>
        <p:txBody>
          <a:bodyPr/>
          <a:lstStyle/>
          <a:p>
            <a:pPr marL="0" indent="0">
              <a:buNone/>
            </a:pPr>
            <a:r>
              <a:rPr lang="en-US" sz="2000" dirty="0"/>
              <a:t>Attorney’s questions constitute the main part of the interaction in trials</a:t>
            </a:r>
          </a:p>
          <a:p>
            <a:pPr marL="0" indent="0">
              <a:buNone/>
            </a:pPr>
            <a:endParaRPr lang="en-US" sz="2000" dirty="0"/>
          </a:p>
          <a:p>
            <a:pPr marL="0" indent="0">
              <a:buNone/>
            </a:pPr>
            <a:r>
              <a:rPr lang="en-US" sz="2000" dirty="0"/>
              <a:t>Questions are designed to constrain the options witnesses have for constructing their answers</a:t>
            </a:r>
          </a:p>
          <a:p>
            <a:pPr marL="0" indent="0">
              <a:buNone/>
            </a:pPr>
            <a:endParaRPr lang="en-US" sz="2000" dirty="0"/>
          </a:p>
          <a:p>
            <a:pPr marL="0" indent="0">
              <a:buNone/>
            </a:pPr>
            <a:r>
              <a:rPr lang="en-US" sz="2000" dirty="0"/>
              <a:t>Polar questions create answers categories (e.g., “yes” or “no”) and are formulated with a preference for one response</a:t>
            </a:r>
          </a:p>
          <a:p>
            <a:pPr marL="0" indent="0">
              <a:buNone/>
            </a:pPr>
            <a:endParaRPr lang="en-US" sz="2000" dirty="0"/>
          </a:p>
          <a:p>
            <a:pPr marL="0" indent="0">
              <a:buNone/>
            </a:pPr>
            <a:r>
              <a:rPr lang="en-US" sz="2000" dirty="0"/>
              <a:t>If attorney’s questions or witness’s answers do not conform to procedural conventions, an opposing attorney or the judge can intervene to correct the record</a:t>
            </a:r>
          </a:p>
          <a:p>
            <a:pPr marL="0" indent="0">
              <a:buNone/>
            </a:pPr>
            <a:endParaRPr lang="en-US" sz="2000" dirty="0"/>
          </a:p>
          <a:p>
            <a:pPr marL="0" indent="0">
              <a:buNone/>
            </a:pPr>
            <a:r>
              <a:rPr lang="en-US" sz="2000" dirty="0"/>
              <a:t>Interrogations in legal proceeding produced for the over-hearing audience (judge and jury)</a:t>
            </a:r>
          </a:p>
          <a:p>
            <a:pPr marL="0" indent="0">
              <a:buNone/>
            </a:pPr>
            <a:endParaRPr lang="en-US" sz="2000" dirty="0"/>
          </a:p>
          <a:p>
            <a:pPr marL="0" indent="0">
              <a:buNone/>
            </a:pPr>
            <a:r>
              <a:rPr lang="en-US" sz="2000" dirty="0"/>
              <a:t>Excerpt 3 on the next slide illustrates some of these issues:</a:t>
            </a:r>
          </a:p>
          <a:p>
            <a:endParaRPr lang="en-US" dirty="0"/>
          </a:p>
        </p:txBody>
      </p:sp>
      <p:sp>
        <p:nvSpPr>
          <p:cNvPr id="4" name="Slide Number Placeholder 3"/>
          <p:cNvSpPr>
            <a:spLocks noGrp="1"/>
          </p:cNvSpPr>
          <p:nvPr>
            <p:ph type="sldNum" sz="quarter" idx="12"/>
          </p:nvPr>
        </p:nvSpPr>
        <p:spPr/>
        <p:txBody>
          <a:bodyPr/>
          <a:lstStyle/>
          <a:p>
            <a:fld id="{4F00A127-5720-4F5E-B8B2-3ECB18627470}" type="slidenum">
              <a:rPr lang="en-US" smtClean="0"/>
              <a:t>4</a:t>
            </a:fld>
            <a:endParaRPr lang="en-US" dirty="0"/>
          </a:p>
        </p:txBody>
      </p:sp>
    </p:spTree>
    <p:extLst>
      <p:ext uri="{BB962C8B-B14F-4D97-AF65-F5344CB8AC3E}">
        <p14:creationId xmlns:p14="http://schemas.microsoft.com/office/powerpoint/2010/main" val="209794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447" y="200935"/>
            <a:ext cx="10515600" cy="1262105"/>
          </a:xfrm>
        </p:spPr>
        <p:txBody>
          <a:bodyPr/>
          <a:lstStyle/>
          <a:p>
            <a:br>
              <a:rPr lang="en-US" sz="3200" dirty="0">
                <a:latin typeface="+mn-lt"/>
              </a:rPr>
            </a:br>
            <a:r>
              <a:rPr lang="en-US" sz="3200" dirty="0">
                <a:latin typeface="+mn-lt"/>
              </a:rPr>
              <a:t>Excerpt 3:  Transcript of Timothy McVeigh Trial, Oklahoma City </a:t>
            </a:r>
            <a:r>
              <a:rPr lang="en-US" sz="2400" dirty="0">
                <a:latin typeface="+mn-lt"/>
              </a:rPr>
              <a:t>(Testimony of Diana Bradley, May 23, 1997, Direct Examination, Attorney Ms. Ramsey). </a:t>
            </a:r>
            <a:br>
              <a:rPr lang="en-US" dirty="0"/>
            </a:br>
            <a:endParaRPr lang="en-US" dirty="0"/>
          </a:p>
        </p:txBody>
      </p:sp>
      <p:sp>
        <p:nvSpPr>
          <p:cNvPr id="3" name="Content Placeholder 2"/>
          <p:cNvSpPr>
            <a:spLocks noGrp="1"/>
          </p:cNvSpPr>
          <p:nvPr>
            <p:ph idx="1"/>
          </p:nvPr>
        </p:nvSpPr>
        <p:spPr>
          <a:xfrm>
            <a:off x="838200" y="1463040"/>
            <a:ext cx="10515600" cy="5153891"/>
          </a:xfrm>
        </p:spPr>
        <p:txBody>
          <a:bodyPr/>
          <a:lstStyle/>
          <a:p>
            <a:pPr marL="0" indent="0">
              <a:buNone/>
            </a:pPr>
            <a:r>
              <a:rPr lang="en-US" sz="2400" dirty="0"/>
              <a:t>1	Q:	Ms. Bradley, how old are you?</a:t>
            </a:r>
          </a:p>
          <a:p>
            <a:pPr marL="0" indent="0">
              <a:buNone/>
            </a:pPr>
            <a:r>
              <a:rPr lang="en-US" sz="2400" dirty="0"/>
              <a:t>2	A:	I'm 2-- going to be 22.</a:t>
            </a:r>
          </a:p>
          <a:p>
            <a:pPr marL="0" indent="0">
              <a:buNone/>
            </a:pPr>
            <a:r>
              <a:rPr lang="en-US" sz="2400" dirty="0"/>
              <a:t>3	Q:	You're going to have to speak up.</a:t>
            </a:r>
          </a:p>
          <a:p>
            <a:pPr marL="0" indent="0">
              <a:buNone/>
            </a:pPr>
            <a:r>
              <a:rPr lang="en-US" sz="2400" dirty="0"/>
              <a:t>4	A:	21.</a:t>
            </a:r>
          </a:p>
          <a:p>
            <a:pPr marL="0" indent="0">
              <a:buNone/>
            </a:pPr>
            <a:r>
              <a:rPr lang="en-US" sz="2400" dirty="0"/>
              <a:t>5	Q:	You're 21 now, soon to be 22? You need to answer yes or no.</a:t>
            </a:r>
          </a:p>
          <a:p>
            <a:pPr marL="0" indent="0">
              <a:buNone/>
            </a:pPr>
            <a:r>
              <a:rPr lang="en-US" sz="2400" dirty="0"/>
              <a:t>6	A:	Yes.</a:t>
            </a:r>
          </a:p>
          <a:p>
            <a:pPr marL="0" indent="0">
              <a:buNone/>
            </a:pPr>
            <a:r>
              <a:rPr lang="en-US" sz="2400" dirty="0"/>
              <a:t>7	Q:	Okay.  And you do have an attorney representing you in this</a:t>
            </a:r>
          </a:p>
          <a:p>
            <a:pPr marL="0" indent="0">
              <a:buNone/>
            </a:pPr>
            <a:r>
              <a:rPr lang="en-US" sz="2400" dirty="0"/>
              <a:t>8		case, don't you:  Ms. Wallace?</a:t>
            </a:r>
          </a:p>
          <a:p>
            <a:pPr marL="0" indent="0">
              <a:buNone/>
            </a:pPr>
            <a:r>
              <a:rPr lang="en-US" sz="2400" dirty="0"/>
              <a:t>9	A:	Yes.</a:t>
            </a:r>
          </a:p>
          <a:p>
            <a:pPr marL="0" indent="0">
              <a:buNone/>
            </a:pPr>
            <a:r>
              <a:rPr lang="en-US" sz="2400" dirty="0"/>
              <a:t>10	Q:	And can you see her--</a:t>
            </a:r>
          </a:p>
          <a:p>
            <a:pPr marL="0" indent="0">
              <a:buNone/>
            </a:pPr>
            <a:r>
              <a:rPr lang="en-US" sz="2400" dirty="0"/>
              <a:t>11	A:	Yes.</a:t>
            </a:r>
          </a:p>
          <a:p>
            <a:endParaRPr lang="en-US" dirty="0"/>
          </a:p>
        </p:txBody>
      </p:sp>
      <p:sp>
        <p:nvSpPr>
          <p:cNvPr id="4" name="Slide Number Placeholder 3"/>
          <p:cNvSpPr>
            <a:spLocks noGrp="1"/>
          </p:cNvSpPr>
          <p:nvPr>
            <p:ph type="sldNum" sz="quarter" idx="12"/>
          </p:nvPr>
        </p:nvSpPr>
        <p:spPr/>
        <p:txBody>
          <a:bodyPr/>
          <a:lstStyle/>
          <a:p>
            <a:fld id="{4F00A127-5720-4F5E-B8B2-3ECB18627470}" type="slidenum">
              <a:rPr lang="en-US" smtClean="0"/>
              <a:t>5</a:t>
            </a:fld>
            <a:endParaRPr lang="en-US" dirty="0"/>
          </a:p>
        </p:txBody>
      </p:sp>
    </p:spTree>
    <p:extLst>
      <p:ext uri="{BB962C8B-B14F-4D97-AF65-F5344CB8AC3E}">
        <p14:creationId xmlns:p14="http://schemas.microsoft.com/office/powerpoint/2010/main" val="227380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031"/>
          </a:xfrm>
        </p:spPr>
        <p:txBody>
          <a:bodyPr/>
          <a:lstStyle/>
          <a:p>
            <a:br>
              <a:rPr lang="en-US" b="1" dirty="0"/>
            </a:br>
            <a:r>
              <a:rPr lang="en-US" sz="3200" dirty="0">
                <a:latin typeface="+mn-lt"/>
              </a:rPr>
              <a:t>The Prospective Management of Accusations</a:t>
            </a:r>
            <a:br>
              <a:rPr lang="en-US" b="1" dirty="0"/>
            </a:br>
            <a:endParaRPr lang="en-US" dirty="0"/>
          </a:p>
        </p:txBody>
      </p:sp>
      <p:sp>
        <p:nvSpPr>
          <p:cNvPr id="3" name="Content Placeholder 2"/>
          <p:cNvSpPr>
            <a:spLocks noGrp="1"/>
          </p:cNvSpPr>
          <p:nvPr>
            <p:ph idx="1"/>
          </p:nvPr>
        </p:nvSpPr>
        <p:spPr>
          <a:xfrm>
            <a:off x="1295400" y="1147156"/>
            <a:ext cx="10058400" cy="5574319"/>
          </a:xfrm>
        </p:spPr>
        <p:txBody>
          <a:bodyPr>
            <a:normAutofit/>
          </a:bodyPr>
          <a:lstStyle/>
          <a:p>
            <a:pPr marL="0" indent="0">
              <a:buNone/>
            </a:pPr>
            <a:r>
              <a:rPr lang="en-US" sz="2400" dirty="0"/>
              <a:t>Accusations are often led up to via a series of questions designed to get the witness to display guilt either directly in their answers or indirectly through contradictions between answers to different questions in the series</a:t>
            </a:r>
          </a:p>
          <a:p>
            <a:pPr marL="0" indent="0">
              <a:buNone/>
            </a:pPr>
            <a:endParaRPr lang="en-US" sz="2400" dirty="0"/>
          </a:p>
          <a:p>
            <a:pPr marL="0" indent="0">
              <a:buNone/>
            </a:pPr>
            <a:r>
              <a:rPr lang="en-US" sz="2400" dirty="0"/>
              <a:t>The interaction between an attorney and an opposing witness is therefore adversarial.  Attorney working to get facts revealed favorable to their side of the case, and the witness working to resist or implicitly reject implications of questions that are not favorable to their side</a:t>
            </a:r>
          </a:p>
          <a:p>
            <a:pPr marL="0" indent="0">
              <a:buNone/>
            </a:pPr>
            <a:endParaRPr lang="en-US" sz="2400" dirty="0"/>
          </a:p>
          <a:p>
            <a:pPr marL="0" indent="0">
              <a:buNone/>
            </a:pPr>
            <a:r>
              <a:rPr lang="en-US" sz="2400" dirty="0"/>
              <a:t>Witness’s resistance techniques may include not limiting their response to  the yes/no answer categories projected by the question; answering the question and then providing additional information that was not requested</a:t>
            </a:r>
          </a:p>
          <a:p>
            <a:pPr marL="0" indent="0">
              <a:buNone/>
            </a:pPr>
            <a:r>
              <a:rPr lang="en-US" sz="1600" dirty="0"/>
              <a:t>(</a:t>
            </a:r>
            <a:r>
              <a:rPr lang="en-US" sz="1600"/>
              <a:t>Atkinson and Drew, </a:t>
            </a:r>
            <a:r>
              <a:rPr lang="en-US" sz="1600" dirty="0"/>
              <a:t>1979)</a:t>
            </a:r>
            <a:br>
              <a:rPr lang="en-US" sz="4000" dirty="0"/>
            </a:br>
            <a:endParaRPr lang="en-US" sz="2400" dirty="0"/>
          </a:p>
        </p:txBody>
      </p:sp>
      <p:sp>
        <p:nvSpPr>
          <p:cNvPr id="4" name="Slide Number Placeholder 3"/>
          <p:cNvSpPr>
            <a:spLocks noGrp="1"/>
          </p:cNvSpPr>
          <p:nvPr>
            <p:ph type="sldNum" sz="quarter" idx="12"/>
          </p:nvPr>
        </p:nvSpPr>
        <p:spPr/>
        <p:txBody>
          <a:bodyPr/>
          <a:lstStyle/>
          <a:p>
            <a:fld id="{4F00A127-5720-4F5E-B8B2-3ECB18627470}" type="slidenum">
              <a:rPr lang="en-US" smtClean="0"/>
              <a:t>6</a:t>
            </a:fld>
            <a:endParaRPr lang="en-US" dirty="0"/>
          </a:p>
        </p:txBody>
      </p:sp>
    </p:spTree>
    <p:extLst>
      <p:ext uri="{BB962C8B-B14F-4D97-AF65-F5344CB8AC3E}">
        <p14:creationId xmlns:p14="http://schemas.microsoft.com/office/powerpoint/2010/main" val="65013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br>
              <a:rPr lang="en-US" sz="3200" b="1">
                <a:latin typeface="+mn-lt"/>
              </a:rPr>
            </a:br>
            <a:r>
              <a:rPr lang="en-US" sz="3200" dirty="0">
                <a:latin typeface="+mn-lt"/>
              </a:rPr>
              <a:t>Formulations and Reformulations</a:t>
            </a:r>
            <a:br>
              <a:rPr lang="en-US" dirty="0"/>
            </a:br>
            <a:endParaRPr lang="en-US" dirty="0"/>
          </a:p>
        </p:txBody>
      </p:sp>
      <p:sp>
        <p:nvSpPr>
          <p:cNvPr id="3" name="Content Placeholder 2"/>
          <p:cNvSpPr>
            <a:spLocks noGrp="1"/>
          </p:cNvSpPr>
          <p:nvPr>
            <p:ph idx="1"/>
          </p:nvPr>
        </p:nvSpPr>
        <p:spPr>
          <a:xfrm>
            <a:off x="838200" y="1413933"/>
            <a:ext cx="10515600" cy="5207000"/>
          </a:xfrm>
        </p:spPr>
        <p:txBody>
          <a:bodyPr>
            <a:normAutofit/>
          </a:bodyPr>
          <a:lstStyle/>
          <a:p>
            <a:pPr marL="0" indent="0">
              <a:lnSpc>
                <a:spcPct val="100000"/>
              </a:lnSpc>
              <a:spcBef>
                <a:spcPts val="0"/>
              </a:spcBef>
              <a:buNone/>
            </a:pPr>
            <a:r>
              <a:rPr lang="en-US" sz="2400" dirty="0"/>
              <a:t>Atkinson and Drew (1979) found that both the interrogators and witnesses in a tribunal used formulations and reformulations of each other’s descriptions or references to people, places or events strategically</a:t>
            </a:r>
          </a:p>
          <a:p>
            <a:pPr marL="0" indent="0">
              <a:lnSpc>
                <a:spcPct val="100000"/>
              </a:lnSpc>
              <a:spcBef>
                <a:spcPts val="0"/>
              </a:spcBef>
              <a:buNone/>
            </a:pPr>
            <a:endParaRPr lang="en-US" sz="2400" dirty="0"/>
          </a:p>
          <a:p>
            <a:pPr marL="0" indent="0">
              <a:lnSpc>
                <a:spcPct val="100000"/>
              </a:lnSpc>
              <a:spcBef>
                <a:spcPts val="0"/>
              </a:spcBef>
              <a:buNone/>
            </a:pPr>
            <a:r>
              <a:rPr lang="en-US" sz="2400" dirty="0"/>
              <a:t>For example, </a:t>
            </a:r>
            <a:r>
              <a:rPr lang="en-US" sz="2400"/>
              <a:t>Excerpt 5 </a:t>
            </a:r>
            <a:r>
              <a:rPr lang="en-US" sz="2400" dirty="0"/>
              <a:t>on the next slide shows an interrogation of former President Clinton answering questions in a deposition.  The attorney’s formulation overtly claims that President Clinton “appointed Kathleen Wiley” (line 1).  In his answer, President Clinton does not explicitly deny this, but reformulates the actions so that the “White House” (line 5) is responsible for the appointment, not himself. </a:t>
            </a:r>
          </a:p>
        </p:txBody>
      </p:sp>
      <p:sp>
        <p:nvSpPr>
          <p:cNvPr id="4" name="Slide Number Placeholder 3"/>
          <p:cNvSpPr>
            <a:spLocks noGrp="1"/>
          </p:cNvSpPr>
          <p:nvPr>
            <p:ph type="sldNum" sz="quarter" idx="12"/>
          </p:nvPr>
        </p:nvSpPr>
        <p:spPr/>
        <p:txBody>
          <a:bodyPr/>
          <a:lstStyle/>
          <a:p>
            <a:fld id="{4F00A127-5720-4F5E-B8B2-3ECB18627470}" type="slidenum">
              <a:rPr lang="en-US" smtClean="0"/>
              <a:t>7</a:t>
            </a:fld>
            <a:endParaRPr lang="en-US" dirty="0"/>
          </a:p>
        </p:txBody>
      </p:sp>
    </p:spTree>
    <p:extLst>
      <p:ext uri="{BB962C8B-B14F-4D97-AF65-F5344CB8AC3E}">
        <p14:creationId xmlns:p14="http://schemas.microsoft.com/office/powerpoint/2010/main" val="159071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normAutofit/>
          </a:bodyPr>
          <a:lstStyle/>
          <a:p>
            <a:br>
              <a:rPr lang="en-US" sz="3200" dirty="0">
                <a:latin typeface="+mn-lt"/>
              </a:rPr>
            </a:br>
            <a:r>
              <a:rPr lang="en-US" sz="3200">
                <a:latin typeface="+mn-lt"/>
              </a:rPr>
              <a:t>Excerpt 5: </a:t>
            </a:r>
            <a:r>
              <a:rPr lang="en-US" sz="3200" dirty="0">
                <a:latin typeface="+mn-lt"/>
              </a:rPr>
              <a:t>Heritage and Clayman (2010, p. 182)</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72095"/>
            <a:ext cx="10515600" cy="5004868"/>
          </a:xfrm>
        </p:spPr>
        <p:txBody>
          <a:bodyPr>
            <a:normAutofit/>
          </a:bodyPr>
          <a:lstStyle/>
          <a:p>
            <a:pPr marL="0" indent="0">
              <a:buNone/>
            </a:pPr>
            <a:r>
              <a:rPr lang="en-US" dirty="0"/>
              <a:t>1	A:	Now, you appointed Kathleen Willey to travel to</a:t>
            </a:r>
          </a:p>
          <a:p>
            <a:pPr marL="0" indent="0">
              <a:buNone/>
            </a:pPr>
            <a:r>
              <a:rPr lang="en-US" dirty="0"/>
              <a:t>2		Copenhagen to serve on the official delegation of the</a:t>
            </a:r>
          </a:p>
          <a:p>
            <a:pPr marL="0" indent="0">
              <a:buNone/>
            </a:pPr>
            <a:r>
              <a:rPr lang="en-US" dirty="0"/>
              <a:t>3		United States of America at a world summit for social</a:t>
            </a:r>
          </a:p>
          <a:p>
            <a:pPr marL="0" indent="0">
              <a:buNone/>
            </a:pPr>
            <a:r>
              <a:rPr lang="en-US" dirty="0"/>
              <a:t>4		development, true?</a:t>
            </a:r>
          </a:p>
          <a:p>
            <a:pPr marL="0" indent="0">
              <a:buNone/>
            </a:pPr>
            <a:r>
              <a:rPr lang="en-US" dirty="0"/>
              <a:t>5	W:	She went as a White House appointee...</a:t>
            </a:r>
          </a:p>
          <a:p>
            <a:pPr marL="0" indent="0">
              <a:buNone/>
            </a:pPr>
            <a:endParaRPr lang="en-US" dirty="0"/>
          </a:p>
        </p:txBody>
      </p:sp>
      <p:sp>
        <p:nvSpPr>
          <p:cNvPr id="4" name="Slide Number Placeholder 3"/>
          <p:cNvSpPr>
            <a:spLocks noGrp="1"/>
          </p:cNvSpPr>
          <p:nvPr>
            <p:ph type="sldNum" sz="quarter" idx="12"/>
          </p:nvPr>
        </p:nvSpPr>
        <p:spPr/>
        <p:txBody>
          <a:bodyPr/>
          <a:lstStyle/>
          <a:p>
            <a:fld id="{4F00A127-5720-4F5E-B8B2-3ECB18627470}" type="slidenum">
              <a:rPr lang="en-US" smtClean="0"/>
              <a:t>8</a:t>
            </a:fld>
            <a:endParaRPr lang="en-US" dirty="0"/>
          </a:p>
        </p:txBody>
      </p:sp>
    </p:spTree>
    <p:extLst>
      <p:ext uri="{BB962C8B-B14F-4D97-AF65-F5344CB8AC3E}">
        <p14:creationId xmlns:p14="http://schemas.microsoft.com/office/powerpoint/2010/main" val="385982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8008"/>
          </a:xfrm>
        </p:spPr>
        <p:txBody>
          <a:bodyPr>
            <a:normAutofit/>
          </a:bodyPr>
          <a:lstStyle/>
          <a:p>
            <a:r>
              <a:rPr lang="en-US" sz="3200" dirty="0">
                <a:latin typeface="+mn-lt"/>
              </a:rPr>
              <a:t>Summary</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574800" y="1363134"/>
            <a:ext cx="9779000" cy="5358341"/>
          </a:xfrm>
        </p:spPr>
        <p:txBody>
          <a:bodyPr>
            <a:normAutofit/>
          </a:bodyPr>
          <a:lstStyle/>
          <a:p>
            <a:pPr marL="0" indent="0">
              <a:buNone/>
            </a:pPr>
            <a:r>
              <a:rPr lang="en-US" sz="2400" dirty="0"/>
              <a:t>The choices participants with different social roles (e.g., attorney, judge, witness) make during a legal proceeding display an orientation to the adversarial nature of the proceeding</a:t>
            </a:r>
          </a:p>
          <a:p>
            <a:pPr marL="0" indent="0">
              <a:buNone/>
            </a:pPr>
            <a:endParaRPr lang="en-US" sz="2400" dirty="0"/>
          </a:p>
          <a:p>
            <a:pPr marL="0" indent="0">
              <a:buNone/>
            </a:pPr>
            <a:r>
              <a:rPr lang="en-US" sz="2400" dirty="0"/>
              <a:t>While the institution and the attorneys have some types of power which the witnesses do not have, witnesses can still use interactional procedures to resist or contest the claims that are being made by the attorneys questions</a:t>
            </a:r>
          </a:p>
          <a:p>
            <a:pPr marL="0" indent="0">
              <a:buNone/>
            </a:pPr>
            <a:endParaRPr lang="en-US" sz="2400" dirty="0"/>
          </a:p>
          <a:p>
            <a:pPr marL="0" indent="0">
              <a:buNone/>
            </a:pPr>
            <a:r>
              <a:rPr lang="en-US" sz="2400" dirty="0"/>
              <a:t>The differences between talk in legal settings and ordinary conversations are central to the participant’s ability to do the work of that setting</a:t>
            </a:r>
          </a:p>
        </p:txBody>
      </p:sp>
      <p:sp>
        <p:nvSpPr>
          <p:cNvPr id="4" name="Slide Number Placeholder 3"/>
          <p:cNvSpPr>
            <a:spLocks noGrp="1"/>
          </p:cNvSpPr>
          <p:nvPr>
            <p:ph type="sldNum" sz="quarter" idx="12"/>
          </p:nvPr>
        </p:nvSpPr>
        <p:spPr/>
        <p:txBody>
          <a:bodyPr/>
          <a:lstStyle/>
          <a:p>
            <a:fld id="{4F00A127-5720-4F5E-B8B2-3ECB18627470}" type="slidenum">
              <a:rPr lang="en-US" smtClean="0"/>
              <a:t>9</a:t>
            </a:fld>
            <a:endParaRPr lang="en-US" dirty="0"/>
          </a:p>
        </p:txBody>
      </p:sp>
    </p:spTree>
    <p:extLst>
      <p:ext uri="{BB962C8B-B14F-4D97-AF65-F5344CB8AC3E}">
        <p14:creationId xmlns:p14="http://schemas.microsoft.com/office/powerpoint/2010/main" val="48080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969</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Chapter 20:  Trials and Other Public Legal Proceedings </vt:lpstr>
      <vt:lpstr>Outline</vt:lpstr>
      <vt:lpstr> Introduction </vt:lpstr>
      <vt:lpstr> The Over-Hearing Audience and the Legal Record </vt:lpstr>
      <vt:lpstr> Excerpt 3:  Transcript of Timothy McVeigh Trial, Oklahoma City (Testimony of Diana Bradley, May 23, 1997, Direct Examination, Attorney Ms. Ramsey).  </vt:lpstr>
      <vt:lpstr> The Prospective Management of Accusations </vt:lpstr>
      <vt:lpstr> Formulations and Reformulations </vt:lpstr>
      <vt:lpstr> Excerpt 5: Heritage and Clayman (2010, p. 182) </vt:lpstr>
      <vt:lpstr>Summary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Trials and Other Public Legal Proceedings</dc:title>
  <dc:creator>Garcia, Angela</dc:creator>
  <cp:lastModifiedBy>Garcia, Angela</cp:lastModifiedBy>
  <cp:revision>11</cp:revision>
  <dcterms:created xsi:type="dcterms:W3CDTF">2021-10-02T18:11:00Z</dcterms:created>
  <dcterms:modified xsi:type="dcterms:W3CDTF">2022-08-16T18:52:57Z</dcterms:modified>
</cp:coreProperties>
</file>