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57" r:id="rId3"/>
    <p:sldId id="258" r:id="rId4"/>
    <p:sldId id="259" r:id="rId5"/>
    <p:sldId id="264" r:id="rId6"/>
    <p:sldId id="265" r:id="rId7"/>
    <p:sldId id="267" r:id="rId8"/>
    <p:sldId id="268" r:id="rId9"/>
    <p:sldId id="269" r:id="rId10"/>
    <p:sldId id="270" r:id="rId11"/>
    <p:sldId id="271" r:id="rId12"/>
    <p:sldId id="260" r:id="rId13"/>
    <p:sldId id="262" r:id="rId14"/>
    <p:sldId id="272" r:id="rId15"/>
    <p:sldId id="273" r:id="rId16"/>
    <p:sldId id="274" r:id="rId17"/>
    <p:sldId id="275" r:id="rId18"/>
    <p:sldId id="276" r:id="rId19"/>
    <p:sldId id="277" r:id="rId20"/>
    <p:sldId id="261" r:id="rId21"/>
    <p:sldId id="279" r:id="rId22"/>
    <p:sldId id="28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59" d="100"/>
          <a:sy n="59" d="100"/>
        </p:scale>
        <p:origin x="90" y="7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0D004BB9-E884-4FED-A457-08FE85616E34}"/>
    <pc:docChg chg="modSld">
      <pc:chgData name="Garcia, Angela" userId="7c09586b-4f58-4c27-9ff0-1fa392274ef2" providerId="ADAL" clId="{0D004BB9-E884-4FED-A457-08FE85616E34}" dt="2022-08-16T18:22:59.718" v="68" actId="20577"/>
      <pc:docMkLst>
        <pc:docMk/>
      </pc:docMkLst>
      <pc:sldChg chg="modSp mod">
        <pc:chgData name="Garcia, Angela" userId="7c09586b-4f58-4c27-9ff0-1fa392274ef2" providerId="ADAL" clId="{0D004BB9-E884-4FED-A457-08FE85616E34}" dt="2022-08-16T18:16:33.489" v="6" actId="14100"/>
        <pc:sldMkLst>
          <pc:docMk/>
          <pc:sldMk cId="2267041502" sldId="256"/>
        </pc:sldMkLst>
        <pc:spChg chg="mod">
          <ac:chgData name="Garcia, Angela" userId="7c09586b-4f58-4c27-9ff0-1fa392274ef2" providerId="ADAL" clId="{0D004BB9-E884-4FED-A457-08FE85616E34}" dt="2022-08-16T18:16:33.489" v="6" actId="14100"/>
          <ac:spMkLst>
            <pc:docMk/>
            <pc:sldMk cId="2267041502" sldId="256"/>
            <ac:spMk id="3" creationId="{00000000-0000-0000-0000-000000000000}"/>
          </ac:spMkLst>
        </pc:spChg>
      </pc:sldChg>
      <pc:sldChg chg="modSp mod">
        <pc:chgData name="Garcia, Angela" userId="7c09586b-4f58-4c27-9ff0-1fa392274ef2" providerId="ADAL" clId="{0D004BB9-E884-4FED-A457-08FE85616E34}" dt="2022-08-16T18:17:25.266" v="24" actId="14100"/>
        <pc:sldMkLst>
          <pc:docMk/>
          <pc:sldMk cId="1284336318" sldId="257"/>
        </pc:sldMkLst>
        <pc:spChg chg="mod">
          <ac:chgData name="Garcia, Angela" userId="7c09586b-4f58-4c27-9ff0-1fa392274ef2" providerId="ADAL" clId="{0D004BB9-E884-4FED-A457-08FE85616E34}" dt="2022-08-16T18:17:19.826" v="22" actId="14100"/>
          <ac:spMkLst>
            <pc:docMk/>
            <pc:sldMk cId="1284336318" sldId="257"/>
            <ac:spMk id="2" creationId="{00000000-0000-0000-0000-000000000000}"/>
          </ac:spMkLst>
        </pc:spChg>
        <pc:spChg chg="mod">
          <ac:chgData name="Garcia, Angela" userId="7c09586b-4f58-4c27-9ff0-1fa392274ef2" providerId="ADAL" clId="{0D004BB9-E884-4FED-A457-08FE85616E34}" dt="2022-08-16T18:17:25.266" v="24" actId="14100"/>
          <ac:spMkLst>
            <pc:docMk/>
            <pc:sldMk cId="1284336318" sldId="257"/>
            <ac:spMk id="3" creationId="{00000000-0000-0000-0000-000000000000}"/>
          </ac:spMkLst>
        </pc:spChg>
      </pc:sldChg>
      <pc:sldChg chg="modSp mod">
        <pc:chgData name="Garcia, Angela" userId="7c09586b-4f58-4c27-9ff0-1fa392274ef2" providerId="ADAL" clId="{0D004BB9-E884-4FED-A457-08FE85616E34}" dt="2022-08-16T18:21:17.435" v="25" actId="6549"/>
        <pc:sldMkLst>
          <pc:docMk/>
          <pc:sldMk cId="109410014" sldId="273"/>
        </pc:sldMkLst>
        <pc:spChg chg="mod">
          <ac:chgData name="Garcia, Angela" userId="7c09586b-4f58-4c27-9ff0-1fa392274ef2" providerId="ADAL" clId="{0D004BB9-E884-4FED-A457-08FE85616E34}" dt="2022-08-16T18:21:17.435" v="25" actId="6549"/>
          <ac:spMkLst>
            <pc:docMk/>
            <pc:sldMk cId="109410014" sldId="273"/>
            <ac:spMk id="3" creationId="{00000000-0000-0000-0000-000000000000}"/>
          </ac:spMkLst>
        </pc:spChg>
      </pc:sldChg>
      <pc:sldChg chg="modSp mod">
        <pc:chgData name="Garcia, Angela" userId="7c09586b-4f58-4c27-9ff0-1fa392274ef2" providerId="ADAL" clId="{0D004BB9-E884-4FED-A457-08FE85616E34}" dt="2022-08-16T18:21:56.695" v="37" actId="20577"/>
        <pc:sldMkLst>
          <pc:docMk/>
          <pc:sldMk cId="4185523088" sldId="275"/>
        </pc:sldMkLst>
        <pc:spChg chg="mod">
          <ac:chgData name="Garcia, Angela" userId="7c09586b-4f58-4c27-9ff0-1fa392274ef2" providerId="ADAL" clId="{0D004BB9-E884-4FED-A457-08FE85616E34}" dt="2022-08-16T18:21:56.695" v="37" actId="20577"/>
          <ac:spMkLst>
            <pc:docMk/>
            <pc:sldMk cId="4185523088" sldId="275"/>
            <ac:spMk id="3" creationId="{00000000-0000-0000-0000-000000000000}"/>
          </ac:spMkLst>
        </pc:spChg>
      </pc:sldChg>
      <pc:sldChg chg="modSp mod">
        <pc:chgData name="Garcia, Angela" userId="7c09586b-4f58-4c27-9ff0-1fa392274ef2" providerId="ADAL" clId="{0D004BB9-E884-4FED-A457-08FE85616E34}" dt="2022-08-16T18:22:51.433" v="47" actId="20577"/>
        <pc:sldMkLst>
          <pc:docMk/>
          <pc:sldMk cId="1572405915" sldId="279"/>
        </pc:sldMkLst>
        <pc:spChg chg="mod">
          <ac:chgData name="Garcia, Angela" userId="7c09586b-4f58-4c27-9ff0-1fa392274ef2" providerId="ADAL" clId="{0D004BB9-E884-4FED-A457-08FE85616E34}" dt="2022-08-16T18:22:51.433" v="47" actId="20577"/>
          <ac:spMkLst>
            <pc:docMk/>
            <pc:sldMk cId="1572405915" sldId="279"/>
            <ac:spMk id="2" creationId="{2C06F7C5-A85B-4883-B295-43F8C0956E15}"/>
          </ac:spMkLst>
        </pc:spChg>
      </pc:sldChg>
      <pc:sldChg chg="modSp mod">
        <pc:chgData name="Garcia, Angela" userId="7c09586b-4f58-4c27-9ff0-1fa392274ef2" providerId="ADAL" clId="{0D004BB9-E884-4FED-A457-08FE85616E34}" dt="2022-08-16T18:22:59.718" v="68" actId="20577"/>
        <pc:sldMkLst>
          <pc:docMk/>
          <pc:sldMk cId="2949806275" sldId="280"/>
        </pc:sldMkLst>
        <pc:spChg chg="mod">
          <ac:chgData name="Garcia, Angela" userId="7c09586b-4f58-4c27-9ff0-1fa392274ef2" providerId="ADAL" clId="{0D004BB9-E884-4FED-A457-08FE85616E34}" dt="2022-08-16T18:22:59.718" v="68" actId="20577"/>
          <ac:spMkLst>
            <pc:docMk/>
            <pc:sldMk cId="2949806275" sldId="280"/>
            <ac:spMk id="2" creationId="{7837AA19-E1D2-48B7-A959-98953DB6695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B0432-A54D-4BD1-96E0-4ED11CC5DDE2}" type="datetimeFigureOut">
              <a:rPr lang="en-US" smtClean="0"/>
              <a:t>8/16/2022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D3C4CB-ADF9-4A61-86FA-5D9661097116}" type="slidenum">
              <a:rPr lang="en-US" smtClean="0"/>
              <a:t>‹#›</a:t>
            </a:fld>
            <a:endParaRPr lang="en-US"/>
          </a:p>
        </p:txBody>
      </p:sp>
    </p:spTree>
    <p:extLst>
      <p:ext uri="{BB962C8B-B14F-4D97-AF65-F5344CB8AC3E}">
        <p14:creationId xmlns:p14="http://schemas.microsoft.com/office/powerpoint/2010/main" val="3283042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4.  Preference organization—if</a:t>
            </a:r>
            <a:r>
              <a:rPr lang="en-US" baseline="0"/>
              <a:t> there was good news to tell, it would have been told first.</a:t>
            </a:r>
            <a:endParaRPr lang="en-US"/>
          </a:p>
          <a:p>
            <a:endParaRPr lang="en-US"/>
          </a:p>
        </p:txBody>
      </p:sp>
      <p:sp>
        <p:nvSpPr>
          <p:cNvPr id="4" name="Slide Number Placeholder 3"/>
          <p:cNvSpPr>
            <a:spLocks noGrp="1"/>
          </p:cNvSpPr>
          <p:nvPr>
            <p:ph type="sldNum" sz="quarter" idx="10"/>
          </p:nvPr>
        </p:nvSpPr>
        <p:spPr/>
        <p:txBody>
          <a:bodyPr/>
          <a:lstStyle/>
          <a:p>
            <a:fld id="{30D3C4CB-ADF9-4A61-86FA-5D9661097116}" type="slidenum">
              <a:rPr lang="en-US" smtClean="0"/>
              <a:t>10</a:t>
            </a:fld>
            <a:endParaRPr lang="en-US"/>
          </a:p>
        </p:txBody>
      </p:sp>
    </p:spTree>
    <p:extLst>
      <p:ext uri="{BB962C8B-B14F-4D97-AF65-F5344CB8AC3E}">
        <p14:creationId xmlns:p14="http://schemas.microsoft.com/office/powerpoint/2010/main" val="2839386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3054B1E-8DA4-44D3-BE77-C13DA452C7EC}"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188F5-7CE1-4F57-9AD6-4E9C692FAB05}" type="slidenum">
              <a:rPr lang="en-US" smtClean="0"/>
              <a:t>‹#›</a:t>
            </a:fld>
            <a:endParaRPr lang="en-US"/>
          </a:p>
        </p:txBody>
      </p:sp>
    </p:spTree>
    <p:extLst>
      <p:ext uri="{BB962C8B-B14F-4D97-AF65-F5344CB8AC3E}">
        <p14:creationId xmlns:p14="http://schemas.microsoft.com/office/powerpoint/2010/main" val="2572220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F373B8-32E4-40EA-86EB-233876CE212F}"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188F5-7CE1-4F57-9AD6-4E9C692FAB05}" type="slidenum">
              <a:rPr lang="en-US" smtClean="0"/>
              <a:t>‹#›</a:t>
            </a:fld>
            <a:endParaRPr lang="en-US"/>
          </a:p>
        </p:txBody>
      </p:sp>
    </p:spTree>
    <p:extLst>
      <p:ext uri="{BB962C8B-B14F-4D97-AF65-F5344CB8AC3E}">
        <p14:creationId xmlns:p14="http://schemas.microsoft.com/office/powerpoint/2010/main" val="734290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FA83AC-FFCA-4DF6-88FA-58C04D71A42B}"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188F5-7CE1-4F57-9AD6-4E9C692FAB05}" type="slidenum">
              <a:rPr lang="en-US" smtClean="0"/>
              <a:t>‹#›</a:t>
            </a:fld>
            <a:endParaRPr lang="en-US"/>
          </a:p>
        </p:txBody>
      </p:sp>
    </p:spTree>
    <p:extLst>
      <p:ext uri="{BB962C8B-B14F-4D97-AF65-F5344CB8AC3E}">
        <p14:creationId xmlns:p14="http://schemas.microsoft.com/office/powerpoint/2010/main" val="560290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EB6B99-1E6D-49F8-9272-BB1004A4496B}"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188F5-7CE1-4F57-9AD6-4E9C692FAB05}" type="slidenum">
              <a:rPr lang="en-US" smtClean="0"/>
              <a:t>‹#›</a:t>
            </a:fld>
            <a:endParaRPr lang="en-US"/>
          </a:p>
        </p:txBody>
      </p:sp>
    </p:spTree>
    <p:extLst>
      <p:ext uri="{BB962C8B-B14F-4D97-AF65-F5344CB8AC3E}">
        <p14:creationId xmlns:p14="http://schemas.microsoft.com/office/powerpoint/2010/main" val="284705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E053BE2-46FA-4A02-81FC-E858A097DD60}"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188F5-7CE1-4F57-9AD6-4E9C692FAB05}" type="slidenum">
              <a:rPr lang="en-US" smtClean="0"/>
              <a:t>‹#›</a:t>
            </a:fld>
            <a:endParaRPr lang="en-US"/>
          </a:p>
        </p:txBody>
      </p:sp>
    </p:spTree>
    <p:extLst>
      <p:ext uri="{BB962C8B-B14F-4D97-AF65-F5344CB8AC3E}">
        <p14:creationId xmlns:p14="http://schemas.microsoft.com/office/powerpoint/2010/main" val="2213037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1F71D1-B539-4DB2-9F17-414E72C46CCE}"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188F5-7CE1-4F57-9AD6-4E9C692FAB05}" type="slidenum">
              <a:rPr lang="en-US" smtClean="0"/>
              <a:t>‹#›</a:t>
            </a:fld>
            <a:endParaRPr lang="en-US"/>
          </a:p>
        </p:txBody>
      </p:sp>
    </p:spTree>
    <p:extLst>
      <p:ext uri="{BB962C8B-B14F-4D97-AF65-F5344CB8AC3E}">
        <p14:creationId xmlns:p14="http://schemas.microsoft.com/office/powerpoint/2010/main" val="2762963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5D5891-C060-41F8-A5C5-0560896585E3}" type="datetime1">
              <a:rPr lang="en-US" smtClean="0"/>
              <a:t>8/16/2022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E188F5-7CE1-4F57-9AD6-4E9C692FAB05}" type="slidenum">
              <a:rPr lang="en-US" smtClean="0"/>
              <a:t>‹#›</a:t>
            </a:fld>
            <a:endParaRPr lang="en-US"/>
          </a:p>
        </p:txBody>
      </p:sp>
    </p:spTree>
    <p:extLst>
      <p:ext uri="{BB962C8B-B14F-4D97-AF65-F5344CB8AC3E}">
        <p14:creationId xmlns:p14="http://schemas.microsoft.com/office/powerpoint/2010/main" val="2932236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B8795A-DCBD-4D2F-A388-D8C61D03A138}" type="datetime1">
              <a:rPr lang="en-US" smtClean="0"/>
              <a:t>8/16/2022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E188F5-7CE1-4F57-9AD6-4E9C692FAB05}" type="slidenum">
              <a:rPr lang="en-US" smtClean="0"/>
              <a:t>‹#›</a:t>
            </a:fld>
            <a:endParaRPr lang="en-US"/>
          </a:p>
        </p:txBody>
      </p:sp>
    </p:spTree>
    <p:extLst>
      <p:ext uri="{BB962C8B-B14F-4D97-AF65-F5344CB8AC3E}">
        <p14:creationId xmlns:p14="http://schemas.microsoft.com/office/powerpoint/2010/main" val="102266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1F6CD-DC33-4300-B58A-914280094CE3}" type="datetime1">
              <a:rPr lang="en-US" smtClean="0"/>
              <a:t>8/16/2022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E188F5-7CE1-4F57-9AD6-4E9C692FAB05}" type="slidenum">
              <a:rPr lang="en-US" smtClean="0"/>
              <a:t>‹#›</a:t>
            </a:fld>
            <a:endParaRPr lang="en-US"/>
          </a:p>
        </p:txBody>
      </p:sp>
    </p:spTree>
    <p:extLst>
      <p:ext uri="{BB962C8B-B14F-4D97-AF65-F5344CB8AC3E}">
        <p14:creationId xmlns:p14="http://schemas.microsoft.com/office/powerpoint/2010/main" val="2042903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E990BA-67E3-433F-87D9-CA406D83B061}"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188F5-7CE1-4F57-9AD6-4E9C692FAB05}" type="slidenum">
              <a:rPr lang="en-US" smtClean="0"/>
              <a:t>‹#›</a:t>
            </a:fld>
            <a:endParaRPr lang="en-US"/>
          </a:p>
        </p:txBody>
      </p:sp>
    </p:spTree>
    <p:extLst>
      <p:ext uri="{BB962C8B-B14F-4D97-AF65-F5344CB8AC3E}">
        <p14:creationId xmlns:p14="http://schemas.microsoft.com/office/powerpoint/2010/main" val="220433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596A09-4336-416E-ACD5-BE3D32A3F341}"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188F5-7CE1-4F57-9AD6-4E9C692FAB05}" type="slidenum">
              <a:rPr lang="en-US" smtClean="0"/>
              <a:t>‹#›</a:t>
            </a:fld>
            <a:endParaRPr lang="en-US"/>
          </a:p>
        </p:txBody>
      </p:sp>
    </p:spTree>
    <p:extLst>
      <p:ext uri="{BB962C8B-B14F-4D97-AF65-F5344CB8AC3E}">
        <p14:creationId xmlns:p14="http://schemas.microsoft.com/office/powerpoint/2010/main" val="3938989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7E8DC-8C4A-41F5-9016-C011B6FA525D}" type="datetime1">
              <a:rPr lang="en-US" smtClean="0"/>
              <a:t>8/16/2022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188F5-7CE1-4F57-9AD6-4E9C692FAB05}" type="slidenum">
              <a:rPr lang="en-US" smtClean="0"/>
              <a:t>‹#›</a:t>
            </a:fld>
            <a:endParaRPr lang="en-US"/>
          </a:p>
        </p:txBody>
      </p:sp>
    </p:spTree>
    <p:extLst>
      <p:ext uri="{BB962C8B-B14F-4D97-AF65-F5344CB8AC3E}">
        <p14:creationId xmlns:p14="http://schemas.microsoft.com/office/powerpoint/2010/main" val="3336438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a:latin typeface="+mn-lt"/>
              </a:rPr>
              <a:t>Chapter 16:  Doctor/Patient Communication</a:t>
            </a:r>
          </a:p>
        </p:txBody>
      </p:sp>
      <p:sp>
        <p:nvSpPr>
          <p:cNvPr id="3" name="Subtitle 2"/>
          <p:cNvSpPr>
            <a:spLocks noGrp="1"/>
          </p:cNvSpPr>
          <p:nvPr>
            <p:ph type="subTitle" idx="1"/>
          </p:nvPr>
        </p:nvSpPr>
        <p:spPr>
          <a:xfrm>
            <a:off x="1524000" y="3602038"/>
            <a:ext cx="9144000" cy="2847748"/>
          </a:xfrm>
        </p:spPr>
        <p:txBody>
          <a:bodyPr/>
          <a:lstStyle/>
          <a:p>
            <a:pPr algn="l"/>
            <a:r>
              <a:rPr lang="en-US" sz="2400">
                <a:latin typeface="Calibri" panose="020F0502020204030204" pitchFamily="34" charset="0"/>
                <a:cs typeface="Calibri" panose="020F0502020204030204" pitchFamily="34" charset="0"/>
              </a:rPr>
              <a:t>Angela Cora Garcia, c2022; slides to accompany Chapter 16 of </a:t>
            </a:r>
            <a:r>
              <a:rPr lang="en-US" sz="2400" i="1">
                <a:latin typeface="Calibri" panose="020F0502020204030204" pitchFamily="34" charset="0"/>
                <a:cs typeface="Calibri" panose="020F0502020204030204" pitchFamily="34" charset="0"/>
              </a:rPr>
              <a:t>An Introduction to Interaction: Understanding Talk in the Workplace and Everyday Life, Second Edition</a:t>
            </a:r>
            <a:r>
              <a:rPr lang="en-US" sz="2400">
                <a:latin typeface="Calibri" panose="020F0502020204030204" pitchFamily="34" charset="0"/>
                <a:cs typeface="Calibri" panose="020F0502020204030204" pitchFamily="34" charset="0"/>
              </a:rPr>
              <a:t>.  Bloomsbury Press.</a:t>
            </a:r>
          </a:p>
          <a:p>
            <a:pPr algn="l"/>
            <a:endParaRPr lang="en-US"/>
          </a:p>
          <a:p>
            <a:pPr algn="l"/>
            <a:r>
              <a:rPr lang="en-US"/>
              <a:t>(Note:  Excerpt numbers will follow the number they were given in the textbook chapter, to make it easier to refer back to that section of the chapter for more details.)</a:t>
            </a:r>
          </a:p>
          <a:p>
            <a:endParaRPr lang="en-US"/>
          </a:p>
        </p:txBody>
      </p:sp>
    </p:spTree>
    <p:extLst>
      <p:ext uri="{BB962C8B-B14F-4D97-AF65-F5344CB8AC3E}">
        <p14:creationId xmlns:p14="http://schemas.microsoft.com/office/powerpoint/2010/main" val="2267041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4783"/>
          </a:xfrm>
        </p:spPr>
        <p:txBody>
          <a:bodyPr>
            <a:normAutofit/>
          </a:bodyPr>
          <a:lstStyle/>
          <a:p>
            <a:r>
              <a:rPr lang="en-US" sz="3200">
                <a:latin typeface="Calibri" panose="020F0502020204030204" pitchFamily="34" charset="0"/>
                <a:cs typeface="Calibri" panose="020F0502020204030204" pitchFamily="34" charset="0"/>
              </a:rPr>
              <a:t>Questions about Excerpt 5</a:t>
            </a:r>
            <a:endParaRPr lang="en-US" sz="3200"/>
          </a:p>
        </p:txBody>
      </p:sp>
      <p:sp>
        <p:nvSpPr>
          <p:cNvPr id="3" name="Content Placeholder 2"/>
          <p:cNvSpPr>
            <a:spLocks noGrp="1"/>
          </p:cNvSpPr>
          <p:nvPr>
            <p:ph idx="1"/>
          </p:nvPr>
        </p:nvSpPr>
        <p:spPr>
          <a:xfrm>
            <a:off x="838200" y="1107830"/>
            <a:ext cx="10515600" cy="5468815"/>
          </a:xfrm>
        </p:spPr>
        <p:txBody>
          <a:bodyPr>
            <a:noAutofit/>
          </a:bodyPr>
          <a:lstStyle/>
          <a:p>
            <a:pPr marL="0" indent="0">
              <a:lnSpc>
                <a:spcPct val="100000"/>
              </a:lnSpc>
              <a:spcBef>
                <a:spcPts val="0"/>
              </a:spcBef>
              <a:buNone/>
            </a:pPr>
            <a:r>
              <a:rPr lang="en-US" sz="2400">
                <a:latin typeface="Calibri" panose="020F0502020204030204" pitchFamily="34" charset="0"/>
                <a:cs typeface="Calibri" panose="020F0502020204030204" pitchFamily="34" charset="0"/>
              </a:rPr>
              <a:t>1.  How does the bad news delivery in Excerpt 5 differ from that in the Perspective Display Sequences that Maynard (1992) discovered?</a:t>
            </a:r>
          </a:p>
          <a:p>
            <a:pPr marL="0" indent="0">
              <a:lnSpc>
                <a:spcPct val="100000"/>
              </a:lnSpc>
              <a:spcBef>
                <a:spcPts val="0"/>
              </a:spcBef>
              <a:buNone/>
            </a:pPr>
            <a:endParaRPr lang="en-US" sz="2400">
              <a:latin typeface="Calibri" panose="020F0502020204030204" pitchFamily="34" charset="0"/>
              <a:cs typeface="Calibri" panose="020F0502020204030204" pitchFamily="34" charset="0"/>
            </a:endParaRPr>
          </a:p>
          <a:p>
            <a:pPr marL="0" indent="0">
              <a:lnSpc>
                <a:spcPct val="100000"/>
              </a:lnSpc>
              <a:spcBef>
                <a:spcPts val="0"/>
              </a:spcBef>
              <a:buNone/>
            </a:pPr>
            <a:r>
              <a:rPr lang="en-US" sz="2400">
                <a:latin typeface="Calibri" panose="020F0502020204030204" pitchFamily="34" charset="0"/>
                <a:cs typeface="Calibri" panose="020F0502020204030204" pitchFamily="34" charset="0"/>
              </a:rPr>
              <a:t>2.  What work is done by the beginning phases of the story, in which the doctor describes what happened when the patient arrived at the emergency room with no heartbeat.  Why does the doctor provide a chronological account of what happened, rather than beginning by delivering the bad news about the patient’s condition?</a:t>
            </a:r>
          </a:p>
          <a:p>
            <a:pPr marL="0" indent="0">
              <a:lnSpc>
                <a:spcPct val="100000"/>
              </a:lnSpc>
              <a:spcBef>
                <a:spcPts val="0"/>
              </a:spcBef>
              <a:buNone/>
            </a:pPr>
            <a:endParaRPr lang="en-US" sz="2400">
              <a:latin typeface="Calibri" panose="020F0502020204030204" pitchFamily="34" charset="0"/>
              <a:cs typeface="Calibri" panose="020F0502020204030204" pitchFamily="34" charset="0"/>
            </a:endParaRPr>
          </a:p>
          <a:p>
            <a:pPr marL="0" indent="0">
              <a:lnSpc>
                <a:spcPct val="100000"/>
              </a:lnSpc>
              <a:spcBef>
                <a:spcPts val="0"/>
              </a:spcBef>
              <a:buNone/>
            </a:pPr>
            <a:r>
              <a:rPr lang="en-US" sz="2400">
                <a:latin typeface="Calibri" panose="020F0502020204030204" pitchFamily="34" charset="0"/>
                <a:cs typeface="Calibri" panose="020F0502020204030204" pitchFamily="34" charset="0"/>
              </a:rPr>
              <a:t>3.  Examine the placement of the listener responses in this excerpt (the family members’ “Yes.” responses).  Do they work to encourage or discourage the doctor’s story about the patient’s condition?</a:t>
            </a:r>
          </a:p>
          <a:p>
            <a:pPr marL="0" indent="0">
              <a:lnSpc>
                <a:spcPct val="100000"/>
              </a:lnSpc>
              <a:spcBef>
                <a:spcPts val="0"/>
              </a:spcBef>
              <a:buNone/>
            </a:pPr>
            <a:endParaRPr lang="en-US" sz="2400">
              <a:latin typeface="Calibri" panose="020F0502020204030204" pitchFamily="34" charset="0"/>
              <a:cs typeface="Calibri" panose="020F0502020204030204" pitchFamily="34" charset="0"/>
            </a:endParaRPr>
          </a:p>
          <a:p>
            <a:pPr marL="0" indent="0">
              <a:lnSpc>
                <a:spcPct val="100000"/>
              </a:lnSpc>
              <a:spcBef>
                <a:spcPts val="0"/>
              </a:spcBef>
              <a:buNone/>
            </a:pPr>
            <a:r>
              <a:rPr lang="en-US" sz="2400">
                <a:latin typeface="Calibri" panose="020F0502020204030204" pitchFamily="34" charset="0"/>
                <a:cs typeface="Calibri" panose="020F0502020204030204" pitchFamily="34" charset="0"/>
              </a:rPr>
              <a:t>4.  Do you think the family knows that their relative has died, or will they be surprised by the news?</a:t>
            </a:r>
          </a:p>
          <a:p>
            <a:pPr>
              <a:lnSpc>
                <a:spcPct val="100000"/>
              </a:lnSpc>
              <a:spcBef>
                <a:spcPts val="0"/>
              </a:spcBef>
            </a:pPr>
            <a:endParaRPr lang="en-US" sz="2400"/>
          </a:p>
        </p:txBody>
      </p:sp>
      <p:sp>
        <p:nvSpPr>
          <p:cNvPr id="4" name="Slide Number Placeholder 3"/>
          <p:cNvSpPr>
            <a:spLocks noGrp="1"/>
          </p:cNvSpPr>
          <p:nvPr>
            <p:ph type="sldNum" sz="quarter" idx="12"/>
          </p:nvPr>
        </p:nvSpPr>
        <p:spPr/>
        <p:txBody>
          <a:bodyPr/>
          <a:lstStyle/>
          <a:p>
            <a:fld id="{C9E188F5-7CE1-4F57-9AD6-4E9C692FAB05}" type="slidenum">
              <a:rPr lang="en-US" smtClean="0"/>
              <a:t>10</a:t>
            </a:fld>
            <a:endParaRPr lang="en-US"/>
          </a:p>
        </p:txBody>
      </p:sp>
    </p:spTree>
    <p:extLst>
      <p:ext uri="{BB962C8B-B14F-4D97-AF65-F5344CB8AC3E}">
        <p14:creationId xmlns:p14="http://schemas.microsoft.com/office/powerpoint/2010/main" val="2202925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a:bodyPr>
          <a:lstStyle/>
          <a:p>
            <a:r>
              <a:rPr lang="en-US" sz="3200">
                <a:latin typeface="Calibri" panose="020F0502020204030204" pitchFamily="34" charset="0"/>
                <a:cs typeface="Calibri" panose="020F0502020204030204" pitchFamily="34" charset="0"/>
              </a:rPr>
              <a:t>Analysis of Excerpt 5:</a:t>
            </a:r>
            <a:endParaRPr lang="en-US" sz="3200"/>
          </a:p>
        </p:txBody>
      </p:sp>
      <p:sp>
        <p:nvSpPr>
          <p:cNvPr id="3" name="Content Placeholder 2"/>
          <p:cNvSpPr>
            <a:spLocks noGrp="1"/>
          </p:cNvSpPr>
          <p:nvPr>
            <p:ph idx="1"/>
          </p:nvPr>
        </p:nvSpPr>
        <p:spPr>
          <a:xfrm>
            <a:off x="1450730" y="1002323"/>
            <a:ext cx="9903069" cy="5719152"/>
          </a:xfrm>
        </p:spPr>
        <p:txBody>
          <a:bodyPr/>
          <a:lstStyle/>
          <a:p>
            <a:pPr marL="0" indent="0">
              <a:lnSpc>
                <a:spcPct val="100000"/>
              </a:lnSpc>
              <a:spcBef>
                <a:spcPts val="0"/>
              </a:spcBef>
              <a:buNone/>
            </a:pPr>
            <a:r>
              <a:rPr lang="en-US" sz="2000">
                <a:latin typeface="Calibri" panose="020F0502020204030204" pitchFamily="34" charset="0"/>
                <a:cs typeface="Calibri" panose="020F0502020204030204" pitchFamily="34" charset="0"/>
              </a:rPr>
              <a:t>Kawashima (2017) argues that the storytelling approach to telling bad news is functional because it lets the doctor “forecast” (Maynard 2003) the bad news to come, so that the family already has had a hint that the news will be bad.  </a:t>
            </a:r>
          </a:p>
          <a:p>
            <a:pPr marL="0" indent="0">
              <a:lnSpc>
                <a:spcPct val="100000"/>
              </a:lnSpc>
              <a:spcBef>
                <a:spcPts val="0"/>
              </a:spcBef>
              <a:buNone/>
            </a:pPr>
            <a:endParaRPr lang="en-US" sz="2000">
              <a:latin typeface="Calibri" panose="020F0502020204030204" pitchFamily="34" charset="0"/>
              <a:cs typeface="Calibri" panose="020F0502020204030204" pitchFamily="34" charset="0"/>
            </a:endParaRPr>
          </a:p>
          <a:p>
            <a:pPr marL="0" indent="0">
              <a:lnSpc>
                <a:spcPct val="100000"/>
              </a:lnSpc>
              <a:spcBef>
                <a:spcPts val="0"/>
              </a:spcBef>
              <a:buNone/>
            </a:pPr>
            <a:r>
              <a:rPr lang="en-US" sz="2000">
                <a:latin typeface="Calibri" panose="020F0502020204030204" pitchFamily="34" charset="0"/>
                <a:cs typeface="Calibri" panose="020F0502020204030204" pitchFamily="34" charset="0"/>
              </a:rPr>
              <a:t>By using a </a:t>
            </a:r>
            <a:r>
              <a:rPr lang="en-US" sz="2000" i="1">
                <a:latin typeface="Calibri" panose="020F0502020204030204" pitchFamily="34" charset="0"/>
                <a:cs typeface="Calibri" panose="020F0502020204030204" pitchFamily="34" charset="0"/>
              </a:rPr>
              <a:t>chronological</a:t>
            </a:r>
            <a:r>
              <a:rPr lang="en-US" sz="2000">
                <a:latin typeface="Calibri" panose="020F0502020204030204" pitchFamily="34" charset="0"/>
                <a:cs typeface="Calibri" panose="020F0502020204030204" pitchFamily="34" charset="0"/>
              </a:rPr>
              <a:t> approach the doctor is able to lead the family through the sequence of events that led to the current situation, working up to the news in a </a:t>
            </a:r>
            <a:r>
              <a:rPr lang="en-US" sz="2000" i="1">
                <a:latin typeface="Calibri" panose="020F0502020204030204" pitchFamily="34" charset="0"/>
                <a:cs typeface="Calibri" panose="020F0502020204030204" pitchFamily="34" charset="0"/>
              </a:rPr>
              <a:t>stepwise fashion </a:t>
            </a:r>
            <a:r>
              <a:rPr lang="en-US" sz="2000">
                <a:latin typeface="Calibri" panose="020F0502020204030204" pitchFamily="34" charset="0"/>
                <a:cs typeface="Calibri" panose="020F0502020204030204" pitchFamily="34" charset="0"/>
              </a:rPr>
              <a:t>rather than all of a sudden.</a:t>
            </a:r>
          </a:p>
          <a:p>
            <a:pPr marL="0" indent="0">
              <a:lnSpc>
                <a:spcPct val="100000"/>
              </a:lnSpc>
              <a:spcBef>
                <a:spcPts val="0"/>
              </a:spcBef>
              <a:buNone/>
            </a:pPr>
            <a:endParaRPr lang="en-US" sz="2000">
              <a:latin typeface="Calibri" panose="020F0502020204030204" pitchFamily="34" charset="0"/>
              <a:cs typeface="Calibri" panose="020F0502020204030204" pitchFamily="34" charset="0"/>
            </a:endParaRPr>
          </a:p>
          <a:p>
            <a:pPr marL="0" indent="0">
              <a:lnSpc>
                <a:spcPct val="100000"/>
              </a:lnSpc>
              <a:spcBef>
                <a:spcPts val="0"/>
              </a:spcBef>
              <a:buNone/>
            </a:pPr>
            <a:r>
              <a:rPr lang="en-US" sz="2000">
                <a:latin typeface="Calibri" panose="020F0502020204030204" pitchFamily="34" charset="0"/>
                <a:cs typeface="Calibri" panose="020F0502020204030204" pitchFamily="34" charset="0"/>
              </a:rPr>
              <a:t>The chronological approach may also serve to document that the medical staff acted appropriately at every step.  For example, in the story told in Excerpt 1 the doctor first reports that the patient had no heartbeat, (line 2) and then reports that she was given “cardiac massage and such,” (line 4), thus detailing the efforts made to save her.</a:t>
            </a:r>
          </a:p>
          <a:p>
            <a:pPr marL="0" indent="0">
              <a:lnSpc>
                <a:spcPct val="100000"/>
              </a:lnSpc>
              <a:spcBef>
                <a:spcPts val="0"/>
              </a:spcBef>
              <a:buNone/>
            </a:pPr>
            <a:endParaRPr lang="en-US" sz="2000">
              <a:latin typeface="Calibri" panose="020F0502020204030204" pitchFamily="34" charset="0"/>
              <a:cs typeface="Calibri" panose="020F0502020204030204" pitchFamily="34" charset="0"/>
            </a:endParaRPr>
          </a:p>
          <a:p>
            <a:pPr marL="0" indent="0">
              <a:lnSpc>
                <a:spcPct val="100000"/>
              </a:lnSpc>
              <a:spcBef>
                <a:spcPts val="0"/>
              </a:spcBef>
              <a:buNone/>
            </a:pPr>
            <a:r>
              <a:rPr lang="en-US" sz="2000">
                <a:latin typeface="Calibri" panose="020F0502020204030204" pitchFamily="34" charset="0"/>
                <a:cs typeface="Calibri" panose="020F0502020204030204" pitchFamily="34" charset="0"/>
              </a:rPr>
              <a:t>The storytelling format puts the family in the position of story recipient; they perform their listener role through minimal responses at several junctures in the story, thus displaying their interest in and comprehension of the ongoing report.  Through their prompt placement of these responses they encourage continuation of the story.  </a:t>
            </a:r>
          </a:p>
          <a:p>
            <a:endParaRPr lang="en-US"/>
          </a:p>
        </p:txBody>
      </p:sp>
      <p:sp>
        <p:nvSpPr>
          <p:cNvPr id="4" name="Slide Number Placeholder 3"/>
          <p:cNvSpPr>
            <a:spLocks noGrp="1"/>
          </p:cNvSpPr>
          <p:nvPr>
            <p:ph type="sldNum" sz="quarter" idx="12"/>
          </p:nvPr>
        </p:nvSpPr>
        <p:spPr/>
        <p:txBody>
          <a:bodyPr/>
          <a:lstStyle/>
          <a:p>
            <a:fld id="{C9E188F5-7CE1-4F57-9AD6-4E9C692FAB05}" type="slidenum">
              <a:rPr lang="en-US" smtClean="0"/>
              <a:t>11</a:t>
            </a:fld>
            <a:endParaRPr lang="en-US"/>
          </a:p>
        </p:txBody>
      </p:sp>
    </p:spTree>
    <p:extLst>
      <p:ext uri="{BB962C8B-B14F-4D97-AF65-F5344CB8AC3E}">
        <p14:creationId xmlns:p14="http://schemas.microsoft.com/office/powerpoint/2010/main" val="1265568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817"/>
            <a:ext cx="10515600" cy="989215"/>
          </a:xfrm>
        </p:spPr>
        <p:txBody>
          <a:bodyPr/>
          <a:lstStyle/>
          <a:p>
            <a:br>
              <a:rPr lang="en-US" sz="3200">
                <a:latin typeface="+mn-lt"/>
              </a:rPr>
            </a:br>
            <a:br>
              <a:rPr lang="en-US" sz="3200">
                <a:latin typeface="+mn-lt"/>
              </a:rPr>
            </a:br>
            <a:r>
              <a:rPr lang="en-US" sz="3200">
                <a:latin typeface="+mn-lt"/>
              </a:rPr>
              <a:t>Doctor/Patient Consultations: Diagnostic Interviews and Giving Medical Advice</a:t>
            </a:r>
            <a:br>
              <a:rPr lang="en-US"/>
            </a:br>
            <a:endParaRPr lang="en-US"/>
          </a:p>
        </p:txBody>
      </p:sp>
      <p:sp>
        <p:nvSpPr>
          <p:cNvPr id="3" name="Content Placeholder 2"/>
          <p:cNvSpPr>
            <a:spLocks noGrp="1"/>
          </p:cNvSpPr>
          <p:nvPr>
            <p:ph idx="1"/>
          </p:nvPr>
        </p:nvSpPr>
        <p:spPr>
          <a:xfrm>
            <a:off x="1340528" y="1766655"/>
            <a:ext cx="10013272" cy="4875213"/>
          </a:xfrm>
        </p:spPr>
        <p:txBody>
          <a:bodyPr>
            <a:normAutofit/>
          </a:bodyPr>
          <a:lstStyle/>
          <a:p>
            <a:pPr marL="0" indent="0">
              <a:lnSpc>
                <a:spcPct val="100000"/>
              </a:lnSpc>
              <a:spcBef>
                <a:spcPts val="0"/>
              </a:spcBef>
              <a:buNone/>
            </a:pPr>
            <a:r>
              <a:rPr lang="en-US" sz="2400"/>
              <a:t>Physicians use question/answer chains to conduct diagnostic interviews </a:t>
            </a:r>
          </a:p>
          <a:p>
            <a:pPr marL="0" indent="0">
              <a:lnSpc>
                <a:spcPct val="100000"/>
              </a:lnSpc>
              <a:spcBef>
                <a:spcPts val="0"/>
              </a:spcBef>
              <a:buNone/>
            </a:pPr>
            <a:endParaRPr lang="en-US" sz="2400"/>
          </a:p>
          <a:p>
            <a:pPr marL="0" indent="0">
              <a:lnSpc>
                <a:spcPct val="100000"/>
              </a:lnSpc>
              <a:spcBef>
                <a:spcPts val="0"/>
              </a:spcBef>
              <a:buNone/>
            </a:pPr>
            <a:r>
              <a:rPr lang="en-US" sz="2400"/>
              <a:t>Some physicians focus on the diagnostic process to the exclusion of patient concerns and may ignore emotional signals</a:t>
            </a:r>
          </a:p>
          <a:p>
            <a:pPr marL="0" indent="0">
              <a:lnSpc>
                <a:spcPct val="100000"/>
              </a:lnSpc>
              <a:spcBef>
                <a:spcPts val="0"/>
              </a:spcBef>
              <a:buNone/>
            </a:pPr>
            <a:endParaRPr lang="en-US" sz="2400"/>
          </a:p>
          <a:p>
            <a:pPr marL="0" indent="0">
              <a:lnSpc>
                <a:spcPct val="100000"/>
              </a:lnSpc>
              <a:spcBef>
                <a:spcPts val="0"/>
              </a:spcBef>
              <a:buNone/>
            </a:pPr>
            <a:r>
              <a:rPr lang="en-US" sz="2400"/>
              <a:t>Physicians who respond empathetically to patient’s expressions of emotions may be more effective (e.g., Frankel, 1995; 2001)</a:t>
            </a:r>
          </a:p>
          <a:p>
            <a:pPr marL="0" indent="0">
              <a:lnSpc>
                <a:spcPct val="100000"/>
              </a:lnSpc>
              <a:spcBef>
                <a:spcPts val="0"/>
              </a:spcBef>
              <a:buNone/>
            </a:pPr>
            <a:endParaRPr lang="en-US" sz="2400"/>
          </a:p>
          <a:p>
            <a:pPr marL="0" indent="0">
              <a:lnSpc>
                <a:spcPct val="100000"/>
              </a:lnSpc>
              <a:spcBef>
                <a:spcPts val="0"/>
              </a:spcBef>
              <a:buNone/>
            </a:pPr>
            <a:r>
              <a:rPr lang="en-US" sz="2400"/>
              <a:t>For example, in Exerpt 7 on the next slide the doctor ignores the patient’s reports of crying and instead abruptly switches to asking about a different symptom (“itching”; line 12)</a:t>
            </a:r>
          </a:p>
        </p:txBody>
      </p:sp>
      <p:sp>
        <p:nvSpPr>
          <p:cNvPr id="4" name="Slide Number Placeholder 3"/>
          <p:cNvSpPr>
            <a:spLocks noGrp="1"/>
          </p:cNvSpPr>
          <p:nvPr>
            <p:ph type="sldNum" sz="quarter" idx="12"/>
          </p:nvPr>
        </p:nvSpPr>
        <p:spPr/>
        <p:txBody>
          <a:bodyPr/>
          <a:lstStyle/>
          <a:p>
            <a:fld id="{C9E188F5-7CE1-4F57-9AD6-4E9C692FAB05}" type="slidenum">
              <a:rPr lang="en-US" smtClean="0"/>
              <a:t>12</a:t>
            </a:fld>
            <a:endParaRPr lang="en-US"/>
          </a:p>
        </p:txBody>
      </p:sp>
    </p:spTree>
    <p:extLst>
      <p:ext uri="{BB962C8B-B14F-4D97-AF65-F5344CB8AC3E}">
        <p14:creationId xmlns:p14="http://schemas.microsoft.com/office/powerpoint/2010/main" val="2790978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3237"/>
          </a:xfrm>
        </p:spPr>
        <p:txBody>
          <a:bodyPr/>
          <a:lstStyle/>
          <a:p>
            <a:br>
              <a:rPr lang="en-US" sz="3200">
                <a:latin typeface="+mn-lt"/>
              </a:rPr>
            </a:br>
            <a:r>
              <a:rPr lang="en-US" sz="3200">
                <a:latin typeface="+mn-lt"/>
              </a:rPr>
              <a:t>Excerpt 7:  Frankel (1995, p. 244)</a:t>
            </a:r>
            <a:br>
              <a:rPr lang="en-US"/>
            </a:br>
            <a:endParaRPr lang="en-US"/>
          </a:p>
        </p:txBody>
      </p:sp>
      <p:sp>
        <p:nvSpPr>
          <p:cNvPr id="3" name="Content Placeholder 2"/>
          <p:cNvSpPr>
            <a:spLocks noGrp="1"/>
          </p:cNvSpPr>
          <p:nvPr>
            <p:ph idx="1"/>
          </p:nvPr>
        </p:nvSpPr>
        <p:spPr>
          <a:xfrm>
            <a:off x="838200" y="870438"/>
            <a:ext cx="10515600" cy="5785339"/>
          </a:xfrm>
        </p:spPr>
        <p:txBody>
          <a:bodyPr>
            <a:normAutofit/>
          </a:bodyPr>
          <a:lstStyle/>
          <a:p>
            <a:pPr marL="0" indent="0">
              <a:buNone/>
            </a:pPr>
            <a:r>
              <a:rPr lang="en-US" sz="2400"/>
              <a:t>1	D:	How long have you been having trouble feeling dizzy?</a:t>
            </a:r>
          </a:p>
          <a:p>
            <a:pPr marL="0" indent="0">
              <a:buNone/>
            </a:pPr>
            <a:r>
              <a:rPr lang="en-US" sz="2400"/>
              <a:t>2	P:	Around- I started back I would say about a week ago.</a:t>
            </a:r>
          </a:p>
          <a:p>
            <a:pPr marL="0" indent="0">
              <a:buNone/>
            </a:pPr>
            <a:r>
              <a:rPr lang="en-US" sz="2400"/>
              <a:t>3	D:	When do you notice that- that you feel dizzy?</a:t>
            </a:r>
          </a:p>
          <a:p>
            <a:pPr marL="0" indent="0">
              <a:buNone/>
            </a:pPr>
            <a:r>
              <a:rPr lang="en-US" sz="2400"/>
              <a:t>4		(pause)</a:t>
            </a:r>
          </a:p>
          <a:p>
            <a:pPr marL="0" indent="0">
              <a:buNone/>
            </a:pPr>
            <a:r>
              <a:rPr lang="en-US" sz="2400"/>
              <a:t>5	P:	I think it was last Friday or Saturday (morning)//I forgot what day it </a:t>
            </a:r>
          </a:p>
          <a:p>
            <a:pPr marL="0" indent="0">
              <a:buNone/>
            </a:pPr>
            <a:r>
              <a:rPr lang="en-US" sz="2400"/>
              <a:t>6		was.</a:t>
            </a:r>
          </a:p>
          <a:p>
            <a:pPr marL="0" indent="0">
              <a:buNone/>
            </a:pPr>
            <a:r>
              <a:rPr lang="en-US" sz="2400"/>
              <a:t>7	D:	What were you doing?</a:t>
            </a:r>
          </a:p>
          <a:p>
            <a:pPr marL="0" indent="0">
              <a:buNone/>
            </a:pPr>
            <a:r>
              <a:rPr lang="en-US" sz="2400"/>
              <a:t>8	D:	What were you doing at the time?</a:t>
            </a:r>
          </a:p>
          <a:p>
            <a:pPr marL="0" indent="0">
              <a:buNone/>
            </a:pPr>
            <a:r>
              <a:rPr lang="en-US" sz="2400"/>
              <a:t>9	P:	I (don't know) I just went to getting dizzy and I started crying, I told</a:t>
            </a:r>
          </a:p>
          <a:p>
            <a:pPr marL="0" indent="0">
              <a:buNone/>
            </a:pPr>
            <a:r>
              <a:rPr lang="en-US" sz="2400"/>
              <a:t>10		Bobby I wanted to go to the hospital or somewhere so- I finally felt a </a:t>
            </a:r>
          </a:p>
          <a:p>
            <a:pPr marL="0" indent="0">
              <a:buNone/>
            </a:pPr>
            <a:r>
              <a:rPr lang="en-US" sz="2400"/>
              <a:t>11		little better and I just got into bed and went to sleep.</a:t>
            </a:r>
          </a:p>
          <a:p>
            <a:pPr marL="0" indent="0">
              <a:buNone/>
            </a:pPr>
            <a:r>
              <a:rPr lang="en-US" sz="2400"/>
              <a:t>12	D:	Okay.  Tell me a little more about the itching.</a:t>
            </a:r>
          </a:p>
          <a:p>
            <a:pPr marL="0" indent="0">
              <a:buNone/>
            </a:pPr>
            <a:endParaRPr lang="en-US" sz="2400"/>
          </a:p>
        </p:txBody>
      </p:sp>
      <p:sp>
        <p:nvSpPr>
          <p:cNvPr id="4" name="Slide Number Placeholder 3"/>
          <p:cNvSpPr>
            <a:spLocks noGrp="1"/>
          </p:cNvSpPr>
          <p:nvPr>
            <p:ph type="sldNum" sz="quarter" idx="12"/>
          </p:nvPr>
        </p:nvSpPr>
        <p:spPr/>
        <p:txBody>
          <a:bodyPr/>
          <a:lstStyle/>
          <a:p>
            <a:fld id="{C9E188F5-7CE1-4F57-9AD6-4E9C692FAB05}" type="slidenum">
              <a:rPr lang="en-US" smtClean="0"/>
              <a:t>13</a:t>
            </a:fld>
            <a:endParaRPr lang="en-US"/>
          </a:p>
        </p:txBody>
      </p:sp>
    </p:spTree>
    <p:extLst>
      <p:ext uri="{BB962C8B-B14F-4D97-AF65-F5344CB8AC3E}">
        <p14:creationId xmlns:p14="http://schemas.microsoft.com/office/powerpoint/2010/main" val="1495436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4444"/>
          </a:xfrm>
        </p:spPr>
        <p:txBody>
          <a:bodyPr>
            <a:normAutofit/>
          </a:bodyPr>
          <a:lstStyle/>
          <a:p>
            <a:r>
              <a:rPr lang="en-US" sz="3200">
                <a:latin typeface="+mn-lt"/>
              </a:rPr>
              <a:t>Patient’s Role in Diagnosis (Gill, 1998)</a:t>
            </a:r>
          </a:p>
        </p:txBody>
      </p:sp>
      <p:sp>
        <p:nvSpPr>
          <p:cNvPr id="3" name="Content Placeholder 2"/>
          <p:cNvSpPr>
            <a:spLocks noGrp="1"/>
          </p:cNvSpPr>
          <p:nvPr>
            <p:ph idx="1"/>
          </p:nvPr>
        </p:nvSpPr>
        <p:spPr>
          <a:xfrm>
            <a:off x="1591408" y="1652954"/>
            <a:ext cx="9762392" cy="5068521"/>
          </a:xfrm>
        </p:spPr>
        <p:txBody>
          <a:bodyPr>
            <a:normAutofit/>
          </a:bodyPr>
          <a:lstStyle/>
          <a:p>
            <a:pPr marL="0" indent="0">
              <a:buNone/>
            </a:pPr>
            <a:r>
              <a:rPr lang="en-US" sz="2400"/>
              <a:t>Patients display deference to physician’s authority and expertise, and also may resist physician’s authority</a:t>
            </a:r>
          </a:p>
          <a:p>
            <a:pPr marL="0" indent="0">
              <a:buNone/>
            </a:pPr>
            <a:endParaRPr lang="en-US" sz="2400"/>
          </a:p>
          <a:p>
            <a:pPr marL="0" indent="0">
              <a:buNone/>
            </a:pPr>
            <a:r>
              <a:rPr lang="en-US" sz="2400"/>
              <a:t>For example, in Excerpt 9 on the next slide the patient (“Ms. I”) displays authority over her knowledge of her own symptoms (lines 1 and 20, while displaying deference to the physician’s authority over the diagnosis of the causes of her headaches (lines 4-7) </a:t>
            </a:r>
          </a:p>
          <a:p>
            <a:pPr marL="0" indent="0">
              <a:buNone/>
            </a:pPr>
            <a:endParaRPr lang="en-US" sz="2400"/>
          </a:p>
          <a:p>
            <a:pPr marL="0" indent="0">
              <a:buNone/>
            </a:pPr>
            <a:r>
              <a:rPr lang="en-US" sz="2400"/>
              <a:t>Ms. I then again displays authority over her knowledge of her own symptoms in line 9</a:t>
            </a:r>
          </a:p>
        </p:txBody>
      </p:sp>
      <p:sp>
        <p:nvSpPr>
          <p:cNvPr id="4" name="Slide Number Placeholder 3"/>
          <p:cNvSpPr>
            <a:spLocks noGrp="1"/>
          </p:cNvSpPr>
          <p:nvPr>
            <p:ph type="sldNum" sz="quarter" idx="12"/>
          </p:nvPr>
        </p:nvSpPr>
        <p:spPr/>
        <p:txBody>
          <a:bodyPr/>
          <a:lstStyle/>
          <a:p>
            <a:fld id="{C9E188F5-7CE1-4F57-9AD6-4E9C692FAB05}" type="slidenum">
              <a:rPr lang="en-US" smtClean="0"/>
              <a:t>14</a:t>
            </a:fld>
            <a:endParaRPr lang="en-US"/>
          </a:p>
        </p:txBody>
      </p:sp>
    </p:spTree>
    <p:extLst>
      <p:ext uri="{BB962C8B-B14F-4D97-AF65-F5344CB8AC3E}">
        <p14:creationId xmlns:p14="http://schemas.microsoft.com/office/powerpoint/2010/main" val="1258437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3091"/>
            <a:ext cx="10515600" cy="527539"/>
          </a:xfrm>
        </p:spPr>
        <p:txBody>
          <a:bodyPr/>
          <a:lstStyle/>
          <a:p>
            <a:br>
              <a:rPr lang="en-US" sz="3200">
                <a:latin typeface="+mn-lt"/>
              </a:rPr>
            </a:br>
            <a:br>
              <a:rPr lang="en-US" sz="3200">
                <a:latin typeface="+mn-lt"/>
              </a:rPr>
            </a:br>
            <a:br>
              <a:rPr lang="en-US" sz="3200">
                <a:latin typeface="+mn-lt"/>
              </a:rPr>
            </a:br>
            <a:r>
              <a:rPr lang="en-US" sz="3200">
                <a:latin typeface="+mn-lt"/>
              </a:rPr>
              <a:t>Excerpt  9:  Gill (1998, p. 345)</a:t>
            </a:r>
            <a:br>
              <a:rPr lang="en-US" sz="3200">
                <a:latin typeface="+mn-lt"/>
              </a:rPr>
            </a:br>
            <a:br>
              <a:rPr lang="en-US" sz="3200">
                <a:latin typeface="+mn-lt"/>
              </a:rPr>
            </a:br>
            <a:r>
              <a:rPr lang="en-US" sz="3200">
                <a:latin typeface="+mn-lt"/>
              </a:rPr>
              <a:t> </a:t>
            </a:r>
            <a:br>
              <a:rPr lang="en-US"/>
            </a:br>
            <a:endParaRPr lang="en-US"/>
          </a:p>
        </p:txBody>
      </p:sp>
      <p:sp>
        <p:nvSpPr>
          <p:cNvPr id="3" name="Content Placeholder 2"/>
          <p:cNvSpPr>
            <a:spLocks noGrp="1"/>
          </p:cNvSpPr>
          <p:nvPr>
            <p:ph idx="1"/>
          </p:nvPr>
        </p:nvSpPr>
        <p:spPr>
          <a:xfrm>
            <a:off x="1600200" y="1274885"/>
            <a:ext cx="9753600" cy="5240214"/>
          </a:xfrm>
        </p:spPr>
        <p:txBody>
          <a:bodyPr>
            <a:normAutofit/>
          </a:bodyPr>
          <a:lstStyle/>
          <a:p>
            <a:pPr marL="0" indent="0">
              <a:buNone/>
            </a:pPr>
            <a:r>
              <a:rPr lang="en-US" sz="2400"/>
              <a:t>1	Ms. I:	I still ha::ve my: ordinary::: </a:t>
            </a:r>
            <a:r>
              <a:rPr lang="en-US" sz="2400" u="sng"/>
              <a:t>mi</a:t>
            </a:r>
            <a:r>
              <a:rPr lang="en-US" sz="2400"/>
              <a:t>graine</a:t>
            </a:r>
          </a:p>
          <a:p>
            <a:pPr marL="0" indent="0">
              <a:buNone/>
            </a:pPr>
            <a:r>
              <a:rPr lang="en-US" sz="2400"/>
              <a:t>2		</a:t>
            </a:r>
            <a:r>
              <a:rPr lang="en-US" sz="2400" u="sng"/>
              <a:t>head</a:t>
            </a:r>
            <a:r>
              <a:rPr lang="en-US" sz="2400"/>
              <a:t>aches, which I've ha:d for yea::rs?</a:t>
            </a:r>
          </a:p>
          <a:p>
            <a:pPr marL="0" indent="0">
              <a:buNone/>
            </a:pPr>
            <a:r>
              <a:rPr lang="en-US" sz="2400"/>
              <a:t>3			(1.3)</a:t>
            </a:r>
          </a:p>
          <a:p>
            <a:pPr marL="0" indent="0">
              <a:buNone/>
            </a:pPr>
            <a:r>
              <a:rPr lang="en-US" sz="2400"/>
              <a:t>4	Ms. I:	°And ah:° (.) they </a:t>
            </a:r>
            <a:r>
              <a:rPr lang="en-US" sz="2400" u="sng"/>
              <a:t>c</a:t>
            </a:r>
            <a:r>
              <a:rPr lang="en-US" sz="2400"/>
              <a:t>ome and </a:t>
            </a:r>
            <a:r>
              <a:rPr lang="en-US" sz="2400" u="sng"/>
              <a:t>g</a:t>
            </a:r>
            <a:r>
              <a:rPr lang="en-US" sz="2400"/>
              <a:t>o so </a:t>
            </a:r>
            <a:r>
              <a:rPr lang="en-US" sz="2400" u="sng"/>
              <a:t>bad</a:t>
            </a:r>
            <a:r>
              <a:rPr lang="en-US" sz="2400"/>
              <a:t>ly I: just</a:t>
            </a:r>
          </a:p>
          <a:p>
            <a:pPr marL="0" indent="0">
              <a:buNone/>
            </a:pPr>
            <a:r>
              <a:rPr lang="en-US" sz="2400"/>
              <a:t>5		have to </a:t>
            </a:r>
            <a:r>
              <a:rPr lang="en-US" sz="2400" u="sng"/>
              <a:t>real</a:t>
            </a:r>
            <a:r>
              <a:rPr lang="en-US" sz="2400"/>
              <a:t>ly </a:t>
            </a:r>
            <a:r>
              <a:rPr lang="en-US" sz="2400" u="sng"/>
              <a:t>won</a:t>
            </a:r>
            <a:r>
              <a:rPr lang="en-US" sz="2400"/>
              <a:t>der what </a:t>
            </a:r>
            <a:r>
              <a:rPr lang="en-US" sz="2400" u="sng"/>
              <a:t>tr</a:t>
            </a:r>
            <a:r>
              <a:rPr lang="en-US" sz="2400"/>
              <a:t>iggers that.</a:t>
            </a:r>
          </a:p>
          <a:p>
            <a:pPr marL="0" indent="0">
              <a:buNone/>
            </a:pPr>
            <a:r>
              <a:rPr lang="en-US" sz="2400"/>
              <a:t>6		I know I do have some °allergies°.</a:t>
            </a:r>
          </a:p>
          <a:p>
            <a:pPr marL="0" indent="0">
              <a:buNone/>
            </a:pPr>
            <a:r>
              <a:rPr lang="en-US" sz="2400"/>
              <a:t>7		So [that's      ] s:ome possibilities=</a:t>
            </a:r>
          </a:p>
          <a:p>
            <a:pPr marL="0" indent="0">
              <a:buNone/>
            </a:pPr>
            <a:r>
              <a:rPr lang="en-US" sz="2400"/>
              <a:t>8	Dr. C:	      [&gt;M hm&lt;]			     </a:t>
            </a:r>
          </a:p>
          <a:p>
            <a:pPr marL="0" indent="0">
              <a:buNone/>
            </a:pPr>
            <a:r>
              <a:rPr lang="en-US" sz="2400"/>
              <a:t>9	Ms. I:	=an I know (.) .hh </a:t>
            </a:r>
            <a:r>
              <a:rPr lang="en-US" sz="2400" u="sng"/>
              <a:t>they</a:t>
            </a:r>
            <a:r>
              <a:rPr lang="en-US" sz="2400"/>
              <a:t> do </a:t>
            </a:r>
            <a:r>
              <a:rPr lang="en-US" sz="2400" u="sng"/>
              <a:t>bo</a:t>
            </a:r>
            <a:r>
              <a:rPr lang="en-US" sz="2400"/>
              <a:t>ther me</a:t>
            </a:r>
          </a:p>
          <a:p>
            <a:pPr marL="0" indent="0">
              <a:buNone/>
            </a:pPr>
            <a:endParaRPr lang="en-US" sz="2400"/>
          </a:p>
        </p:txBody>
      </p:sp>
      <p:sp>
        <p:nvSpPr>
          <p:cNvPr id="4" name="Slide Number Placeholder 3"/>
          <p:cNvSpPr>
            <a:spLocks noGrp="1"/>
          </p:cNvSpPr>
          <p:nvPr>
            <p:ph type="sldNum" sz="quarter" idx="12"/>
          </p:nvPr>
        </p:nvSpPr>
        <p:spPr/>
        <p:txBody>
          <a:bodyPr/>
          <a:lstStyle/>
          <a:p>
            <a:fld id="{C9E188F5-7CE1-4F57-9AD6-4E9C692FAB05}" type="slidenum">
              <a:rPr lang="en-US" smtClean="0"/>
              <a:t>15</a:t>
            </a:fld>
            <a:endParaRPr lang="en-US"/>
          </a:p>
        </p:txBody>
      </p:sp>
    </p:spTree>
    <p:extLst>
      <p:ext uri="{BB962C8B-B14F-4D97-AF65-F5344CB8AC3E}">
        <p14:creationId xmlns:p14="http://schemas.microsoft.com/office/powerpoint/2010/main" val="109410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5313"/>
          </a:xfrm>
        </p:spPr>
        <p:txBody>
          <a:bodyPr/>
          <a:lstStyle/>
          <a:p>
            <a:br>
              <a:rPr lang="en-US" sz="3200">
                <a:latin typeface="+mn-lt"/>
              </a:rPr>
            </a:br>
            <a:r>
              <a:rPr lang="en-US" sz="3200">
                <a:latin typeface="+mn-lt"/>
              </a:rPr>
              <a:t>Patient Resistance </a:t>
            </a:r>
            <a:br>
              <a:rPr lang="en-US"/>
            </a:br>
            <a:endParaRPr lang="en-US"/>
          </a:p>
        </p:txBody>
      </p:sp>
      <p:sp>
        <p:nvSpPr>
          <p:cNvPr id="3" name="Content Placeholder 2"/>
          <p:cNvSpPr>
            <a:spLocks noGrp="1"/>
          </p:cNvSpPr>
          <p:nvPr>
            <p:ph idx="1"/>
          </p:nvPr>
        </p:nvSpPr>
        <p:spPr>
          <a:xfrm>
            <a:off x="1292468" y="1652954"/>
            <a:ext cx="10061331" cy="5068521"/>
          </a:xfrm>
        </p:spPr>
        <p:txBody>
          <a:bodyPr>
            <a:normAutofit/>
          </a:bodyPr>
          <a:lstStyle/>
          <a:p>
            <a:pPr marL="0" indent="0">
              <a:buNone/>
            </a:pPr>
            <a:r>
              <a:rPr lang="en-US" sz="2400"/>
              <a:t>When patients resist doctor’s advice or recommendations, doctors have techniques at their disposal to pursue acceptance (Stivers and Timmermans, 2020)</a:t>
            </a:r>
          </a:p>
          <a:p>
            <a:pPr marL="0" indent="0">
              <a:buNone/>
            </a:pPr>
            <a:endParaRPr lang="en-US" sz="2400"/>
          </a:p>
          <a:p>
            <a:pPr marL="0" indent="0">
              <a:buNone/>
            </a:pPr>
            <a:r>
              <a:rPr lang="en-US" sz="2400"/>
              <a:t>In Excerpt 13 on the next slide the doctor is advising the diabetic patient to start exercising.  The patient claims he does not have time to exercise (lines 6-7 and 9), and then states that he mows lawns every day, which he thinks should count as exercise (lines 9-10, 30-31)</a:t>
            </a:r>
          </a:p>
        </p:txBody>
      </p:sp>
      <p:sp>
        <p:nvSpPr>
          <p:cNvPr id="4" name="Slide Number Placeholder 3"/>
          <p:cNvSpPr>
            <a:spLocks noGrp="1"/>
          </p:cNvSpPr>
          <p:nvPr>
            <p:ph type="sldNum" sz="quarter" idx="12"/>
          </p:nvPr>
        </p:nvSpPr>
        <p:spPr/>
        <p:txBody>
          <a:bodyPr/>
          <a:lstStyle/>
          <a:p>
            <a:fld id="{C9E188F5-7CE1-4F57-9AD6-4E9C692FAB05}" type="slidenum">
              <a:rPr lang="en-US" smtClean="0"/>
              <a:t>16</a:t>
            </a:fld>
            <a:endParaRPr lang="en-US"/>
          </a:p>
        </p:txBody>
      </p:sp>
    </p:spTree>
    <p:extLst>
      <p:ext uri="{BB962C8B-B14F-4D97-AF65-F5344CB8AC3E}">
        <p14:creationId xmlns:p14="http://schemas.microsoft.com/office/powerpoint/2010/main" val="979268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0144"/>
          </a:xfrm>
        </p:spPr>
        <p:txBody>
          <a:bodyPr>
            <a:normAutofit/>
          </a:bodyPr>
          <a:lstStyle/>
          <a:p>
            <a:br>
              <a:rPr lang="en-US" sz="3200">
                <a:latin typeface="+mn-lt"/>
              </a:rPr>
            </a:br>
            <a:r>
              <a:rPr lang="en-US" sz="3200">
                <a:latin typeface="+mn-lt"/>
              </a:rPr>
              <a:t>Excerpt 13:  Barton et al. (2016, p. 1159)</a:t>
            </a:r>
            <a:br>
              <a:rPr lang="en-US" sz="3200">
                <a:latin typeface="+mn-lt"/>
              </a:rPr>
            </a:br>
            <a:endParaRPr lang="en-US" sz="3200">
              <a:latin typeface="+mn-lt"/>
            </a:endParaRPr>
          </a:p>
        </p:txBody>
      </p:sp>
      <p:sp>
        <p:nvSpPr>
          <p:cNvPr id="3" name="Content Placeholder 2"/>
          <p:cNvSpPr>
            <a:spLocks noGrp="1"/>
          </p:cNvSpPr>
          <p:nvPr>
            <p:ph idx="1"/>
          </p:nvPr>
        </p:nvSpPr>
        <p:spPr>
          <a:xfrm>
            <a:off x="838200" y="1028700"/>
            <a:ext cx="10515600" cy="5600700"/>
          </a:xfrm>
        </p:spPr>
        <p:txBody>
          <a:bodyPr>
            <a:noAutofit/>
          </a:bodyPr>
          <a:lstStyle/>
          <a:p>
            <a:pPr marL="0" indent="0">
              <a:lnSpc>
                <a:spcPct val="100000"/>
              </a:lnSpc>
              <a:spcBef>
                <a:spcPts val="0"/>
              </a:spcBef>
              <a:buNone/>
            </a:pPr>
            <a:r>
              <a:rPr lang="en-US" sz="1800"/>
              <a:t>01	HP:	and the other thing in terms of controlling your</a:t>
            </a:r>
          </a:p>
          <a:p>
            <a:pPr marL="0" indent="0">
              <a:lnSpc>
                <a:spcPct val="100000"/>
              </a:lnSpc>
              <a:spcBef>
                <a:spcPts val="0"/>
              </a:spcBef>
              <a:buNone/>
            </a:pPr>
            <a:r>
              <a:rPr lang="en-US" sz="1800"/>
              <a:t>02		weight that’s important is to be (.) doing some</a:t>
            </a:r>
          </a:p>
          <a:p>
            <a:pPr marL="0" indent="0">
              <a:lnSpc>
                <a:spcPct val="100000"/>
              </a:lnSpc>
              <a:spcBef>
                <a:spcPts val="0"/>
              </a:spcBef>
              <a:buNone/>
            </a:pPr>
            <a:r>
              <a:rPr lang="en-US" sz="1800"/>
              <a:t>03		regular exercise?</a:t>
            </a:r>
          </a:p>
          <a:p>
            <a:pPr marL="0" indent="0">
              <a:lnSpc>
                <a:spcPct val="100000"/>
              </a:lnSpc>
              <a:spcBef>
                <a:spcPts val="0"/>
              </a:spcBef>
              <a:buNone/>
            </a:pPr>
            <a:r>
              <a:rPr lang="en-US" sz="1800"/>
              <a:t>04		(.)</a:t>
            </a:r>
          </a:p>
          <a:p>
            <a:pPr marL="0" indent="0">
              <a:lnSpc>
                <a:spcPct val="100000"/>
              </a:lnSpc>
              <a:spcBef>
                <a:spcPts val="0"/>
              </a:spcBef>
              <a:buNone/>
            </a:pPr>
            <a:r>
              <a:rPr lang="en-US" sz="1800"/>
              <a:t>05		so &gt;have you doing&lt; any (.) at [the mom</a:t>
            </a:r>
            <a:r>
              <a:rPr lang="en-US" sz="1800" u="sng"/>
              <a:t>ent </a:t>
            </a:r>
            <a:r>
              <a:rPr lang="en-US" sz="1800"/>
              <a:t>]</a:t>
            </a:r>
          </a:p>
          <a:p>
            <a:pPr marL="0" indent="0">
              <a:lnSpc>
                <a:spcPct val="100000"/>
              </a:lnSpc>
              <a:spcBef>
                <a:spcPts val="0"/>
              </a:spcBef>
              <a:buNone/>
            </a:pPr>
            <a:r>
              <a:rPr lang="en-US" sz="1800"/>
              <a:t>06	PT:				  [heh heh heh] .hhhh hhhh (.)</a:t>
            </a:r>
          </a:p>
          <a:p>
            <a:pPr marL="0" indent="0">
              <a:lnSpc>
                <a:spcPct val="100000"/>
              </a:lnSpc>
              <a:spcBef>
                <a:spcPts val="0"/>
              </a:spcBef>
              <a:buNone/>
            </a:pPr>
            <a:r>
              <a:rPr lang="en-US" sz="1800"/>
              <a:t>07		i just don’t have time to do &lt;exercise&gt;</a:t>
            </a:r>
          </a:p>
          <a:p>
            <a:pPr marL="0" indent="0">
              <a:lnSpc>
                <a:spcPct val="100000"/>
              </a:lnSpc>
              <a:spcBef>
                <a:spcPts val="0"/>
              </a:spcBef>
              <a:buNone/>
            </a:pPr>
            <a:r>
              <a:rPr lang="en-US" sz="1800"/>
              <a:t>08	HP:	right.=</a:t>
            </a:r>
          </a:p>
          <a:p>
            <a:pPr marL="0" indent="0">
              <a:lnSpc>
                <a:spcPct val="100000"/>
              </a:lnSpc>
              <a:spcBef>
                <a:spcPts val="0"/>
              </a:spcBef>
              <a:buNone/>
            </a:pPr>
            <a:r>
              <a:rPr lang="en-US" sz="1800"/>
              <a:t>09	PT:	         =&gt;i work every&lt; morning (.) i go (.) cut a</a:t>
            </a:r>
          </a:p>
          <a:p>
            <a:pPr marL="0" indent="0">
              <a:lnSpc>
                <a:spcPct val="100000"/>
              </a:lnSpc>
              <a:spcBef>
                <a:spcPts val="0"/>
              </a:spcBef>
              <a:buNone/>
            </a:pPr>
            <a:r>
              <a:rPr lang="en-US" sz="1800"/>
              <a:t>10		few </a:t>
            </a:r>
            <a:r>
              <a:rPr lang="en-US" sz="1800" u="sng"/>
              <a:t>lawn:s</a:t>
            </a:r>
            <a:endParaRPr lang="en-US" sz="1800"/>
          </a:p>
          <a:p>
            <a:pPr marL="0" indent="0">
              <a:lnSpc>
                <a:spcPct val="100000"/>
              </a:lnSpc>
              <a:spcBef>
                <a:spcPts val="0"/>
              </a:spcBef>
              <a:buNone/>
            </a:pPr>
            <a:r>
              <a:rPr lang="en-US" sz="1800"/>
              <a:t>11	HP:	yep</a:t>
            </a:r>
          </a:p>
          <a:p>
            <a:pPr marL="0" indent="0">
              <a:lnSpc>
                <a:spcPct val="100000"/>
              </a:lnSpc>
              <a:spcBef>
                <a:spcPts val="0"/>
              </a:spcBef>
              <a:buNone/>
            </a:pPr>
            <a:r>
              <a:rPr lang="en-US" sz="1800"/>
              <a:t>12		(1.0)</a:t>
            </a:r>
          </a:p>
          <a:p>
            <a:pPr marL="0" indent="0">
              <a:lnSpc>
                <a:spcPct val="100000"/>
              </a:lnSpc>
              <a:spcBef>
                <a:spcPts val="0"/>
              </a:spcBef>
              <a:buNone/>
            </a:pPr>
            <a:r>
              <a:rPr lang="en-US" sz="1800"/>
              <a:t>13	PT:	then i come ho↓me (1.5) get ready go to wo</a:t>
            </a:r>
            <a:r>
              <a:rPr lang="en-US" sz="1800" u="sng"/>
              <a:t>rk</a:t>
            </a:r>
            <a:r>
              <a:rPr lang="en-US" sz="1800"/>
              <a:t>?</a:t>
            </a:r>
          </a:p>
          <a:p>
            <a:pPr marL="0" indent="0">
              <a:lnSpc>
                <a:spcPct val="100000"/>
              </a:lnSpc>
              <a:spcBef>
                <a:spcPts val="0"/>
              </a:spcBef>
              <a:buNone/>
            </a:pPr>
            <a:r>
              <a:rPr lang="en-US" sz="1800"/>
              <a:t>14	HP:	right. (.) and then what hours are y:ou work</a:t>
            </a:r>
          </a:p>
          <a:p>
            <a:pPr marL="0" indent="0">
              <a:lnSpc>
                <a:spcPct val="100000"/>
              </a:lnSpc>
              <a:spcBef>
                <a:spcPts val="0"/>
              </a:spcBef>
              <a:buNone/>
            </a:pPr>
            <a:r>
              <a:rPr lang="en-US" sz="1800"/>
              <a:t>15	PT:	i: work hh (.) from u::m </a:t>
            </a:r>
            <a:r>
              <a:rPr lang="en-US" sz="1800" u="sng"/>
              <a:t>ten</a:t>
            </a:r>
            <a:r>
              <a:rPr lang="en-US" sz="1800"/>
              <a:t> (1.0) till </a:t>
            </a:r>
            <a:r>
              <a:rPr lang="en-US" sz="1800" u="sng"/>
              <a:t>eig</a:t>
            </a:r>
            <a:r>
              <a:rPr lang="en-US" sz="1800"/>
              <a:t>ht</a:t>
            </a:r>
          </a:p>
          <a:p>
            <a:pPr marL="0" indent="0">
              <a:lnSpc>
                <a:spcPct val="100000"/>
              </a:lnSpc>
              <a:spcBef>
                <a:spcPts val="0"/>
              </a:spcBef>
              <a:buNone/>
            </a:pPr>
            <a:r>
              <a:rPr lang="en-US" sz="1800"/>
              <a:t>		((lines omitted--GP inquires about work hours))</a:t>
            </a:r>
          </a:p>
          <a:p>
            <a:pPr marL="0" indent="0">
              <a:lnSpc>
                <a:spcPct val="100000"/>
              </a:lnSpc>
              <a:spcBef>
                <a:spcPts val="0"/>
              </a:spcBef>
              <a:buNone/>
            </a:pPr>
            <a:r>
              <a:rPr lang="en-US" sz="1800"/>
              <a:t>30	PT:	s:o i think i keep (.) mowing lawns in the</a:t>
            </a:r>
          </a:p>
          <a:p>
            <a:pPr marL="0" indent="0">
              <a:lnSpc>
                <a:spcPct val="100000"/>
              </a:lnSpc>
              <a:spcBef>
                <a:spcPts val="0"/>
              </a:spcBef>
              <a:buNone/>
            </a:pPr>
            <a:r>
              <a:rPr lang="en-US" sz="1800"/>
              <a:t>31		morning is uh .hhh is a a u::h (1.0) </a:t>
            </a:r>
            <a:r>
              <a:rPr lang="en-US" sz="1800" u="sng"/>
              <a:t>exer</a:t>
            </a:r>
            <a:r>
              <a:rPr lang="en-US" sz="1800"/>
              <a:t>cise</a:t>
            </a:r>
          </a:p>
          <a:p>
            <a:pPr marL="0" indent="0">
              <a:lnSpc>
                <a:spcPct val="100000"/>
              </a:lnSpc>
              <a:spcBef>
                <a:spcPts val="0"/>
              </a:spcBef>
              <a:buNone/>
            </a:pPr>
            <a:endParaRPr lang="en-US" sz="1800"/>
          </a:p>
        </p:txBody>
      </p:sp>
      <p:sp>
        <p:nvSpPr>
          <p:cNvPr id="4" name="Slide Number Placeholder 3"/>
          <p:cNvSpPr>
            <a:spLocks noGrp="1"/>
          </p:cNvSpPr>
          <p:nvPr>
            <p:ph type="sldNum" sz="quarter" idx="12"/>
          </p:nvPr>
        </p:nvSpPr>
        <p:spPr/>
        <p:txBody>
          <a:bodyPr/>
          <a:lstStyle/>
          <a:p>
            <a:fld id="{C9E188F5-7CE1-4F57-9AD6-4E9C692FAB05}" type="slidenum">
              <a:rPr lang="en-US" smtClean="0"/>
              <a:t>17</a:t>
            </a:fld>
            <a:endParaRPr lang="en-US"/>
          </a:p>
        </p:txBody>
      </p:sp>
    </p:spTree>
    <p:extLst>
      <p:ext uri="{BB962C8B-B14F-4D97-AF65-F5344CB8AC3E}">
        <p14:creationId xmlns:p14="http://schemas.microsoft.com/office/powerpoint/2010/main" val="4185523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5313"/>
          </a:xfrm>
        </p:spPr>
        <p:txBody>
          <a:bodyPr/>
          <a:lstStyle/>
          <a:p>
            <a:br>
              <a:rPr lang="en-US" sz="3200">
                <a:latin typeface="+mn-lt"/>
              </a:rPr>
            </a:br>
            <a:r>
              <a:rPr lang="en-US" sz="3200">
                <a:latin typeface="+mn-lt"/>
              </a:rPr>
              <a:t>Cultural Differences in Doctor/Patient Interactions</a:t>
            </a:r>
            <a:br>
              <a:rPr lang="en-US"/>
            </a:br>
            <a:endParaRPr lang="en-US"/>
          </a:p>
        </p:txBody>
      </p:sp>
      <p:sp>
        <p:nvSpPr>
          <p:cNvPr id="3" name="Content Placeholder 2"/>
          <p:cNvSpPr>
            <a:spLocks noGrp="1"/>
          </p:cNvSpPr>
          <p:nvPr>
            <p:ph idx="1"/>
          </p:nvPr>
        </p:nvSpPr>
        <p:spPr>
          <a:xfrm>
            <a:off x="1943100" y="1580225"/>
            <a:ext cx="9410700" cy="4917290"/>
          </a:xfrm>
        </p:spPr>
        <p:txBody>
          <a:bodyPr/>
          <a:lstStyle/>
          <a:p>
            <a:pPr marL="0" indent="0">
              <a:buNone/>
            </a:pPr>
            <a:r>
              <a:rPr lang="en-US" sz="2400"/>
              <a:t>Cultural differences can occur throughout the doctor/patient consultation</a:t>
            </a:r>
          </a:p>
          <a:p>
            <a:pPr marL="0" indent="0">
              <a:buNone/>
            </a:pPr>
            <a:endParaRPr lang="en-US" sz="2400"/>
          </a:p>
          <a:p>
            <a:pPr marL="0" indent="0">
              <a:buNone/>
            </a:pPr>
            <a:r>
              <a:rPr lang="en-US" sz="2400"/>
              <a:t>Researchers have found differences in opening sequences (Park, 2017), listener responses (Landmark, 2017), and display of deference to the authority of physicians (Boluwaduro, 2021; Wang, 2020)</a:t>
            </a:r>
          </a:p>
          <a:p>
            <a:pPr marL="0" indent="0">
              <a:buNone/>
            </a:pPr>
            <a:endParaRPr lang="en-US" sz="2400"/>
          </a:p>
          <a:p>
            <a:pPr marL="0" indent="0">
              <a:buNone/>
            </a:pPr>
            <a:r>
              <a:rPr lang="en-US" sz="2400"/>
              <a:t>Excerpt 16 on the next slide shows a Nigerian physician directly and assertively instructing the patient to follow treatment recommendations rather than acknowledging the patient’s rights to choose their own treatment (Boluwaduro, 2021)</a:t>
            </a:r>
          </a:p>
          <a:p>
            <a:endParaRPr lang="en-US"/>
          </a:p>
        </p:txBody>
      </p:sp>
      <p:sp>
        <p:nvSpPr>
          <p:cNvPr id="4" name="Slide Number Placeholder 3"/>
          <p:cNvSpPr>
            <a:spLocks noGrp="1"/>
          </p:cNvSpPr>
          <p:nvPr>
            <p:ph type="sldNum" sz="quarter" idx="12"/>
          </p:nvPr>
        </p:nvSpPr>
        <p:spPr/>
        <p:txBody>
          <a:bodyPr/>
          <a:lstStyle/>
          <a:p>
            <a:fld id="{C9E188F5-7CE1-4F57-9AD6-4E9C692FAB05}" type="slidenum">
              <a:rPr lang="en-US" smtClean="0"/>
              <a:t>18</a:t>
            </a:fld>
            <a:endParaRPr lang="en-US"/>
          </a:p>
        </p:txBody>
      </p:sp>
    </p:spTree>
    <p:extLst>
      <p:ext uri="{BB962C8B-B14F-4D97-AF65-F5344CB8AC3E}">
        <p14:creationId xmlns:p14="http://schemas.microsoft.com/office/powerpoint/2010/main" val="10969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6860"/>
          </a:xfrm>
        </p:spPr>
        <p:txBody>
          <a:bodyPr/>
          <a:lstStyle/>
          <a:p>
            <a:br>
              <a:rPr lang="en-US" sz="3200">
                <a:latin typeface="+mn-lt"/>
              </a:rPr>
            </a:br>
            <a:r>
              <a:rPr lang="en-US" sz="3200">
                <a:latin typeface="+mn-lt"/>
              </a:rPr>
              <a:t>Excerpt 16:  Boluwaduro (2021, p. 10)</a:t>
            </a:r>
            <a:br>
              <a:rPr lang="en-US"/>
            </a:br>
            <a:endParaRPr lang="en-US"/>
          </a:p>
        </p:txBody>
      </p:sp>
      <p:sp>
        <p:nvSpPr>
          <p:cNvPr id="3" name="Content Placeholder 2"/>
          <p:cNvSpPr>
            <a:spLocks noGrp="1"/>
          </p:cNvSpPr>
          <p:nvPr>
            <p:ph idx="1"/>
          </p:nvPr>
        </p:nvSpPr>
        <p:spPr>
          <a:xfrm>
            <a:off x="838200" y="861646"/>
            <a:ext cx="10515600" cy="5996354"/>
          </a:xfrm>
        </p:spPr>
        <p:txBody>
          <a:bodyPr/>
          <a:lstStyle/>
          <a:p>
            <a:pPr marL="0" indent="0">
              <a:lnSpc>
                <a:spcPct val="100000"/>
              </a:lnSpc>
              <a:spcBef>
                <a:spcPts val="0"/>
              </a:spcBef>
              <a:buNone/>
            </a:pPr>
            <a:r>
              <a:rPr lang="en-US" sz="2400"/>
              <a:t>01	Doc:	Do ↑you use↑ ibucap?</a:t>
            </a:r>
          </a:p>
          <a:p>
            <a:pPr marL="0" indent="0">
              <a:lnSpc>
                <a:spcPct val="100000"/>
              </a:lnSpc>
              <a:spcBef>
                <a:spcPts val="0"/>
              </a:spcBef>
              <a:buNone/>
            </a:pPr>
            <a:r>
              <a:rPr lang="en-US" sz="2400"/>
              <a:t>02	Pat:	No.</a:t>
            </a:r>
          </a:p>
          <a:p>
            <a:pPr marL="0" indent="0">
              <a:lnSpc>
                <a:spcPct val="100000"/>
              </a:lnSpc>
              <a:spcBef>
                <a:spcPts val="0"/>
              </a:spcBef>
              <a:buNone/>
            </a:pPr>
            <a:r>
              <a:rPr lang="en-US" sz="2400"/>
              <a:t>03	Doc:	You ↑</a:t>
            </a:r>
            <a:r>
              <a:rPr lang="en-US" sz="2400" u="sng"/>
              <a:t>don</a:t>
            </a:r>
            <a:r>
              <a:rPr lang="en-US" sz="2400"/>
              <a:t>’t use ibucap?</a:t>
            </a:r>
          </a:p>
          <a:p>
            <a:pPr marL="0" indent="0">
              <a:lnSpc>
                <a:spcPct val="100000"/>
              </a:lnSpc>
              <a:spcBef>
                <a:spcPts val="0"/>
              </a:spcBef>
              <a:buNone/>
            </a:pPr>
            <a:r>
              <a:rPr lang="en-US" sz="2400"/>
              <a:t>04		(0.7)</a:t>
            </a:r>
          </a:p>
          <a:p>
            <a:pPr marL="0" indent="0">
              <a:lnSpc>
                <a:spcPct val="100000"/>
              </a:lnSpc>
              <a:spcBef>
                <a:spcPts val="0"/>
              </a:spcBef>
              <a:buNone/>
            </a:pPr>
            <a:r>
              <a:rPr lang="en-US" sz="2400"/>
              <a:t>05	Doc:	Do you use a</a:t>
            </a:r>
            <a:r>
              <a:rPr lang="en-US" sz="2400" u="sng"/>
              <a:t>LA</a:t>
            </a:r>
            <a:r>
              <a:rPr lang="en-US" sz="2400"/>
              <a:t>bukun?</a:t>
            </a:r>
          </a:p>
          <a:p>
            <a:pPr marL="0" indent="0">
              <a:lnSpc>
                <a:spcPct val="100000"/>
              </a:lnSpc>
              <a:spcBef>
                <a:spcPts val="0"/>
              </a:spcBef>
              <a:buNone/>
            </a:pPr>
            <a:r>
              <a:rPr lang="en-US" sz="2400"/>
              <a:t>06	Pat:	Yes I </a:t>
            </a:r>
            <a:r>
              <a:rPr lang="en-US" sz="2400" u="sng"/>
              <a:t>use</a:t>
            </a:r>
            <a:r>
              <a:rPr lang="en-US" sz="2400"/>
              <a:t> it ↑very well.=</a:t>
            </a:r>
          </a:p>
          <a:p>
            <a:pPr marL="0" indent="0">
              <a:lnSpc>
                <a:spcPct val="100000"/>
              </a:lnSpc>
              <a:spcBef>
                <a:spcPts val="0"/>
              </a:spcBef>
              <a:buNone/>
            </a:pPr>
            <a:r>
              <a:rPr lang="en-US" sz="2400"/>
              <a:t>07	Doc:	=You use it very well.</a:t>
            </a:r>
          </a:p>
          <a:p>
            <a:pPr marL="0" indent="0">
              <a:lnSpc>
                <a:spcPct val="100000"/>
              </a:lnSpc>
              <a:spcBef>
                <a:spcPts val="0"/>
              </a:spcBef>
              <a:buNone/>
            </a:pPr>
            <a:r>
              <a:rPr lang="en-US" sz="2400"/>
              <a:t>08		(.)</a:t>
            </a:r>
          </a:p>
          <a:p>
            <a:pPr marL="0" indent="0">
              <a:lnSpc>
                <a:spcPct val="100000"/>
              </a:lnSpc>
              <a:spcBef>
                <a:spcPts val="0"/>
              </a:spcBef>
              <a:buNone/>
            </a:pPr>
            <a:r>
              <a:rPr lang="en-US" sz="2400"/>
              <a:t>09	Doc:	Okhhayhh::,</a:t>
            </a:r>
          </a:p>
          <a:p>
            <a:pPr marL="0" indent="0">
              <a:lnSpc>
                <a:spcPct val="100000"/>
              </a:lnSpc>
              <a:spcBef>
                <a:spcPts val="0"/>
              </a:spcBef>
              <a:buNone/>
            </a:pPr>
            <a:r>
              <a:rPr lang="en-US" sz="2400"/>
              <a:t>10		↑Maybe↑ that is </a:t>
            </a:r>
            <a:r>
              <a:rPr lang="en-US" sz="2400" u="sng"/>
              <a:t>what</a:t>
            </a:r>
            <a:r>
              <a:rPr lang="en-US" sz="2400"/>
              <a:t> is res</a:t>
            </a:r>
            <a:r>
              <a:rPr lang="en-US" sz="2400" u="sng"/>
              <a:t>pon</a:t>
            </a:r>
            <a:r>
              <a:rPr lang="en-US" sz="2400"/>
              <a:t>sible</a:t>
            </a:r>
          </a:p>
          <a:p>
            <a:pPr marL="0" indent="0">
              <a:lnSpc>
                <a:spcPct val="100000"/>
              </a:lnSpc>
              <a:spcBef>
                <a:spcPts val="0"/>
              </a:spcBef>
              <a:buNone/>
            </a:pPr>
            <a:r>
              <a:rPr lang="en-US" sz="2400"/>
              <a:t>11		for your ↑STOmach aches=</a:t>
            </a:r>
          </a:p>
          <a:p>
            <a:pPr marL="0" indent="0">
              <a:lnSpc>
                <a:spcPct val="100000"/>
              </a:lnSpc>
              <a:spcBef>
                <a:spcPts val="0"/>
              </a:spcBef>
              <a:buNone/>
            </a:pPr>
            <a:r>
              <a:rPr lang="en-US" sz="2400"/>
              <a:t>12		=&gt;so::, you will st</a:t>
            </a:r>
            <a:r>
              <a:rPr lang="en-US" sz="2400" u="sng"/>
              <a:t>o</a:t>
            </a:r>
            <a:r>
              <a:rPr lang="en-US" sz="2400"/>
              <a:t>p using it&lt;.</a:t>
            </a:r>
          </a:p>
          <a:p>
            <a:pPr marL="0" indent="0">
              <a:lnSpc>
                <a:spcPct val="100000"/>
              </a:lnSpc>
              <a:spcBef>
                <a:spcPts val="0"/>
              </a:spcBef>
              <a:buNone/>
            </a:pPr>
            <a:r>
              <a:rPr lang="en-US" sz="2400"/>
              <a:t>13	Pat:	˚Hun˚  ((yes))</a:t>
            </a:r>
          </a:p>
          <a:p>
            <a:pPr marL="0" indent="0">
              <a:lnSpc>
                <a:spcPct val="100000"/>
              </a:lnSpc>
              <a:spcBef>
                <a:spcPts val="0"/>
              </a:spcBef>
              <a:buNone/>
            </a:pPr>
            <a:r>
              <a:rPr lang="en-US" sz="2400"/>
              <a:t>14	Doc:	↑So, you will GO: and rep</a:t>
            </a:r>
            <a:r>
              <a:rPr lang="en-US" sz="2400" u="sng"/>
              <a:t>ea</a:t>
            </a:r>
            <a:r>
              <a:rPr lang="en-US" sz="2400"/>
              <a:t>t the ↑chest xray=</a:t>
            </a:r>
          </a:p>
          <a:p>
            <a:pPr marL="0" indent="0">
              <a:lnSpc>
                <a:spcPct val="100000"/>
              </a:lnSpc>
              <a:spcBef>
                <a:spcPts val="0"/>
              </a:spcBef>
              <a:buNone/>
            </a:pPr>
            <a:r>
              <a:rPr lang="en-US" sz="2400"/>
              <a:t>15		=don’t run aWAY o, ↑you HEAR?</a:t>
            </a:r>
          </a:p>
          <a:p>
            <a:pPr marL="0" indent="0">
              <a:lnSpc>
                <a:spcPct val="100000"/>
              </a:lnSpc>
              <a:spcBef>
                <a:spcPts val="0"/>
              </a:spcBef>
              <a:buNone/>
            </a:pPr>
            <a:r>
              <a:rPr lang="en-US" sz="2400"/>
              <a:t>16	Pat:	Where do I </a:t>
            </a:r>
            <a:r>
              <a:rPr lang="en-US" sz="2400" u="sng"/>
              <a:t>do</a:t>
            </a:r>
            <a:r>
              <a:rPr lang="en-US" sz="2400"/>
              <a:t> it?</a:t>
            </a:r>
          </a:p>
          <a:p>
            <a:pPr marL="0" indent="0">
              <a:buNone/>
            </a:pPr>
            <a:r>
              <a:rPr lang="en-US" sz="1800"/>
              <a:t> </a:t>
            </a:r>
          </a:p>
          <a:p>
            <a:endParaRPr lang="en-US"/>
          </a:p>
        </p:txBody>
      </p:sp>
      <p:sp>
        <p:nvSpPr>
          <p:cNvPr id="4" name="Slide Number Placeholder 3"/>
          <p:cNvSpPr>
            <a:spLocks noGrp="1"/>
          </p:cNvSpPr>
          <p:nvPr>
            <p:ph type="sldNum" sz="quarter" idx="12"/>
          </p:nvPr>
        </p:nvSpPr>
        <p:spPr/>
        <p:txBody>
          <a:bodyPr/>
          <a:lstStyle/>
          <a:p>
            <a:fld id="{C9E188F5-7CE1-4F57-9AD6-4E9C692FAB05}" type="slidenum">
              <a:rPr lang="en-US" smtClean="0"/>
              <a:t>19</a:t>
            </a:fld>
            <a:endParaRPr lang="en-US"/>
          </a:p>
        </p:txBody>
      </p:sp>
    </p:spTree>
    <p:extLst>
      <p:ext uri="{BB962C8B-B14F-4D97-AF65-F5344CB8AC3E}">
        <p14:creationId xmlns:p14="http://schemas.microsoft.com/office/powerpoint/2010/main" val="528176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538843"/>
          </a:xfrm>
        </p:spPr>
        <p:txBody>
          <a:bodyPr>
            <a:normAutofit/>
          </a:bodyPr>
          <a:lstStyle/>
          <a:p>
            <a:r>
              <a:rPr lang="en-US" sz="3200">
                <a:latin typeface="+mn-lt"/>
              </a:rPr>
              <a:t>Outline</a:t>
            </a:r>
          </a:p>
        </p:txBody>
      </p:sp>
      <p:sp>
        <p:nvSpPr>
          <p:cNvPr id="3" name="Content Placeholder 2"/>
          <p:cNvSpPr>
            <a:spLocks noGrp="1"/>
          </p:cNvSpPr>
          <p:nvPr>
            <p:ph idx="1"/>
          </p:nvPr>
        </p:nvSpPr>
        <p:spPr>
          <a:xfrm>
            <a:off x="1463040" y="538842"/>
            <a:ext cx="9890760" cy="6319157"/>
          </a:xfrm>
        </p:spPr>
        <p:txBody>
          <a:bodyPr/>
          <a:lstStyle/>
          <a:p>
            <a:pPr marL="0" indent="0">
              <a:lnSpc>
                <a:spcPct val="100000"/>
              </a:lnSpc>
              <a:spcBef>
                <a:spcPts val="0"/>
              </a:spcBef>
              <a:buNone/>
            </a:pPr>
            <a:r>
              <a:rPr lang="en-US" sz="2400"/>
              <a:t>Introduction</a:t>
            </a:r>
          </a:p>
          <a:p>
            <a:pPr marL="0" indent="0">
              <a:lnSpc>
                <a:spcPct val="100000"/>
              </a:lnSpc>
              <a:spcBef>
                <a:spcPts val="0"/>
              </a:spcBef>
              <a:buNone/>
            </a:pPr>
            <a:endParaRPr lang="en-US" sz="2400"/>
          </a:p>
          <a:p>
            <a:pPr marL="0" indent="0">
              <a:lnSpc>
                <a:spcPct val="100000"/>
              </a:lnSpc>
              <a:spcBef>
                <a:spcPts val="0"/>
              </a:spcBef>
              <a:buNone/>
            </a:pPr>
            <a:r>
              <a:rPr lang="en-US" sz="2400"/>
              <a:t>Physician's Competence in Communication with Patients</a:t>
            </a:r>
          </a:p>
          <a:p>
            <a:pPr marL="0" indent="0">
              <a:lnSpc>
                <a:spcPct val="100000"/>
              </a:lnSpc>
              <a:spcBef>
                <a:spcPts val="0"/>
              </a:spcBef>
              <a:buNone/>
            </a:pPr>
            <a:endParaRPr lang="en-US" sz="2400"/>
          </a:p>
          <a:p>
            <a:pPr marL="0" indent="0">
              <a:lnSpc>
                <a:spcPct val="100000"/>
              </a:lnSpc>
              <a:spcBef>
                <a:spcPts val="0"/>
              </a:spcBef>
              <a:buNone/>
            </a:pPr>
            <a:r>
              <a:rPr lang="en-US" sz="2400"/>
              <a:t>Good and Bad News Delivery in Medical Practice</a:t>
            </a:r>
          </a:p>
          <a:p>
            <a:pPr marL="457200" lvl="1" indent="0">
              <a:lnSpc>
                <a:spcPct val="100000"/>
              </a:lnSpc>
              <a:spcBef>
                <a:spcPts val="0"/>
              </a:spcBef>
              <a:buNone/>
            </a:pPr>
            <a:r>
              <a:rPr lang="en-US" sz="2000"/>
              <a:t>Techniques for Conveying Diagnostic News  </a:t>
            </a:r>
          </a:p>
          <a:p>
            <a:pPr marL="457200" lvl="1" indent="0">
              <a:lnSpc>
                <a:spcPct val="100000"/>
              </a:lnSpc>
              <a:spcBef>
                <a:spcPts val="0"/>
              </a:spcBef>
              <a:buNone/>
            </a:pPr>
            <a:r>
              <a:rPr lang="en-US" sz="2000"/>
              <a:t>Applications of Perspective Display Sequences in Medical Settings  </a:t>
            </a:r>
          </a:p>
          <a:p>
            <a:pPr marL="457200" lvl="1" indent="0">
              <a:lnSpc>
                <a:spcPct val="100000"/>
              </a:lnSpc>
              <a:spcBef>
                <a:spcPts val="0"/>
              </a:spcBef>
              <a:buNone/>
            </a:pPr>
            <a:r>
              <a:rPr lang="en-US" sz="2000"/>
              <a:t>Other methods of telling bad news</a:t>
            </a:r>
          </a:p>
          <a:p>
            <a:pPr marL="457200" lvl="1" indent="0">
              <a:lnSpc>
                <a:spcPct val="100000"/>
              </a:lnSpc>
              <a:spcBef>
                <a:spcPts val="0"/>
              </a:spcBef>
              <a:buNone/>
            </a:pPr>
            <a:endParaRPr lang="en-US"/>
          </a:p>
          <a:p>
            <a:pPr marL="0" indent="0">
              <a:lnSpc>
                <a:spcPct val="100000"/>
              </a:lnSpc>
              <a:spcBef>
                <a:spcPts val="0"/>
              </a:spcBef>
              <a:buNone/>
            </a:pPr>
            <a:r>
              <a:rPr lang="en-US" sz="2400"/>
              <a:t>Doctor/Patient Consultations: Diagnostic Interviews and Giving Medical Advice</a:t>
            </a:r>
          </a:p>
          <a:p>
            <a:pPr marL="0" indent="0">
              <a:lnSpc>
                <a:spcPct val="100000"/>
              </a:lnSpc>
              <a:spcBef>
                <a:spcPts val="0"/>
              </a:spcBef>
              <a:buNone/>
            </a:pPr>
            <a:r>
              <a:rPr lang="en-US" sz="2400"/>
              <a:t>	</a:t>
            </a:r>
            <a:r>
              <a:rPr lang="en-US" sz="2000"/>
              <a:t>Attending to Patients’ Concerns</a:t>
            </a:r>
          </a:p>
          <a:p>
            <a:pPr marL="0" indent="0">
              <a:lnSpc>
                <a:spcPct val="100000"/>
              </a:lnSpc>
              <a:spcBef>
                <a:spcPts val="0"/>
              </a:spcBef>
              <a:buNone/>
            </a:pPr>
            <a:r>
              <a:rPr lang="en-US" sz="2000"/>
              <a:t>	Patient's Role in Diagnosis</a:t>
            </a:r>
          </a:p>
          <a:p>
            <a:pPr marL="0" indent="0">
              <a:lnSpc>
                <a:spcPct val="100000"/>
              </a:lnSpc>
              <a:spcBef>
                <a:spcPts val="0"/>
              </a:spcBef>
              <a:buNone/>
            </a:pPr>
            <a:r>
              <a:rPr lang="en-US" sz="2000"/>
              <a:t>	Patient Resistance </a:t>
            </a:r>
          </a:p>
          <a:p>
            <a:pPr marL="0" indent="0">
              <a:lnSpc>
                <a:spcPct val="100000"/>
              </a:lnSpc>
              <a:spcBef>
                <a:spcPts val="0"/>
              </a:spcBef>
              <a:buNone/>
            </a:pPr>
            <a:r>
              <a:rPr lang="en-US" sz="2000"/>
              <a:t>	Cultural Differences in Doctor/Patient Interactions</a:t>
            </a:r>
          </a:p>
          <a:p>
            <a:pPr marL="0" indent="0">
              <a:lnSpc>
                <a:spcPct val="100000"/>
              </a:lnSpc>
              <a:spcBef>
                <a:spcPts val="0"/>
              </a:spcBef>
              <a:buNone/>
            </a:pPr>
            <a:endParaRPr lang="en-US" sz="2400"/>
          </a:p>
          <a:p>
            <a:pPr marL="0" indent="0">
              <a:lnSpc>
                <a:spcPct val="100000"/>
              </a:lnSpc>
              <a:spcBef>
                <a:spcPts val="0"/>
              </a:spcBef>
              <a:buNone/>
            </a:pPr>
            <a:r>
              <a:rPr lang="en-US" sz="2400"/>
              <a:t>Summary</a:t>
            </a:r>
          </a:p>
          <a:p>
            <a:pPr marL="0" indent="0">
              <a:lnSpc>
                <a:spcPct val="100000"/>
              </a:lnSpc>
              <a:spcBef>
                <a:spcPts val="0"/>
              </a:spcBef>
              <a:buNone/>
            </a:pPr>
            <a:endParaRPr lang="en-US" sz="2400"/>
          </a:p>
          <a:p>
            <a:pPr marL="0" indent="0">
              <a:lnSpc>
                <a:spcPct val="100000"/>
              </a:lnSpc>
              <a:spcBef>
                <a:spcPts val="0"/>
              </a:spcBef>
              <a:buNone/>
            </a:pPr>
            <a:r>
              <a:rPr lang="en-US" sz="2400"/>
              <a:t>References</a:t>
            </a:r>
          </a:p>
          <a:p>
            <a:pPr marL="0" indent="0">
              <a:buNone/>
            </a:pPr>
            <a:endParaRPr lang="en-US"/>
          </a:p>
          <a:p>
            <a:endParaRPr lang="en-US"/>
          </a:p>
          <a:p>
            <a:endParaRPr lang="en-US"/>
          </a:p>
          <a:p>
            <a:endParaRPr lang="en-US"/>
          </a:p>
          <a:p>
            <a:endParaRPr lang="en-US"/>
          </a:p>
          <a:p>
            <a:endParaRPr lang="en-US"/>
          </a:p>
          <a:p>
            <a:endParaRPr lang="en-US"/>
          </a:p>
          <a:p>
            <a:endParaRPr lang="en-US"/>
          </a:p>
          <a:p>
            <a:endParaRPr lang="en-US"/>
          </a:p>
        </p:txBody>
      </p:sp>
      <p:sp>
        <p:nvSpPr>
          <p:cNvPr id="4" name="Slide Number Placeholder 3"/>
          <p:cNvSpPr>
            <a:spLocks noGrp="1"/>
          </p:cNvSpPr>
          <p:nvPr>
            <p:ph type="sldNum" sz="quarter" idx="12"/>
          </p:nvPr>
        </p:nvSpPr>
        <p:spPr/>
        <p:txBody>
          <a:bodyPr/>
          <a:lstStyle/>
          <a:p>
            <a:fld id="{C9E188F5-7CE1-4F57-9AD6-4E9C692FAB05}" type="slidenum">
              <a:rPr lang="en-US" smtClean="0"/>
              <a:t>2</a:t>
            </a:fld>
            <a:endParaRPr lang="en-US"/>
          </a:p>
        </p:txBody>
      </p:sp>
    </p:spTree>
    <p:extLst>
      <p:ext uri="{BB962C8B-B14F-4D97-AF65-F5344CB8AC3E}">
        <p14:creationId xmlns:p14="http://schemas.microsoft.com/office/powerpoint/2010/main" val="1284336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5777"/>
          </a:xfrm>
        </p:spPr>
        <p:txBody>
          <a:bodyPr>
            <a:normAutofit/>
          </a:bodyPr>
          <a:lstStyle/>
          <a:p>
            <a:r>
              <a:rPr lang="en-US" sz="3200">
                <a:latin typeface="+mn-lt"/>
              </a:rPr>
              <a:t>Summary</a:t>
            </a:r>
          </a:p>
        </p:txBody>
      </p:sp>
      <p:sp>
        <p:nvSpPr>
          <p:cNvPr id="3" name="Content Placeholder 2"/>
          <p:cNvSpPr>
            <a:spLocks noGrp="1"/>
          </p:cNvSpPr>
          <p:nvPr>
            <p:ph idx="1"/>
          </p:nvPr>
        </p:nvSpPr>
        <p:spPr>
          <a:xfrm>
            <a:off x="1222130" y="1732085"/>
            <a:ext cx="10131669" cy="4909784"/>
          </a:xfrm>
        </p:spPr>
        <p:txBody>
          <a:bodyPr/>
          <a:lstStyle/>
          <a:p>
            <a:pPr marL="0" indent="0">
              <a:buNone/>
            </a:pPr>
            <a:r>
              <a:rPr lang="en-US" sz="2400"/>
              <a:t>The interaction between the doctor and patient displays many of the aspects of talk in institutional settings, such as the differentiated interactional roles of the participants (with doctors asking the majority of the questions, for example), and with patients displaying an orientation to the social status and professional role of the doctor through their reticence when communicating opinions about their condition or suggesting treatment or diagnostic options. While the consultation is therefore collaboratively produced, the doctor does have responsibility for the success of the interaction, not only because of his or her professional role but also because of the nature of the interaction between the two. How the doctor chooses to enact their role in the turn by turn exchange with the patient may have significant implications for the quality of patient care.</a:t>
            </a:r>
          </a:p>
          <a:p>
            <a:endParaRPr lang="en-US"/>
          </a:p>
        </p:txBody>
      </p:sp>
      <p:sp>
        <p:nvSpPr>
          <p:cNvPr id="4" name="Slide Number Placeholder 3"/>
          <p:cNvSpPr>
            <a:spLocks noGrp="1"/>
          </p:cNvSpPr>
          <p:nvPr>
            <p:ph type="sldNum" sz="quarter" idx="12"/>
          </p:nvPr>
        </p:nvSpPr>
        <p:spPr/>
        <p:txBody>
          <a:bodyPr/>
          <a:lstStyle/>
          <a:p>
            <a:fld id="{C9E188F5-7CE1-4F57-9AD6-4E9C692FAB05}" type="slidenum">
              <a:rPr lang="en-US" smtClean="0"/>
              <a:t>20</a:t>
            </a:fld>
            <a:endParaRPr lang="en-US"/>
          </a:p>
        </p:txBody>
      </p:sp>
    </p:spTree>
    <p:extLst>
      <p:ext uri="{BB962C8B-B14F-4D97-AF65-F5344CB8AC3E}">
        <p14:creationId xmlns:p14="http://schemas.microsoft.com/office/powerpoint/2010/main" val="3137906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6F7C5-A85B-4883-B295-43F8C0956E15}"/>
              </a:ext>
            </a:extLst>
          </p:cNvPr>
          <p:cNvSpPr>
            <a:spLocks noGrp="1"/>
          </p:cNvSpPr>
          <p:nvPr>
            <p:ph type="title"/>
          </p:nvPr>
        </p:nvSpPr>
        <p:spPr>
          <a:xfrm>
            <a:off x="838200" y="365126"/>
            <a:ext cx="10515600" cy="416110"/>
          </a:xfrm>
        </p:spPr>
        <p:txBody>
          <a:bodyPr>
            <a:normAutofit/>
          </a:bodyPr>
          <a:lstStyle/>
          <a:p>
            <a:r>
              <a:rPr lang="en-US" sz="3200">
                <a:latin typeface="+mn-lt"/>
              </a:rPr>
              <a:t>References</a:t>
            </a:r>
          </a:p>
        </p:txBody>
      </p:sp>
      <p:sp>
        <p:nvSpPr>
          <p:cNvPr id="3" name="Content Placeholder 2">
            <a:extLst>
              <a:ext uri="{FF2B5EF4-FFF2-40B4-BE49-F238E27FC236}">
                <a16:creationId xmlns:a16="http://schemas.microsoft.com/office/drawing/2014/main" id="{16AB4991-8482-4517-BC2F-81B1D8A7AFBE}"/>
              </a:ext>
            </a:extLst>
          </p:cNvPr>
          <p:cNvSpPr>
            <a:spLocks noGrp="1"/>
          </p:cNvSpPr>
          <p:nvPr>
            <p:ph idx="1"/>
          </p:nvPr>
        </p:nvSpPr>
        <p:spPr>
          <a:xfrm>
            <a:off x="838200" y="896644"/>
            <a:ext cx="10515600" cy="5672831"/>
          </a:xfrm>
        </p:spPr>
        <p:txBody>
          <a:bodyPr/>
          <a:lstStyle/>
          <a:p>
            <a:pPr marL="0" marR="0" indent="0">
              <a:spcBef>
                <a:spcPts val="0"/>
              </a:spcBef>
              <a:spcAft>
                <a:spcPts val="0"/>
              </a:spcAft>
              <a:buNone/>
            </a:pPr>
            <a:r>
              <a:rPr lang="en-US" sz="1800">
                <a:effectLst/>
                <a:ea typeface="Calibri" panose="020F0502020204030204" pitchFamily="34" charset="0"/>
              </a:rPr>
              <a:t>Barton, Josh, Kevin Dew, Anthony Dowell, Nicolette Sheridan, Timothy Kenealy, Lindsay Macdonald, Barbara Docherty, Rachel Tester, Debbie raphael, Lesley Gray and Maria Stubbe. (2016), 'Patient resistance as a resource: Candidate obstacles in diabetes consultations,' </a:t>
            </a:r>
            <a:r>
              <a:rPr lang="en-US" sz="1800" u="sng">
                <a:effectLst/>
                <a:ea typeface="Calibri" panose="020F0502020204030204" pitchFamily="34" charset="0"/>
              </a:rPr>
              <a:t>Sociology of Health &amp; Illness</a:t>
            </a:r>
            <a:r>
              <a:rPr lang="en-US" sz="1800">
                <a:effectLst/>
                <a:ea typeface="Calibri" panose="020F0502020204030204" pitchFamily="34" charset="0"/>
              </a:rPr>
              <a:t>, 38, (7), 1151-1166.</a:t>
            </a:r>
          </a:p>
          <a:p>
            <a:pPr marL="0" marR="0" indent="0">
              <a:spcBef>
                <a:spcPts val="0"/>
              </a:spcBef>
              <a:spcAft>
                <a:spcPts val="0"/>
              </a:spcAft>
              <a:buNone/>
            </a:pPr>
            <a:r>
              <a:rPr lang="en-US" sz="1800">
                <a:effectLst/>
                <a:ea typeface="Calibri" panose="020F0502020204030204" pitchFamily="34" charset="0"/>
              </a:rPr>
              <a:t>Boluwaduro, Eniola. (2021), 'Patients' compliance and resistance to medical authority in Nigerian clinical encounters,' </a:t>
            </a:r>
            <a:r>
              <a:rPr lang="en-US" sz="1800" u="sng">
                <a:effectLst/>
                <a:ea typeface="Calibri" panose="020F0502020204030204" pitchFamily="34" charset="0"/>
              </a:rPr>
              <a:t>Journal of Pragmatics</a:t>
            </a:r>
            <a:r>
              <a:rPr lang="en-US" sz="1800">
                <a:effectLst/>
                <a:ea typeface="Calibri" panose="020F0502020204030204" pitchFamily="34" charset="0"/>
              </a:rPr>
              <a:t>, 171, (2021), 8-19.</a:t>
            </a:r>
          </a:p>
          <a:p>
            <a:pPr marL="0" marR="0" indent="0">
              <a:spcBef>
                <a:spcPts val="0"/>
              </a:spcBef>
              <a:spcAft>
                <a:spcPts val="0"/>
              </a:spcAft>
              <a:buNone/>
            </a:pPr>
            <a:r>
              <a:rPr lang="en-US" sz="1800">
                <a:effectLst/>
                <a:ea typeface="Calibri" panose="020F0502020204030204" pitchFamily="34" charset="0"/>
              </a:rPr>
              <a:t>Frankel, Richard. (1995), ‘Some answers about questions in clinical interviews’, in G. H. Morris and Ronald J. Chenail (eds), </a:t>
            </a:r>
            <a:r>
              <a:rPr lang="en-US" sz="1800" u="sng">
                <a:effectLst/>
                <a:ea typeface="Calibri" panose="020F0502020204030204" pitchFamily="34" charset="0"/>
              </a:rPr>
              <a:t>The Talk of the Clinic: Explorations in the Analysis of Medical and Therapeutic Discourse</a:t>
            </a:r>
            <a:r>
              <a:rPr lang="en-US" sz="1800">
                <a:effectLst/>
                <a:ea typeface="Calibri" panose="020F0502020204030204" pitchFamily="34" charset="0"/>
              </a:rPr>
              <a:t>. Hillsdale, NJ: Lawrence Erlbaum, pp. 233–57.</a:t>
            </a:r>
          </a:p>
          <a:p>
            <a:pPr marL="0" marR="0" indent="0">
              <a:spcBef>
                <a:spcPts val="0"/>
              </a:spcBef>
              <a:spcAft>
                <a:spcPts val="0"/>
              </a:spcAft>
              <a:buNone/>
            </a:pPr>
            <a:r>
              <a:rPr lang="en-US" sz="1800">
                <a:effectLst/>
                <a:ea typeface="Calibri" panose="020F0502020204030204" pitchFamily="34" charset="0"/>
              </a:rPr>
              <a:t>Frankel, Richard. (2001), ‘Clinical care and conversational contingencies: the role of patients’ self-diagnosis in medical encounters’, </a:t>
            </a:r>
            <a:r>
              <a:rPr lang="en-US" sz="1800" u="sng">
                <a:effectLst/>
                <a:ea typeface="Calibri" panose="020F0502020204030204" pitchFamily="34" charset="0"/>
              </a:rPr>
              <a:t>Text</a:t>
            </a:r>
            <a:r>
              <a:rPr lang="en-US" sz="1800">
                <a:effectLst/>
                <a:ea typeface="Calibri" panose="020F0502020204030204" pitchFamily="34" charset="0"/>
              </a:rPr>
              <a:t>, 21, (1/2), 83–11. </a:t>
            </a:r>
          </a:p>
          <a:p>
            <a:pPr marL="0" marR="0" indent="0">
              <a:spcBef>
                <a:spcPts val="0"/>
              </a:spcBef>
              <a:spcAft>
                <a:spcPts val="0"/>
              </a:spcAft>
              <a:buNone/>
            </a:pPr>
            <a:r>
              <a:rPr lang="en-US" sz="1800">
                <a:effectLst/>
                <a:ea typeface="Calibri" panose="020F0502020204030204" pitchFamily="34" charset="0"/>
              </a:rPr>
              <a:t>Gill, Virginia Teas. (1998), ‘Doing attributions in medical interaction: patients’ explanations for illness and doctors’ responses’, </a:t>
            </a:r>
            <a:r>
              <a:rPr lang="en-US" sz="1800" u="sng">
                <a:effectLst/>
                <a:ea typeface="Calibri" panose="020F0502020204030204" pitchFamily="34" charset="0"/>
              </a:rPr>
              <a:t>Social Psychology Quarterly</a:t>
            </a:r>
            <a:r>
              <a:rPr lang="en-US" sz="1800">
                <a:effectLst/>
                <a:ea typeface="Calibri" panose="020F0502020204030204" pitchFamily="34" charset="0"/>
              </a:rPr>
              <a:t>, 61, (4), 342–60. </a:t>
            </a:r>
          </a:p>
          <a:p>
            <a:pPr marL="0" marR="0" indent="0">
              <a:spcBef>
                <a:spcPts val="0"/>
              </a:spcBef>
              <a:spcAft>
                <a:spcPts val="0"/>
              </a:spcAft>
              <a:buNone/>
            </a:pPr>
            <a:r>
              <a:rPr lang="en-US" sz="1800">
                <a:effectLst/>
                <a:ea typeface="Calibri" panose="020F0502020204030204" pitchFamily="34" charset="0"/>
              </a:rPr>
              <a:t>Heritage, John, Robinson, Jeffrey D, Elliott, Marc N., Beckett, Megan, and Wilkes, Michael. (2007), ‘Reducing patients' unmet concerns in primary care: The difference one word can make’, </a:t>
            </a:r>
            <a:r>
              <a:rPr lang="en-US" sz="1800" u="sng">
                <a:effectLst/>
                <a:ea typeface="Calibri" panose="020F0502020204030204" pitchFamily="34" charset="0"/>
              </a:rPr>
              <a:t>Society of General Internal Medicine</a:t>
            </a:r>
            <a:r>
              <a:rPr lang="en-US" sz="1800">
                <a:effectLst/>
                <a:ea typeface="Calibri" panose="020F0502020204030204" pitchFamily="34" charset="0"/>
              </a:rPr>
              <a:t>, 22, (10), 1429–33. </a:t>
            </a:r>
          </a:p>
          <a:p>
            <a:pPr marL="0" marR="0" indent="0">
              <a:spcBef>
                <a:spcPts val="0"/>
              </a:spcBef>
              <a:spcAft>
                <a:spcPts val="0"/>
              </a:spcAft>
              <a:buNone/>
            </a:pPr>
            <a:r>
              <a:rPr lang="en-US" sz="1800">
                <a:effectLst/>
                <a:ea typeface="Calibri" panose="020F0502020204030204" pitchFamily="34" charset="0"/>
              </a:rPr>
              <a:t>Kawashima, Michie. (2017), 'Four ways of delivering very bad news in a Japanese emergency room,' </a:t>
            </a:r>
            <a:r>
              <a:rPr lang="en-US" sz="1800" u="sng">
                <a:effectLst/>
                <a:ea typeface="Calibri" panose="020F0502020204030204" pitchFamily="34" charset="0"/>
              </a:rPr>
              <a:t>Research on Language and Social Interaction</a:t>
            </a:r>
            <a:r>
              <a:rPr lang="en-US" sz="1800">
                <a:effectLst/>
                <a:ea typeface="Calibri" panose="020F0502020204030204" pitchFamily="34" charset="0"/>
              </a:rPr>
              <a:t>, 50, (3), 307-325.</a:t>
            </a:r>
          </a:p>
          <a:p>
            <a:pPr marL="0" marR="0" indent="0">
              <a:spcBef>
                <a:spcPts val="0"/>
              </a:spcBef>
              <a:spcAft>
                <a:spcPts val="0"/>
              </a:spcAft>
              <a:buNone/>
            </a:pPr>
            <a:r>
              <a:rPr lang="en-US" sz="1800">
                <a:effectLst/>
                <a:ea typeface="Calibri" panose="020F0502020204030204" pitchFamily="34" charset="0"/>
              </a:rPr>
              <a:t>Landmark, Anne Marie Dalby, Jan Svennevig, Jennifer Gerwing and Pål Gulbrandsen. (2017),  'Patient involvement and language barriers:  Problems of agreement or understanding?,'  </a:t>
            </a:r>
            <a:r>
              <a:rPr lang="en-US" sz="1800" u="sng">
                <a:effectLst/>
                <a:ea typeface="Calibri" panose="020F0502020204030204" pitchFamily="34" charset="0"/>
              </a:rPr>
              <a:t>Patient Education and Counseling</a:t>
            </a:r>
            <a:r>
              <a:rPr lang="en-US" sz="1800">
                <a:effectLst/>
                <a:ea typeface="Calibri" panose="020F0502020204030204" pitchFamily="34" charset="0"/>
              </a:rPr>
              <a:t>, 100, 1092-1102. </a:t>
            </a:r>
          </a:p>
          <a:p>
            <a:endParaRPr lang="en-US"/>
          </a:p>
        </p:txBody>
      </p:sp>
      <p:sp>
        <p:nvSpPr>
          <p:cNvPr id="4" name="Slide Number Placeholder 3">
            <a:extLst>
              <a:ext uri="{FF2B5EF4-FFF2-40B4-BE49-F238E27FC236}">
                <a16:creationId xmlns:a16="http://schemas.microsoft.com/office/drawing/2014/main" id="{EC9F92F2-24A2-4AF1-B360-4EA57AA62FDE}"/>
              </a:ext>
            </a:extLst>
          </p:cNvPr>
          <p:cNvSpPr>
            <a:spLocks noGrp="1"/>
          </p:cNvSpPr>
          <p:nvPr>
            <p:ph type="sldNum" sz="quarter" idx="12"/>
          </p:nvPr>
        </p:nvSpPr>
        <p:spPr/>
        <p:txBody>
          <a:bodyPr/>
          <a:lstStyle/>
          <a:p>
            <a:fld id="{C9E188F5-7CE1-4F57-9AD6-4E9C692FAB05}" type="slidenum">
              <a:rPr lang="en-US" smtClean="0"/>
              <a:t>21</a:t>
            </a:fld>
            <a:endParaRPr lang="en-US"/>
          </a:p>
        </p:txBody>
      </p:sp>
    </p:spTree>
    <p:extLst>
      <p:ext uri="{BB962C8B-B14F-4D97-AF65-F5344CB8AC3E}">
        <p14:creationId xmlns:p14="http://schemas.microsoft.com/office/powerpoint/2010/main" val="1572405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7AA19-E1D2-48B7-A959-98953DB66956}"/>
              </a:ext>
            </a:extLst>
          </p:cNvPr>
          <p:cNvSpPr>
            <a:spLocks noGrp="1"/>
          </p:cNvSpPr>
          <p:nvPr>
            <p:ph type="title"/>
          </p:nvPr>
        </p:nvSpPr>
        <p:spPr>
          <a:xfrm>
            <a:off x="838200" y="365125"/>
            <a:ext cx="10515600" cy="638051"/>
          </a:xfrm>
        </p:spPr>
        <p:txBody>
          <a:bodyPr>
            <a:normAutofit/>
          </a:bodyPr>
          <a:lstStyle/>
          <a:p>
            <a:r>
              <a:rPr lang="en-US" sz="3200">
                <a:latin typeface="+mn-lt"/>
              </a:rPr>
              <a:t>References, continued</a:t>
            </a:r>
            <a:endParaRPr lang="en-US" sz="3200"/>
          </a:p>
        </p:txBody>
      </p:sp>
      <p:sp>
        <p:nvSpPr>
          <p:cNvPr id="3" name="Content Placeholder 2">
            <a:extLst>
              <a:ext uri="{FF2B5EF4-FFF2-40B4-BE49-F238E27FC236}">
                <a16:creationId xmlns:a16="http://schemas.microsoft.com/office/drawing/2014/main" id="{AAA71144-21BE-41CC-BB50-D0BA0A97336E}"/>
              </a:ext>
            </a:extLst>
          </p:cNvPr>
          <p:cNvSpPr>
            <a:spLocks noGrp="1"/>
          </p:cNvSpPr>
          <p:nvPr>
            <p:ph idx="1"/>
          </p:nvPr>
        </p:nvSpPr>
        <p:spPr>
          <a:xfrm>
            <a:off x="838200" y="1109709"/>
            <a:ext cx="10515600" cy="5067254"/>
          </a:xfrm>
        </p:spPr>
        <p:txBody>
          <a:bodyPr/>
          <a:lstStyle/>
          <a:p>
            <a:pPr marL="0" marR="0" indent="0">
              <a:spcBef>
                <a:spcPts val="0"/>
              </a:spcBef>
              <a:spcAft>
                <a:spcPts val="0"/>
              </a:spcAft>
              <a:buNone/>
            </a:pPr>
            <a:r>
              <a:rPr lang="en-US" sz="1800">
                <a:effectLst/>
                <a:ea typeface="Calibri" panose="020F0502020204030204" pitchFamily="34" charset="0"/>
              </a:rPr>
              <a:t>Maynard, Douglas W. (1989), ‘Perspective-display sequences in conversation’, </a:t>
            </a:r>
            <a:r>
              <a:rPr lang="en-US" sz="1800" u="sng">
                <a:effectLst/>
                <a:ea typeface="Calibri" panose="020F0502020204030204" pitchFamily="34" charset="0"/>
              </a:rPr>
              <a:t>Western Journal of Speech Communication</a:t>
            </a:r>
            <a:r>
              <a:rPr lang="en-US" sz="1800">
                <a:effectLst/>
                <a:ea typeface="Calibri" panose="020F0502020204030204" pitchFamily="34" charset="0"/>
              </a:rPr>
              <a:t>, 53, 91–113.</a:t>
            </a:r>
          </a:p>
          <a:p>
            <a:pPr marL="0" marR="0" indent="0">
              <a:spcBef>
                <a:spcPts val="0"/>
              </a:spcBef>
              <a:spcAft>
                <a:spcPts val="0"/>
              </a:spcAft>
              <a:buNone/>
            </a:pPr>
            <a:r>
              <a:rPr lang="en-US" sz="1800">
                <a:effectLst/>
                <a:ea typeface="Calibri" panose="020F0502020204030204" pitchFamily="34" charset="0"/>
              </a:rPr>
              <a:t>Maynard, Douglas W. (1989), 'Perspective-display sequences in conversation,' </a:t>
            </a:r>
            <a:r>
              <a:rPr lang="en-US" sz="1800" u="sng">
                <a:effectLst/>
                <a:ea typeface="Calibri" panose="020F0502020204030204" pitchFamily="34" charset="0"/>
              </a:rPr>
              <a:t>Western Journal of Speech Communication</a:t>
            </a:r>
            <a:r>
              <a:rPr lang="en-US" sz="1800">
                <a:effectLst/>
                <a:ea typeface="Calibri" panose="020F0502020204030204" pitchFamily="34" charset="0"/>
              </a:rPr>
              <a:t>, 53, 91-113.</a:t>
            </a:r>
          </a:p>
          <a:p>
            <a:pPr marL="0" marR="0" indent="0">
              <a:spcBef>
                <a:spcPts val="0"/>
              </a:spcBef>
              <a:spcAft>
                <a:spcPts val="0"/>
              </a:spcAft>
              <a:buNone/>
            </a:pPr>
            <a:r>
              <a:rPr lang="en-US" sz="1800">
                <a:effectLst/>
                <a:ea typeface="Calibri" panose="020F0502020204030204" pitchFamily="34" charset="0"/>
              </a:rPr>
              <a:t>Maynard, Douglas W. (1992), ‘On clinicians co-implicating recipients’ perspective in the delivery of diagnostic news’, in Paul Drew and John Heritage (eds), </a:t>
            </a:r>
            <a:r>
              <a:rPr lang="en-US" sz="1800" u="sng">
                <a:effectLst/>
                <a:ea typeface="Calibri" panose="020F0502020204030204" pitchFamily="34" charset="0"/>
              </a:rPr>
              <a:t>Talk at Work: Interaction in Institutional Settings</a:t>
            </a:r>
            <a:r>
              <a:rPr lang="en-US" sz="1800">
                <a:effectLst/>
                <a:ea typeface="Calibri" panose="020F0502020204030204" pitchFamily="34" charset="0"/>
              </a:rPr>
              <a:t>. Cambridge, UK: Cambridge University Press, pp. 331–58.</a:t>
            </a:r>
          </a:p>
          <a:p>
            <a:pPr marL="0" marR="0" indent="0">
              <a:spcBef>
                <a:spcPts val="0"/>
              </a:spcBef>
              <a:spcAft>
                <a:spcPts val="0"/>
              </a:spcAft>
              <a:buNone/>
            </a:pPr>
            <a:r>
              <a:rPr lang="en-US" sz="1800">
                <a:effectLst/>
                <a:ea typeface="Calibri" panose="020F0502020204030204" pitchFamily="34" charset="0"/>
              </a:rPr>
              <a:t>Maynard, Douglas W. (1992), 'On clinicians co-implicating recipients’ perspective in the delivery of diagnostic news,' in Paul Drew and John Heritages (eds), </a:t>
            </a:r>
            <a:r>
              <a:rPr lang="en-US" sz="1800" u="sng">
                <a:effectLst/>
                <a:ea typeface="Calibri" panose="020F0502020204030204" pitchFamily="34" charset="0"/>
              </a:rPr>
              <a:t>Talk at Work:  Interaction in Institutional Settings</a:t>
            </a:r>
            <a:r>
              <a:rPr lang="en-US" sz="1800">
                <a:effectLst/>
                <a:ea typeface="Calibri" panose="020F0502020204030204" pitchFamily="34" charset="0"/>
              </a:rPr>
              <a:t>.  Cambridge:  Cambridge University Press, pp. 331-358.</a:t>
            </a:r>
          </a:p>
          <a:p>
            <a:pPr marL="0" marR="0" indent="0">
              <a:spcBef>
                <a:spcPts val="0"/>
              </a:spcBef>
              <a:spcAft>
                <a:spcPts val="0"/>
              </a:spcAft>
              <a:buNone/>
            </a:pPr>
            <a:r>
              <a:rPr lang="en-US" sz="1800">
                <a:effectLst/>
                <a:ea typeface="Calibri" panose="020F0502020204030204" pitchFamily="34" charset="0"/>
              </a:rPr>
              <a:t>Maynard, Douglas W. (2003), </a:t>
            </a:r>
            <a:r>
              <a:rPr lang="en-US" sz="1800" u="sng">
                <a:effectLst/>
                <a:ea typeface="Calibri" panose="020F0502020204030204" pitchFamily="34" charset="0"/>
              </a:rPr>
              <a:t>Bad News, Good News:  Conversational Order in Everyday Talk and Clinical Settings</a:t>
            </a:r>
            <a:r>
              <a:rPr lang="en-US" sz="1800">
                <a:effectLst/>
                <a:ea typeface="Calibri" panose="020F0502020204030204" pitchFamily="34" charset="0"/>
              </a:rPr>
              <a:t>. Chicago, IL:  University of Chicago Press.</a:t>
            </a:r>
          </a:p>
          <a:p>
            <a:pPr marL="0" marR="0" indent="0">
              <a:spcBef>
                <a:spcPts val="0"/>
              </a:spcBef>
              <a:spcAft>
                <a:spcPts val="0"/>
              </a:spcAft>
              <a:buNone/>
            </a:pPr>
            <a:r>
              <a:rPr lang="en-US" sz="1800">
                <a:effectLst/>
                <a:ea typeface="Calibri" panose="020F0502020204030204" pitchFamily="34" charset="0"/>
              </a:rPr>
              <a:t>Park, Yujong. (2017), 'A closing-implicative practice in Korean primary medical care openings,'  </a:t>
            </a:r>
            <a:r>
              <a:rPr lang="en-US" sz="1800" u="sng">
                <a:effectLst/>
                <a:ea typeface="Calibri" panose="020F0502020204030204" pitchFamily="34" charset="0"/>
              </a:rPr>
              <a:t>Journal of Pragmatics</a:t>
            </a:r>
            <a:r>
              <a:rPr lang="en-US" sz="1800">
                <a:effectLst/>
                <a:ea typeface="Calibri" panose="020F0502020204030204" pitchFamily="34" charset="0"/>
              </a:rPr>
              <a:t>, 108,(2017), 1-16. </a:t>
            </a:r>
          </a:p>
          <a:p>
            <a:pPr marL="0" marR="0" indent="0">
              <a:spcBef>
                <a:spcPts val="0"/>
              </a:spcBef>
              <a:spcAft>
                <a:spcPts val="0"/>
              </a:spcAft>
              <a:buNone/>
            </a:pPr>
            <a:r>
              <a:rPr lang="en-US" sz="1800">
                <a:effectLst/>
                <a:ea typeface="Calibri" panose="020F0502020204030204" pitchFamily="34" charset="0"/>
              </a:rPr>
              <a:t>Stivers, Tanya and Stefan Timmermans. (2020), 'Medical authority under siege:  How clinicians transform patient resistance into acceptance,' </a:t>
            </a:r>
            <a:r>
              <a:rPr lang="en-US" sz="1800" u="sng">
                <a:effectLst/>
                <a:ea typeface="Calibri" panose="020F0502020204030204" pitchFamily="34" charset="0"/>
              </a:rPr>
              <a:t>Journal of Health and Social Behavior</a:t>
            </a:r>
            <a:r>
              <a:rPr lang="en-US" sz="1800">
                <a:effectLst/>
                <a:ea typeface="Calibri" panose="020F0502020204030204" pitchFamily="34" charset="0"/>
              </a:rPr>
              <a:t>, 61, (1), 60–78.</a:t>
            </a:r>
          </a:p>
          <a:p>
            <a:pPr marL="0" marR="0" indent="0">
              <a:spcBef>
                <a:spcPts val="0"/>
              </a:spcBef>
              <a:spcAft>
                <a:spcPts val="0"/>
              </a:spcAft>
              <a:buNone/>
            </a:pPr>
            <a:r>
              <a:rPr lang="en-US" sz="1800">
                <a:effectLst/>
                <a:ea typeface="Calibri" panose="020F0502020204030204" pitchFamily="34" charset="0"/>
              </a:rPr>
              <a:t>Wang, Christine. (2020), 'Understanding antibiotic overprescribing in China: A conversation analysis approach,' </a:t>
            </a:r>
            <a:r>
              <a:rPr lang="en-US" sz="1800" u="sng">
                <a:effectLst/>
                <a:ea typeface="Calibri" panose="020F0502020204030204" pitchFamily="34" charset="0"/>
              </a:rPr>
              <a:t>Social Science &amp; Medicine</a:t>
            </a:r>
            <a:r>
              <a:rPr lang="en-US" sz="1800">
                <a:effectLst/>
                <a:ea typeface="Calibri" panose="020F0502020204030204" pitchFamily="34" charset="0"/>
              </a:rPr>
              <a:t>, 262, (2020), 113251, pp. 1-15.</a:t>
            </a:r>
          </a:p>
          <a:p>
            <a:endParaRPr lang="en-US"/>
          </a:p>
        </p:txBody>
      </p:sp>
      <p:sp>
        <p:nvSpPr>
          <p:cNvPr id="4" name="Slide Number Placeholder 3">
            <a:extLst>
              <a:ext uri="{FF2B5EF4-FFF2-40B4-BE49-F238E27FC236}">
                <a16:creationId xmlns:a16="http://schemas.microsoft.com/office/drawing/2014/main" id="{536BE4D8-E888-4EE7-8AC8-B6CA59139471}"/>
              </a:ext>
            </a:extLst>
          </p:cNvPr>
          <p:cNvSpPr>
            <a:spLocks noGrp="1"/>
          </p:cNvSpPr>
          <p:nvPr>
            <p:ph type="sldNum" sz="quarter" idx="12"/>
          </p:nvPr>
        </p:nvSpPr>
        <p:spPr/>
        <p:txBody>
          <a:bodyPr/>
          <a:lstStyle/>
          <a:p>
            <a:fld id="{C9E188F5-7CE1-4F57-9AD6-4E9C692FAB05}" type="slidenum">
              <a:rPr lang="en-US" smtClean="0"/>
              <a:t>22</a:t>
            </a:fld>
            <a:endParaRPr lang="en-US"/>
          </a:p>
        </p:txBody>
      </p:sp>
    </p:spTree>
    <p:extLst>
      <p:ext uri="{BB962C8B-B14F-4D97-AF65-F5344CB8AC3E}">
        <p14:creationId xmlns:p14="http://schemas.microsoft.com/office/powerpoint/2010/main" val="294980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66148"/>
          </a:xfrm>
        </p:spPr>
        <p:txBody>
          <a:bodyPr>
            <a:normAutofit/>
          </a:bodyPr>
          <a:lstStyle/>
          <a:p>
            <a:r>
              <a:rPr lang="en-US" sz="3200">
                <a:latin typeface="+mn-lt"/>
              </a:rPr>
              <a:t>Introduction</a:t>
            </a:r>
          </a:p>
        </p:txBody>
      </p:sp>
      <p:sp>
        <p:nvSpPr>
          <p:cNvPr id="3" name="Content Placeholder 2"/>
          <p:cNvSpPr>
            <a:spLocks noGrp="1"/>
          </p:cNvSpPr>
          <p:nvPr>
            <p:ph idx="1"/>
          </p:nvPr>
        </p:nvSpPr>
        <p:spPr>
          <a:xfrm>
            <a:off x="1479664" y="980902"/>
            <a:ext cx="9874135" cy="5740573"/>
          </a:xfrm>
        </p:spPr>
        <p:txBody>
          <a:bodyPr/>
          <a:lstStyle/>
          <a:p>
            <a:pPr marL="0" indent="0">
              <a:lnSpc>
                <a:spcPct val="100000"/>
              </a:lnSpc>
              <a:spcBef>
                <a:spcPts val="0"/>
              </a:spcBef>
              <a:buNone/>
            </a:pPr>
            <a:r>
              <a:rPr lang="en-US" sz="2400"/>
              <a:t>Research shows that good communication between doctors and patients can improve health care and even in some cases health outcomes</a:t>
            </a:r>
          </a:p>
          <a:p>
            <a:pPr marL="0" indent="0">
              <a:lnSpc>
                <a:spcPct val="100000"/>
              </a:lnSpc>
              <a:spcBef>
                <a:spcPts val="0"/>
              </a:spcBef>
              <a:buNone/>
            </a:pPr>
            <a:endParaRPr lang="en-US" sz="2400"/>
          </a:p>
          <a:p>
            <a:pPr marL="0" indent="0">
              <a:lnSpc>
                <a:spcPct val="100000"/>
              </a:lnSpc>
              <a:spcBef>
                <a:spcPts val="0"/>
              </a:spcBef>
              <a:buNone/>
            </a:pPr>
            <a:r>
              <a:rPr lang="en-US" sz="2400"/>
              <a:t>While in the past medical education has not emphasized communication skills, more attention is being paid to training doctors in how to interact with patients</a:t>
            </a:r>
          </a:p>
          <a:p>
            <a:pPr marL="0" indent="0">
              <a:lnSpc>
                <a:spcPct val="100000"/>
              </a:lnSpc>
              <a:spcBef>
                <a:spcPts val="0"/>
              </a:spcBef>
              <a:buNone/>
            </a:pPr>
            <a:endParaRPr lang="en-US" sz="2400"/>
          </a:p>
          <a:p>
            <a:pPr marL="0" indent="0">
              <a:lnSpc>
                <a:spcPct val="100000"/>
              </a:lnSpc>
              <a:spcBef>
                <a:spcPts val="0"/>
              </a:spcBef>
              <a:buNone/>
            </a:pPr>
            <a:r>
              <a:rPr lang="en-US" sz="2400"/>
              <a:t>We will first discuss how doctors accomplish an important part of their job—the transmission of diagnostic news.  The second half of the chapter will examine the doctor/patient consultation, the diagnostic process, and the giving of advice.  We will also explore patient resistance to doctor’s advice and cultural differences in how medical consultations are conducted.</a:t>
            </a:r>
          </a:p>
          <a:p>
            <a:endParaRPr lang="en-US"/>
          </a:p>
        </p:txBody>
      </p:sp>
      <p:sp>
        <p:nvSpPr>
          <p:cNvPr id="4" name="Slide Number Placeholder 3"/>
          <p:cNvSpPr>
            <a:spLocks noGrp="1"/>
          </p:cNvSpPr>
          <p:nvPr>
            <p:ph type="sldNum" sz="quarter" idx="12"/>
          </p:nvPr>
        </p:nvSpPr>
        <p:spPr/>
        <p:txBody>
          <a:bodyPr/>
          <a:lstStyle/>
          <a:p>
            <a:fld id="{C9E188F5-7CE1-4F57-9AD6-4E9C692FAB05}" type="slidenum">
              <a:rPr lang="en-US" smtClean="0"/>
              <a:t>3</a:t>
            </a:fld>
            <a:endParaRPr lang="en-US"/>
          </a:p>
        </p:txBody>
      </p:sp>
    </p:spTree>
    <p:extLst>
      <p:ext uri="{BB962C8B-B14F-4D97-AF65-F5344CB8AC3E}">
        <p14:creationId xmlns:p14="http://schemas.microsoft.com/office/powerpoint/2010/main" val="2621666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1069"/>
            <a:ext cx="10515600" cy="473827"/>
          </a:xfrm>
        </p:spPr>
        <p:txBody>
          <a:bodyPr/>
          <a:lstStyle/>
          <a:p>
            <a:br>
              <a:rPr lang="en-US" sz="3200">
                <a:latin typeface="+mn-lt"/>
              </a:rPr>
            </a:br>
            <a:r>
              <a:rPr lang="en-US" sz="3200">
                <a:latin typeface="+mn-lt"/>
              </a:rPr>
              <a:t>Physician's Competence in Communication with Patients</a:t>
            </a:r>
            <a:br>
              <a:rPr lang="en-US"/>
            </a:br>
            <a:endParaRPr lang="en-US"/>
          </a:p>
        </p:txBody>
      </p:sp>
      <p:sp>
        <p:nvSpPr>
          <p:cNvPr id="3" name="Content Placeholder 2"/>
          <p:cNvSpPr>
            <a:spLocks noGrp="1"/>
          </p:cNvSpPr>
          <p:nvPr>
            <p:ph idx="1"/>
          </p:nvPr>
        </p:nvSpPr>
        <p:spPr>
          <a:xfrm>
            <a:off x="1553592" y="1260629"/>
            <a:ext cx="9800208" cy="5460846"/>
          </a:xfrm>
        </p:spPr>
        <p:txBody>
          <a:bodyPr>
            <a:normAutofit/>
          </a:bodyPr>
          <a:lstStyle/>
          <a:p>
            <a:pPr marL="0" indent="0">
              <a:buNone/>
            </a:pPr>
            <a:r>
              <a:rPr lang="en-US" sz="2400"/>
              <a:t>Small changes in interactional procedures can improve the quality of doctor/patient interactions</a:t>
            </a:r>
          </a:p>
          <a:p>
            <a:pPr marL="0" indent="0">
              <a:buNone/>
            </a:pPr>
            <a:endParaRPr lang="en-US" sz="2400"/>
          </a:p>
          <a:p>
            <a:pPr marL="0" indent="0">
              <a:buNone/>
            </a:pPr>
            <a:r>
              <a:rPr lang="en-US" sz="2400"/>
              <a:t>For example, Heritage et al. (2007) found that a change in one word could significantly improve the likelihood that patients would tell doctors about remaining health concerns at the end of the consultation</a:t>
            </a:r>
          </a:p>
          <a:p>
            <a:pPr marL="0" indent="0">
              <a:buNone/>
            </a:pPr>
            <a:endParaRPr lang="en-US" sz="2400"/>
          </a:p>
          <a:p>
            <a:pPr marL="0" indent="0">
              <a:buNone/>
            </a:pPr>
            <a:r>
              <a:rPr lang="en-US" sz="2400"/>
              <a:t>When doctors asked if the patients had “something else?” they wanted to discuss, instead of asking “anything else?”, there was a 78% increase in the communication of medical concerns</a:t>
            </a:r>
          </a:p>
        </p:txBody>
      </p:sp>
      <p:sp>
        <p:nvSpPr>
          <p:cNvPr id="4" name="Slide Number Placeholder 3"/>
          <p:cNvSpPr>
            <a:spLocks noGrp="1"/>
          </p:cNvSpPr>
          <p:nvPr>
            <p:ph type="sldNum" sz="quarter" idx="12"/>
          </p:nvPr>
        </p:nvSpPr>
        <p:spPr/>
        <p:txBody>
          <a:bodyPr/>
          <a:lstStyle/>
          <a:p>
            <a:fld id="{C9E188F5-7CE1-4F57-9AD6-4E9C692FAB05}" type="slidenum">
              <a:rPr lang="en-US" smtClean="0"/>
              <a:t>4</a:t>
            </a:fld>
            <a:endParaRPr lang="en-US"/>
          </a:p>
        </p:txBody>
      </p:sp>
    </p:spTree>
    <p:extLst>
      <p:ext uri="{BB962C8B-B14F-4D97-AF65-F5344CB8AC3E}">
        <p14:creationId xmlns:p14="http://schemas.microsoft.com/office/powerpoint/2010/main" val="2836317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0839"/>
          </a:xfrm>
        </p:spPr>
        <p:txBody>
          <a:bodyPr>
            <a:normAutofit/>
          </a:bodyPr>
          <a:lstStyle/>
          <a:p>
            <a:r>
              <a:rPr lang="en-US" sz="3200">
                <a:latin typeface="+mn-lt"/>
              </a:rPr>
              <a:t>Good and Bad News Delivery in Medical Practice</a:t>
            </a:r>
          </a:p>
        </p:txBody>
      </p:sp>
      <p:sp>
        <p:nvSpPr>
          <p:cNvPr id="3" name="Content Placeholder 2"/>
          <p:cNvSpPr>
            <a:spLocks noGrp="1"/>
          </p:cNvSpPr>
          <p:nvPr>
            <p:ph idx="1"/>
          </p:nvPr>
        </p:nvSpPr>
        <p:spPr>
          <a:xfrm>
            <a:off x="1624614" y="1677880"/>
            <a:ext cx="9729186" cy="4922425"/>
          </a:xfrm>
        </p:spPr>
        <p:txBody>
          <a:bodyPr/>
          <a:lstStyle/>
          <a:p>
            <a:pPr marL="0" indent="0">
              <a:buNone/>
            </a:pPr>
            <a:r>
              <a:rPr lang="en-US" sz="2400"/>
              <a:t>Bad news given in an abrupt and insensitive manner can both cause stress and trauma to the recipient and result in poorer results in terms of understanding and accepting the medical diagnosis or treatment recommendations</a:t>
            </a:r>
          </a:p>
          <a:p>
            <a:pPr marL="0" indent="0">
              <a:buNone/>
            </a:pPr>
            <a:endParaRPr lang="en-US" sz="2400"/>
          </a:p>
          <a:p>
            <a:pPr marL="0" indent="0">
              <a:buNone/>
            </a:pPr>
            <a:r>
              <a:rPr lang="en-US" sz="2400"/>
              <a:t>The perspective display sequence has been shown to be an effective method of conveying bad news in clinical contexts (Maynard, 1989; 1992)</a:t>
            </a:r>
          </a:p>
          <a:p>
            <a:pPr marL="0" indent="0">
              <a:buNone/>
            </a:pPr>
            <a:r>
              <a:rPr lang="en-US" sz="2400"/>
              <a:t>Doctor invites patient to display their perspective on the diagnosis, then confirms their perspective</a:t>
            </a:r>
          </a:p>
          <a:p>
            <a:endParaRPr lang="en-US"/>
          </a:p>
        </p:txBody>
      </p:sp>
      <p:sp>
        <p:nvSpPr>
          <p:cNvPr id="4" name="Slide Number Placeholder 3"/>
          <p:cNvSpPr>
            <a:spLocks noGrp="1"/>
          </p:cNvSpPr>
          <p:nvPr>
            <p:ph type="sldNum" sz="quarter" idx="12"/>
          </p:nvPr>
        </p:nvSpPr>
        <p:spPr/>
        <p:txBody>
          <a:bodyPr/>
          <a:lstStyle/>
          <a:p>
            <a:fld id="{C9E188F5-7CE1-4F57-9AD6-4E9C692FAB05}" type="slidenum">
              <a:rPr lang="en-US" smtClean="0"/>
              <a:t>5</a:t>
            </a:fld>
            <a:endParaRPr lang="en-US"/>
          </a:p>
        </p:txBody>
      </p:sp>
    </p:spTree>
    <p:extLst>
      <p:ext uri="{BB962C8B-B14F-4D97-AF65-F5344CB8AC3E}">
        <p14:creationId xmlns:p14="http://schemas.microsoft.com/office/powerpoint/2010/main" val="786305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7464"/>
          </a:xfrm>
        </p:spPr>
        <p:txBody>
          <a:bodyPr/>
          <a:lstStyle/>
          <a:p>
            <a:r>
              <a:rPr lang="en-US" sz="3200">
                <a:latin typeface="+mn-lt"/>
              </a:rPr>
              <a:t>Perspective Display Sequence (Maynard, 1992)</a:t>
            </a:r>
          </a:p>
        </p:txBody>
      </p:sp>
      <p:sp>
        <p:nvSpPr>
          <p:cNvPr id="3" name="Content Placeholder 2"/>
          <p:cNvSpPr>
            <a:spLocks noGrp="1"/>
          </p:cNvSpPr>
          <p:nvPr>
            <p:ph idx="1"/>
          </p:nvPr>
        </p:nvSpPr>
        <p:spPr>
          <a:xfrm>
            <a:off x="1447060" y="1358283"/>
            <a:ext cx="9906740" cy="5225396"/>
          </a:xfrm>
        </p:spPr>
        <p:txBody>
          <a:bodyPr>
            <a:normAutofit/>
          </a:bodyPr>
          <a:lstStyle/>
          <a:p>
            <a:pPr marL="0" indent="0">
              <a:buNone/>
            </a:pPr>
            <a:r>
              <a:rPr lang="en-US" sz="2400"/>
              <a:t>Turn 1:  The perspective display invitation (marked or unmarked)</a:t>
            </a:r>
          </a:p>
          <a:p>
            <a:pPr marL="0" indent="0">
              <a:buNone/>
            </a:pPr>
            <a:endParaRPr lang="en-US" sz="2400"/>
          </a:p>
          <a:p>
            <a:pPr marL="0" indent="0">
              <a:buNone/>
            </a:pPr>
            <a:r>
              <a:rPr lang="en-US" sz="2400"/>
              <a:t>Turn 2:  The patient’s reply (“problem report” or “no problem report”)</a:t>
            </a:r>
          </a:p>
          <a:p>
            <a:pPr marL="0" indent="0">
              <a:buNone/>
            </a:pPr>
            <a:endParaRPr lang="en-US" sz="2400"/>
          </a:p>
          <a:p>
            <a:pPr marL="0" indent="0">
              <a:buNone/>
            </a:pPr>
            <a:r>
              <a:rPr lang="en-US" sz="2400"/>
              <a:t>Turn 3:  Doctor confirms patient’s problem report or works to elicit problem report if none given</a:t>
            </a:r>
          </a:p>
          <a:p>
            <a:pPr marL="0" indent="0">
              <a:buNone/>
            </a:pPr>
            <a:endParaRPr lang="en-US" sz="2400"/>
          </a:p>
          <a:p>
            <a:pPr marL="0" indent="0">
              <a:buNone/>
            </a:pPr>
            <a:r>
              <a:rPr lang="en-US" sz="2400"/>
              <a:t>In Excerpt 2 on the next slide the Doctor produces an unmarked invitation (lines 1-3) followed by a no-news report from the mother in line 5.  The doctor then produces another invitation (line 7) and the mother produces a problem report (line 9)</a:t>
            </a:r>
          </a:p>
        </p:txBody>
      </p:sp>
      <p:sp>
        <p:nvSpPr>
          <p:cNvPr id="4" name="Slide Number Placeholder 3"/>
          <p:cNvSpPr>
            <a:spLocks noGrp="1"/>
          </p:cNvSpPr>
          <p:nvPr>
            <p:ph type="sldNum" sz="quarter" idx="12"/>
          </p:nvPr>
        </p:nvSpPr>
        <p:spPr/>
        <p:txBody>
          <a:bodyPr/>
          <a:lstStyle/>
          <a:p>
            <a:fld id="{C9E188F5-7CE1-4F57-9AD6-4E9C692FAB05}" type="slidenum">
              <a:rPr lang="en-US" smtClean="0"/>
              <a:t>6</a:t>
            </a:fld>
            <a:endParaRPr lang="en-US"/>
          </a:p>
        </p:txBody>
      </p:sp>
    </p:spTree>
    <p:extLst>
      <p:ext uri="{BB962C8B-B14F-4D97-AF65-F5344CB8AC3E}">
        <p14:creationId xmlns:p14="http://schemas.microsoft.com/office/powerpoint/2010/main" val="166108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16024"/>
          </a:xfrm>
        </p:spPr>
        <p:txBody>
          <a:bodyPr/>
          <a:lstStyle/>
          <a:p>
            <a:br>
              <a:rPr lang="en-US" sz="3200">
                <a:latin typeface="+mn-lt"/>
              </a:rPr>
            </a:br>
            <a:r>
              <a:rPr lang="en-US" sz="3200">
                <a:latin typeface="+mn-lt"/>
              </a:rPr>
              <a:t>Excerpt 2:  Maynard (1992, p. 335)</a:t>
            </a:r>
            <a:br>
              <a:rPr lang="en-US"/>
            </a:br>
            <a:endParaRPr lang="en-US"/>
          </a:p>
        </p:txBody>
      </p:sp>
      <p:sp>
        <p:nvSpPr>
          <p:cNvPr id="3" name="Content Placeholder 2"/>
          <p:cNvSpPr>
            <a:spLocks noGrp="1"/>
          </p:cNvSpPr>
          <p:nvPr>
            <p:ph idx="1"/>
          </p:nvPr>
        </p:nvSpPr>
        <p:spPr>
          <a:xfrm>
            <a:off x="838200" y="1030778"/>
            <a:ext cx="10515600" cy="5690697"/>
          </a:xfrm>
        </p:spPr>
        <p:txBody>
          <a:bodyPr/>
          <a:lstStyle/>
          <a:p>
            <a:pPr marL="0" indent="0">
              <a:buNone/>
            </a:pPr>
            <a:r>
              <a:rPr lang="en-US" sz="2400"/>
              <a:t>1	Dr:	Now that you've- we're been through all this I</a:t>
            </a:r>
          </a:p>
          <a:p>
            <a:pPr marL="0" indent="0">
              <a:buNone/>
            </a:pPr>
            <a:r>
              <a:rPr lang="en-US" sz="2400"/>
              <a:t>2		just wanted to know from </a:t>
            </a:r>
            <a:r>
              <a:rPr lang="en-US" sz="2400" u="sng"/>
              <a:t>yo</a:t>
            </a:r>
            <a:r>
              <a:rPr lang="en-US" sz="2400"/>
              <a:t>u:::. (0.4) .hh </a:t>
            </a:r>
            <a:r>
              <a:rPr lang="en-US" sz="2400" u="sng"/>
              <a:t>how</a:t>
            </a:r>
            <a:endParaRPr lang="en-US" sz="2400"/>
          </a:p>
          <a:p>
            <a:pPr marL="0" indent="0">
              <a:buNone/>
            </a:pPr>
            <a:r>
              <a:rPr lang="en-US" sz="2400"/>
              <a:t>3		you see Judy at this time</a:t>
            </a:r>
          </a:p>
          <a:p>
            <a:pPr marL="0" indent="0">
              <a:buNone/>
            </a:pPr>
            <a:r>
              <a:rPr lang="en-US" sz="2400"/>
              <a:t>4		(2.2)</a:t>
            </a:r>
          </a:p>
          <a:p>
            <a:pPr marL="0" indent="0">
              <a:buNone/>
            </a:pPr>
            <a:r>
              <a:rPr lang="en-US" sz="2400"/>
              <a:t>5	Mo:	The same.</a:t>
            </a:r>
          </a:p>
          <a:p>
            <a:pPr marL="0" indent="0">
              <a:buNone/>
            </a:pPr>
            <a:r>
              <a:rPr lang="en-US" sz="2400"/>
              <a:t>6		(0.7)</a:t>
            </a:r>
          </a:p>
          <a:p>
            <a:pPr marL="0" indent="0">
              <a:buNone/>
            </a:pPr>
            <a:r>
              <a:rPr lang="en-US" sz="2400"/>
              <a:t>7	Dr:	Which is?</a:t>
            </a:r>
          </a:p>
          <a:p>
            <a:pPr marL="0" indent="0">
              <a:buNone/>
            </a:pPr>
            <a:r>
              <a:rPr lang="en-US" sz="2400"/>
              <a:t>8		(0.5)</a:t>
            </a:r>
          </a:p>
          <a:p>
            <a:pPr marL="0" indent="0">
              <a:buNone/>
            </a:pPr>
            <a:r>
              <a:rPr lang="en-US" sz="2400"/>
              <a:t>9	Mo:	Uhm she can't talk...</a:t>
            </a:r>
          </a:p>
          <a:p>
            <a:endParaRPr lang="en-US"/>
          </a:p>
        </p:txBody>
      </p:sp>
      <p:sp>
        <p:nvSpPr>
          <p:cNvPr id="4" name="Slide Number Placeholder 3"/>
          <p:cNvSpPr>
            <a:spLocks noGrp="1"/>
          </p:cNvSpPr>
          <p:nvPr>
            <p:ph type="sldNum" sz="quarter" idx="12"/>
          </p:nvPr>
        </p:nvSpPr>
        <p:spPr/>
        <p:txBody>
          <a:bodyPr/>
          <a:lstStyle/>
          <a:p>
            <a:fld id="{C9E188F5-7CE1-4F57-9AD6-4E9C692FAB05}" type="slidenum">
              <a:rPr lang="en-US" smtClean="0"/>
              <a:t>7</a:t>
            </a:fld>
            <a:endParaRPr lang="en-US"/>
          </a:p>
        </p:txBody>
      </p:sp>
    </p:spTree>
    <p:extLst>
      <p:ext uri="{BB962C8B-B14F-4D97-AF65-F5344CB8AC3E}">
        <p14:creationId xmlns:p14="http://schemas.microsoft.com/office/powerpoint/2010/main" val="980938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6626"/>
          </a:xfrm>
        </p:spPr>
        <p:txBody>
          <a:bodyPr>
            <a:normAutofit/>
          </a:bodyPr>
          <a:lstStyle/>
          <a:p>
            <a:r>
              <a:rPr lang="en-US" sz="3200">
                <a:latin typeface="Calibri" panose="020F0502020204030204" pitchFamily="34" charset="0"/>
                <a:cs typeface="Calibri" panose="020F0502020204030204" pitchFamily="34" charset="0"/>
              </a:rPr>
              <a:t>Other approaches to the delivery of  news in medical settings</a:t>
            </a:r>
            <a:endParaRPr lang="en-US" sz="3200"/>
          </a:p>
        </p:txBody>
      </p:sp>
      <p:sp>
        <p:nvSpPr>
          <p:cNvPr id="3" name="Content Placeholder 2"/>
          <p:cNvSpPr>
            <a:spLocks noGrp="1"/>
          </p:cNvSpPr>
          <p:nvPr>
            <p:ph idx="1"/>
          </p:nvPr>
        </p:nvSpPr>
        <p:spPr>
          <a:xfrm>
            <a:off x="1464816" y="1615736"/>
            <a:ext cx="9888984" cy="5105738"/>
          </a:xfrm>
        </p:spPr>
        <p:txBody>
          <a:bodyPr/>
          <a:lstStyle/>
          <a:p>
            <a:pPr marL="0" indent="0">
              <a:buNone/>
            </a:pPr>
            <a:r>
              <a:rPr lang="en-US" sz="2400">
                <a:latin typeface="Calibri" panose="020F0502020204030204" pitchFamily="34" charset="0"/>
                <a:cs typeface="Calibri" panose="020F0502020204030204" pitchFamily="34" charset="0"/>
              </a:rPr>
              <a:t>While the perspective display sequence identified by Maynard (1989; 1992) has been shown to be an effective interactional procedure for conveying bad news in medical settings, recent studies have documented other ways of handling this task.</a:t>
            </a:r>
          </a:p>
          <a:p>
            <a:pPr marL="0" indent="0">
              <a:buNone/>
            </a:pPr>
            <a:endParaRPr lang="en-US" sz="2400">
              <a:latin typeface="Calibri" panose="020F0502020204030204" pitchFamily="34" charset="0"/>
              <a:cs typeface="Calibri" panose="020F0502020204030204" pitchFamily="34" charset="0"/>
            </a:endParaRPr>
          </a:p>
          <a:p>
            <a:pPr marL="0" indent="0">
              <a:buNone/>
            </a:pPr>
            <a:r>
              <a:rPr lang="en-US" sz="2400">
                <a:latin typeface="Calibri" panose="020F0502020204030204" pitchFamily="34" charset="0"/>
                <a:cs typeface="Calibri" panose="020F0502020204030204" pitchFamily="34" charset="0"/>
              </a:rPr>
              <a:t>Kawashima (2017) studied videotapes of interactions between Japanese emergency room doctors and family members of critically ill persons who were being treated.</a:t>
            </a:r>
          </a:p>
          <a:p>
            <a:pPr marL="0" indent="0">
              <a:buNone/>
            </a:pPr>
            <a:endParaRPr lang="en-US" sz="2400">
              <a:latin typeface="Calibri" panose="020F0502020204030204" pitchFamily="34" charset="0"/>
              <a:cs typeface="Calibri" panose="020F0502020204030204" pitchFamily="34" charset="0"/>
            </a:endParaRPr>
          </a:p>
          <a:p>
            <a:pPr marL="0" indent="0">
              <a:buNone/>
            </a:pPr>
            <a:r>
              <a:rPr lang="en-US" sz="2400">
                <a:latin typeface="Calibri" panose="020F0502020204030204" pitchFamily="34" charset="0"/>
                <a:cs typeface="Calibri" panose="020F0502020204030204" pitchFamily="34" charset="0"/>
              </a:rPr>
              <a:t>One of the ways doctors in these data communicated the severity of their relative’s condition was through a story telling structure.</a:t>
            </a:r>
          </a:p>
          <a:p>
            <a:endParaRPr lang="en-US"/>
          </a:p>
        </p:txBody>
      </p:sp>
      <p:sp>
        <p:nvSpPr>
          <p:cNvPr id="4" name="Slide Number Placeholder 3"/>
          <p:cNvSpPr>
            <a:spLocks noGrp="1"/>
          </p:cNvSpPr>
          <p:nvPr>
            <p:ph type="sldNum" sz="quarter" idx="12"/>
          </p:nvPr>
        </p:nvSpPr>
        <p:spPr/>
        <p:txBody>
          <a:bodyPr/>
          <a:lstStyle/>
          <a:p>
            <a:fld id="{C9E188F5-7CE1-4F57-9AD6-4E9C692FAB05}" type="slidenum">
              <a:rPr lang="en-US" smtClean="0"/>
              <a:t>8</a:t>
            </a:fld>
            <a:endParaRPr lang="en-US"/>
          </a:p>
        </p:txBody>
      </p:sp>
    </p:spTree>
    <p:extLst>
      <p:ext uri="{BB962C8B-B14F-4D97-AF65-F5344CB8AC3E}">
        <p14:creationId xmlns:p14="http://schemas.microsoft.com/office/powerpoint/2010/main" val="3568105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58067"/>
          </a:xfrm>
        </p:spPr>
        <p:txBody>
          <a:bodyPr>
            <a:normAutofit/>
          </a:bodyPr>
          <a:lstStyle/>
          <a:p>
            <a:r>
              <a:rPr lang="en-US" sz="3200">
                <a:latin typeface="Calibri" panose="020F0502020204030204" pitchFamily="34" charset="0"/>
                <a:cs typeface="Calibri" panose="020F0502020204030204" pitchFamily="34" charset="0"/>
              </a:rPr>
              <a:t>Excerpt 5 (Kawashima, 2017, p. 310)</a:t>
            </a:r>
            <a:endParaRPr lang="en-US" sz="3200"/>
          </a:p>
        </p:txBody>
      </p:sp>
      <p:sp>
        <p:nvSpPr>
          <p:cNvPr id="3" name="Content Placeholder 2"/>
          <p:cNvSpPr>
            <a:spLocks noGrp="1"/>
          </p:cNvSpPr>
          <p:nvPr>
            <p:ph idx="1"/>
          </p:nvPr>
        </p:nvSpPr>
        <p:spPr>
          <a:xfrm>
            <a:off x="838200" y="782516"/>
            <a:ext cx="10515600" cy="5262929"/>
          </a:xfrm>
        </p:spPr>
        <p:txBody>
          <a:bodyPr/>
          <a:lstStyle/>
          <a:p>
            <a:pPr marL="0" indent="0">
              <a:buNone/>
            </a:pPr>
            <a:endParaRPr lang="en-US" sz="2400"/>
          </a:p>
          <a:p>
            <a:pPr marL="0" indent="0">
              <a:buNone/>
            </a:pPr>
            <a:r>
              <a:rPr lang="en-US" sz="2400"/>
              <a:t>((original transcript in Japanese; English translation below))</a:t>
            </a:r>
          </a:p>
          <a:p>
            <a:pPr marL="0" indent="0">
              <a:buNone/>
            </a:pPr>
            <a:r>
              <a:rPr lang="en-US" sz="2400"/>
              <a:t>1  Doc:  	Uhm, well, when the rescue crew uhm arrived at the scene, she had </a:t>
            </a:r>
          </a:p>
          <a:p>
            <a:pPr marL="0" indent="0">
              <a:buNone/>
            </a:pPr>
            <a:r>
              <a:rPr lang="en-US" sz="2400"/>
              <a:t>2  		no heartbeat, and,</a:t>
            </a:r>
          </a:p>
          <a:p>
            <a:pPr marL="0" indent="0">
              <a:buNone/>
            </a:pPr>
            <a:r>
              <a:rPr lang="en-US" sz="2400"/>
              <a:t>3  FAM:			 [Yes.         Yes.</a:t>
            </a:r>
          </a:p>
          <a:p>
            <a:pPr marL="0" indent="0">
              <a:buNone/>
            </a:pPr>
            <a:r>
              <a:rPr lang="en-US" sz="2400"/>
              <a:t>4  DOC:	Uhm, she received cardiac massage and such, and, when she was</a:t>
            </a:r>
          </a:p>
          <a:p>
            <a:pPr marL="0" indent="0">
              <a:buNone/>
            </a:pPr>
            <a:r>
              <a:rPr lang="en-US" sz="2400"/>
              <a:t>5		admitted here, and uh, arrived here,</a:t>
            </a:r>
          </a:p>
          <a:p>
            <a:pPr marL="0" indent="0">
              <a:buNone/>
            </a:pPr>
            <a:r>
              <a:rPr lang="en-US" sz="2400"/>
              <a:t>6  FAM:								    [Yes.</a:t>
            </a:r>
          </a:p>
          <a:p>
            <a:pPr marL="0" indent="0">
              <a:buNone/>
            </a:pPr>
            <a:r>
              <a:rPr lang="en-US" sz="2400"/>
              <a:t>7  DOC:	As we suspected, her heart wasn’t working and,</a:t>
            </a:r>
          </a:p>
          <a:p>
            <a:pPr marL="0" indent="0">
              <a:buNone/>
            </a:pPr>
            <a:r>
              <a:rPr lang="en-US" sz="2400"/>
              <a:t>8  FAM:					   [Yes.</a:t>
            </a:r>
          </a:p>
          <a:p>
            <a:pPr marL="0" indent="0">
              <a:buNone/>
            </a:pPr>
            <a:r>
              <a:rPr lang="en-US" sz="2400"/>
              <a:t>9  DOC:	um she was in a coma-u-unconscious even.</a:t>
            </a:r>
          </a:p>
          <a:p>
            <a:endParaRPr lang="en-US"/>
          </a:p>
        </p:txBody>
      </p:sp>
      <p:sp>
        <p:nvSpPr>
          <p:cNvPr id="4" name="Slide Number Placeholder 3"/>
          <p:cNvSpPr>
            <a:spLocks noGrp="1"/>
          </p:cNvSpPr>
          <p:nvPr>
            <p:ph type="sldNum" sz="quarter" idx="12"/>
          </p:nvPr>
        </p:nvSpPr>
        <p:spPr/>
        <p:txBody>
          <a:bodyPr/>
          <a:lstStyle/>
          <a:p>
            <a:fld id="{C9E188F5-7CE1-4F57-9AD6-4E9C692FAB05}" type="slidenum">
              <a:rPr lang="en-US" smtClean="0"/>
              <a:t>9</a:t>
            </a:fld>
            <a:endParaRPr lang="en-US"/>
          </a:p>
        </p:txBody>
      </p:sp>
    </p:spTree>
    <p:extLst>
      <p:ext uri="{BB962C8B-B14F-4D97-AF65-F5344CB8AC3E}">
        <p14:creationId xmlns:p14="http://schemas.microsoft.com/office/powerpoint/2010/main" val="30449931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3187</Words>
  <Application>Microsoft Office PowerPoint</Application>
  <PresentationFormat>Widescreen</PresentationFormat>
  <Paragraphs>226</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Chapter 16:  Doctor/Patient Communication</vt:lpstr>
      <vt:lpstr>Outline</vt:lpstr>
      <vt:lpstr>Introduction</vt:lpstr>
      <vt:lpstr> Physician's Competence in Communication with Patients </vt:lpstr>
      <vt:lpstr>Good and Bad News Delivery in Medical Practice</vt:lpstr>
      <vt:lpstr>Perspective Display Sequence (Maynard, 1992)</vt:lpstr>
      <vt:lpstr> Excerpt 2:  Maynard (1992, p. 335) </vt:lpstr>
      <vt:lpstr>Other approaches to the delivery of  news in medical settings</vt:lpstr>
      <vt:lpstr>Excerpt 5 (Kawashima, 2017, p. 310)</vt:lpstr>
      <vt:lpstr>Questions about Excerpt 5</vt:lpstr>
      <vt:lpstr>Analysis of Excerpt 5:</vt:lpstr>
      <vt:lpstr>  Doctor/Patient Consultations: Diagnostic Interviews and Giving Medical Advice </vt:lpstr>
      <vt:lpstr> Excerpt 7:  Frankel (1995, p. 244) </vt:lpstr>
      <vt:lpstr>Patient’s Role in Diagnosis (Gill, 1998)</vt:lpstr>
      <vt:lpstr>   Excerpt  9:  Gill (1998, p. 345)    </vt:lpstr>
      <vt:lpstr> Patient Resistance  </vt:lpstr>
      <vt:lpstr> Excerpt 13:  Barton et al. (2016, p. 1159) </vt:lpstr>
      <vt:lpstr> Cultural Differences in Doctor/Patient Interactions </vt:lpstr>
      <vt:lpstr> Excerpt 16:  Boluwaduro (2021, p. 10) </vt:lpstr>
      <vt:lpstr>Summary</vt:lpstr>
      <vt:lpstr>References</vt:lpstr>
      <vt:lpstr>References, continued</vt:lpstr>
    </vt:vector>
  </TitlesOfParts>
  <Company>Bentley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17:  Doctor/Patient Communication</dc:title>
  <dc:creator>Garcia, Angela</dc:creator>
  <cp:lastModifiedBy>Garcia, Angela</cp:lastModifiedBy>
  <cp:revision>19</cp:revision>
  <dcterms:created xsi:type="dcterms:W3CDTF">2021-12-10T16:14:26Z</dcterms:created>
  <dcterms:modified xsi:type="dcterms:W3CDTF">2022-08-16T18:23:07Z</dcterms:modified>
</cp:coreProperties>
</file>