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56" r:id="rId2"/>
    <p:sldId id="257" r:id="rId3"/>
    <p:sldId id="258" r:id="rId4"/>
    <p:sldId id="259" r:id="rId5"/>
    <p:sldId id="267" r:id="rId6"/>
    <p:sldId id="260" r:id="rId7"/>
    <p:sldId id="268" r:id="rId8"/>
    <p:sldId id="261" r:id="rId9"/>
    <p:sldId id="269" r:id="rId10"/>
    <p:sldId id="262" r:id="rId11"/>
    <p:sldId id="270" r:id="rId12"/>
    <p:sldId id="271" r:id="rId13"/>
    <p:sldId id="272" r:id="rId14"/>
    <p:sldId id="264" r:id="rId15"/>
    <p:sldId id="265" r:id="rId16"/>
    <p:sldId id="273" r:id="rId17"/>
    <p:sldId id="266" r:id="rId18"/>
    <p:sldId id="26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9" d="100"/>
          <a:sy n="59" d="100"/>
        </p:scale>
        <p:origin x="90" y="8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cia, Angela" userId="7c09586b-4f58-4c27-9ff0-1fa392274ef2" providerId="ADAL" clId="{BE811FC8-11DC-4E95-8FDD-ABCF41D05963}"/>
    <pc:docChg chg="modSld">
      <pc:chgData name="Garcia, Angela" userId="7c09586b-4f58-4c27-9ff0-1fa392274ef2" providerId="ADAL" clId="{BE811FC8-11DC-4E95-8FDD-ABCF41D05963}" dt="2022-08-16T19:12:14.277" v="53" actId="20577"/>
      <pc:docMkLst>
        <pc:docMk/>
      </pc:docMkLst>
      <pc:sldChg chg="modSp mod">
        <pc:chgData name="Garcia, Angela" userId="7c09586b-4f58-4c27-9ff0-1fa392274ef2" providerId="ADAL" clId="{BE811FC8-11DC-4E95-8FDD-ABCF41D05963}" dt="2022-08-16T19:09:18.169" v="6" actId="14100"/>
        <pc:sldMkLst>
          <pc:docMk/>
          <pc:sldMk cId="1604725710" sldId="256"/>
        </pc:sldMkLst>
        <pc:spChg chg="mod">
          <ac:chgData name="Garcia, Angela" userId="7c09586b-4f58-4c27-9ff0-1fa392274ef2" providerId="ADAL" clId="{BE811FC8-11DC-4E95-8FDD-ABCF41D05963}" dt="2022-08-16T19:09:18.169" v="6" actId="14100"/>
          <ac:spMkLst>
            <pc:docMk/>
            <pc:sldMk cId="1604725710" sldId="256"/>
            <ac:spMk id="3" creationId="{00000000-0000-0000-0000-000000000000}"/>
          </ac:spMkLst>
        </pc:spChg>
      </pc:sldChg>
      <pc:sldChg chg="modSp mod">
        <pc:chgData name="Garcia, Angela" userId="7c09586b-4f58-4c27-9ff0-1fa392274ef2" providerId="ADAL" clId="{BE811FC8-11DC-4E95-8FDD-ABCF41D05963}" dt="2022-08-16T19:09:47.296" v="34" actId="14100"/>
        <pc:sldMkLst>
          <pc:docMk/>
          <pc:sldMk cId="1293300536" sldId="257"/>
        </pc:sldMkLst>
        <pc:spChg chg="mod">
          <ac:chgData name="Garcia, Angela" userId="7c09586b-4f58-4c27-9ff0-1fa392274ef2" providerId="ADAL" clId="{BE811FC8-11DC-4E95-8FDD-ABCF41D05963}" dt="2022-08-16T19:09:44.944" v="33" actId="14100"/>
          <ac:spMkLst>
            <pc:docMk/>
            <pc:sldMk cId="1293300536" sldId="257"/>
            <ac:spMk id="2" creationId="{00000000-0000-0000-0000-000000000000}"/>
          </ac:spMkLst>
        </pc:spChg>
        <pc:spChg chg="mod">
          <ac:chgData name="Garcia, Angela" userId="7c09586b-4f58-4c27-9ff0-1fa392274ef2" providerId="ADAL" clId="{BE811FC8-11DC-4E95-8FDD-ABCF41D05963}" dt="2022-08-16T19:09:47.296" v="34" actId="14100"/>
          <ac:spMkLst>
            <pc:docMk/>
            <pc:sldMk cId="1293300536" sldId="257"/>
            <ac:spMk id="3" creationId="{00000000-0000-0000-0000-000000000000}"/>
          </ac:spMkLst>
        </pc:spChg>
      </pc:sldChg>
      <pc:sldChg chg="modSp mod">
        <pc:chgData name="Garcia, Angela" userId="7c09586b-4f58-4c27-9ff0-1fa392274ef2" providerId="ADAL" clId="{BE811FC8-11DC-4E95-8FDD-ABCF41D05963}" dt="2022-08-16T19:09:57.872" v="44" actId="20577"/>
        <pc:sldMkLst>
          <pc:docMk/>
          <pc:sldMk cId="3836407693" sldId="263"/>
        </pc:sldMkLst>
        <pc:spChg chg="mod">
          <ac:chgData name="Garcia, Angela" userId="7c09586b-4f58-4c27-9ff0-1fa392274ef2" providerId="ADAL" clId="{BE811FC8-11DC-4E95-8FDD-ABCF41D05963}" dt="2022-08-16T19:09:57.872" v="44" actId="20577"/>
          <ac:spMkLst>
            <pc:docMk/>
            <pc:sldMk cId="3836407693" sldId="263"/>
            <ac:spMk id="2" creationId="{00000000-0000-0000-0000-000000000000}"/>
          </ac:spMkLst>
        </pc:spChg>
      </pc:sldChg>
      <pc:sldChg chg="modSp mod">
        <pc:chgData name="Garcia, Angela" userId="7c09586b-4f58-4c27-9ff0-1fa392274ef2" providerId="ADAL" clId="{BE811FC8-11DC-4E95-8FDD-ABCF41D05963}" dt="2022-08-16T19:12:14.277" v="53" actId="20577"/>
        <pc:sldMkLst>
          <pc:docMk/>
          <pc:sldMk cId="3290930891" sldId="268"/>
        </pc:sldMkLst>
        <pc:spChg chg="mod">
          <ac:chgData name="Garcia, Angela" userId="7c09586b-4f58-4c27-9ff0-1fa392274ef2" providerId="ADAL" clId="{BE811FC8-11DC-4E95-8FDD-ABCF41D05963}" dt="2022-08-16T19:12:14.277" v="53" actId="20577"/>
          <ac:spMkLst>
            <pc:docMk/>
            <pc:sldMk cId="3290930891" sldId="268"/>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46B906-1080-403D-9A8A-B002CB4BCB87}" type="datetimeFigureOut">
              <a:rPr lang="en-US" smtClean="0"/>
              <a:t>8/16/2022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051DB5-E3C7-49A4-9EBC-18A02F661F99}" type="slidenum">
              <a:rPr lang="en-US" smtClean="0"/>
              <a:t>‹#›</a:t>
            </a:fld>
            <a:endParaRPr lang="en-US"/>
          </a:p>
        </p:txBody>
      </p:sp>
    </p:spTree>
    <p:extLst>
      <p:ext uri="{BB962C8B-B14F-4D97-AF65-F5344CB8AC3E}">
        <p14:creationId xmlns:p14="http://schemas.microsoft.com/office/powerpoint/2010/main" val="683862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D18D08E-DFF8-4166-AD5F-7C9C5C30477B}"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CF734-BA88-4F58-A7F4-831BF6E9596C}" type="slidenum">
              <a:rPr lang="en-US" smtClean="0"/>
              <a:t>‹#›</a:t>
            </a:fld>
            <a:endParaRPr lang="en-US"/>
          </a:p>
        </p:txBody>
      </p:sp>
    </p:spTree>
    <p:extLst>
      <p:ext uri="{BB962C8B-B14F-4D97-AF65-F5344CB8AC3E}">
        <p14:creationId xmlns:p14="http://schemas.microsoft.com/office/powerpoint/2010/main" val="481447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3A82F1-1341-4D96-B20A-91BD1D047C11}"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CF734-BA88-4F58-A7F4-831BF6E9596C}" type="slidenum">
              <a:rPr lang="en-US" smtClean="0"/>
              <a:t>‹#›</a:t>
            </a:fld>
            <a:endParaRPr lang="en-US"/>
          </a:p>
        </p:txBody>
      </p:sp>
    </p:spTree>
    <p:extLst>
      <p:ext uri="{BB962C8B-B14F-4D97-AF65-F5344CB8AC3E}">
        <p14:creationId xmlns:p14="http://schemas.microsoft.com/office/powerpoint/2010/main" val="34305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CDB457-F95F-4982-996E-D6123EAE474B}"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CF734-BA88-4F58-A7F4-831BF6E9596C}" type="slidenum">
              <a:rPr lang="en-US" smtClean="0"/>
              <a:t>‹#›</a:t>
            </a:fld>
            <a:endParaRPr lang="en-US"/>
          </a:p>
        </p:txBody>
      </p:sp>
    </p:spTree>
    <p:extLst>
      <p:ext uri="{BB962C8B-B14F-4D97-AF65-F5344CB8AC3E}">
        <p14:creationId xmlns:p14="http://schemas.microsoft.com/office/powerpoint/2010/main" val="2681097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027834-D561-4D5F-8D8B-65014F86EE74}"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CF734-BA88-4F58-A7F4-831BF6E9596C}" type="slidenum">
              <a:rPr lang="en-US" smtClean="0"/>
              <a:t>‹#›</a:t>
            </a:fld>
            <a:endParaRPr lang="en-US"/>
          </a:p>
        </p:txBody>
      </p:sp>
    </p:spTree>
    <p:extLst>
      <p:ext uri="{BB962C8B-B14F-4D97-AF65-F5344CB8AC3E}">
        <p14:creationId xmlns:p14="http://schemas.microsoft.com/office/powerpoint/2010/main" val="3291872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020184C-F671-4972-B3B3-019EBD92FF85}"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CF734-BA88-4F58-A7F4-831BF6E9596C}" type="slidenum">
              <a:rPr lang="en-US" smtClean="0"/>
              <a:t>‹#›</a:t>
            </a:fld>
            <a:endParaRPr lang="en-US"/>
          </a:p>
        </p:txBody>
      </p:sp>
    </p:spTree>
    <p:extLst>
      <p:ext uri="{BB962C8B-B14F-4D97-AF65-F5344CB8AC3E}">
        <p14:creationId xmlns:p14="http://schemas.microsoft.com/office/powerpoint/2010/main" val="384220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9895A5-8D69-4D46-9095-B4A26081ECD0}" type="datetime1">
              <a:rPr lang="en-US" smtClean="0"/>
              <a:t>8/16/2022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CF734-BA88-4F58-A7F4-831BF6E9596C}" type="slidenum">
              <a:rPr lang="en-US" smtClean="0"/>
              <a:t>‹#›</a:t>
            </a:fld>
            <a:endParaRPr lang="en-US"/>
          </a:p>
        </p:txBody>
      </p:sp>
    </p:spTree>
    <p:extLst>
      <p:ext uri="{BB962C8B-B14F-4D97-AF65-F5344CB8AC3E}">
        <p14:creationId xmlns:p14="http://schemas.microsoft.com/office/powerpoint/2010/main" val="4100961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A61DA77-5408-4A91-81A8-C4BB3F2245A9}" type="datetime1">
              <a:rPr lang="en-US" smtClean="0"/>
              <a:t>8/16/2022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8CF734-BA88-4F58-A7F4-831BF6E9596C}" type="slidenum">
              <a:rPr lang="en-US" smtClean="0"/>
              <a:t>‹#›</a:t>
            </a:fld>
            <a:endParaRPr lang="en-US"/>
          </a:p>
        </p:txBody>
      </p:sp>
    </p:spTree>
    <p:extLst>
      <p:ext uri="{BB962C8B-B14F-4D97-AF65-F5344CB8AC3E}">
        <p14:creationId xmlns:p14="http://schemas.microsoft.com/office/powerpoint/2010/main" val="4221155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5BDF9A5-7C07-411C-8006-485E580ED6A9}" type="datetime1">
              <a:rPr lang="en-US" smtClean="0"/>
              <a:t>8/16/2022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8CF734-BA88-4F58-A7F4-831BF6E9596C}" type="slidenum">
              <a:rPr lang="en-US" smtClean="0"/>
              <a:t>‹#›</a:t>
            </a:fld>
            <a:endParaRPr lang="en-US"/>
          </a:p>
        </p:txBody>
      </p:sp>
    </p:spTree>
    <p:extLst>
      <p:ext uri="{BB962C8B-B14F-4D97-AF65-F5344CB8AC3E}">
        <p14:creationId xmlns:p14="http://schemas.microsoft.com/office/powerpoint/2010/main" val="2377351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C62816-AF26-40AB-952D-B722C3633CAA}" type="datetime1">
              <a:rPr lang="en-US" smtClean="0"/>
              <a:t>8/16/2022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8CF734-BA88-4F58-A7F4-831BF6E9596C}" type="slidenum">
              <a:rPr lang="en-US" smtClean="0"/>
              <a:t>‹#›</a:t>
            </a:fld>
            <a:endParaRPr lang="en-US"/>
          </a:p>
        </p:txBody>
      </p:sp>
    </p:spTree>
    <p:extLst>
      <p:ext uri="{BB962C8B-B14F-4D97-AF65-F5344CB8AC3E}">
        <p14:creationId xmlns:p14="http://schemas.microsoft.com/office/powerpoint/2010/main" val="2050367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E566FCF-2429-400E-BDF4-F32D6D7A1CD8}" type="datetime1">
              <a:rPr lang="en-US" smtClean="0"/>
              <a:t>8/16/2022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CF734-BA88-4F58-A7F4-831BF6E9596C}" type="slidenum">
              <a:rPr lang="en-US" smtClean="0"/>
              <a:t>‹#›</a:t>
            </a:fld>
            <a:endParaRPr lang="en-US"/>
          </a:p>
        </p:txBody>
      </p:sp>
    </p:spTree>
    <p:extLst>
      <p:ext uri="{BB962C8B-B14F-4D97-AF65-F5344CB8AC3E}">
        <p14:creationId xmlns:p14="http://schemas.microsoft.com/office/powerpoint/2010/main" val="2088708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66A9505-01AD-4B1E-93DE-F013409C3331}" type="datetime1">
              <a:rPr lang="en-US" smtClean="0"/>
              <a:t>8/16/2022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CF734-BA88-4F58-A7F4-831BF6E9596C}" type="slidenum">
              <a:rPr lang="en-US" smtClean="0"/>
              <a:t>‹#›</a:t>
            </a:fld>
            <a:endParaRPr lang="en-US"/>
          </a:p>
        </p:txBody>
      </p:sp>
    </p:spTree>
    <p:extLst>
      <p:ext uri="{BB962C8B-B14F-4D97-AF65-F5344CB8AC3E}">
        <p14:creationId xmlns:p14="http://schemas.microsoft.com/office/powerpoint/2010/main" val="3056949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D1A877-80C4-4983-A479-B89D651AEEA7}" type="datetime1">
              <a:rPr lang="en-US" smtClean="0"/>
              <a:t>8/16/2022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8CF734-BA88-4F58-A7F4-831BF6E9596C}" type="slidenum">
              <a:rPr lang="en-US" smtClean="0"/>
              <a:t>‹#›</a:t>
            </a:fld>
            <a:endParaRPr lang="en-US"/>
          </a:p>
        </p:txBody>
      </p:sp>
    </p:spTree>
    <p:extLst>
      <p:ext uri="{BB962C8B-B14F-4D97-AF65-F5344CB8AC3E}">
        <p14:creationId xmlns:p14="http://schemas.microsoft.com/office/powerpoint/2010/main" val="35739204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mural.maynoothuniversity.ie/12924/" TargetMode="External"/><Relationship Id="rId2" Type="http://schemas.openxmlformats.org/officeDocument/2006/relationships/hyperlink" Target="https://doi.org/10.1075/ld.2.3.05ga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a:latin typeface="+mn-lt"/>
              </a:rPr>
              <a:t>Chapter 22:  </a:t>
            </a:r>
            <a:r>
              <a:rPr lang="en-US" sz="3200" dirty="0">
                <a:latin typeface="+mn-lt"/>
              </a:rPr>
              <a:t>Talk in Mediation Sessions</a:t>
            </a:r>
            <a:br>
              <a:rPr lang="en-US" sz="4000" dirty="0">
                <a:latin typeface="+mn-lt"/>
              </a:rPr>
            </a:br>
            <a:endParaRPr lang="en-US" sz="4000" dirty="0">
              <a:latin typeface="+mn-lt"/>
            </a:endParaRPr>
          </a:p>
        </p:txBody>
      </p:sp>
      <p:sp>
        <p:nvSpPr>
          <p:cNvPr id="3" name="Subtitle 2"/>
          <p:cNvSpPr>
            <a:spLocks noGrp="1"/>
          </p:cNvSpPr>
          <p:nvPr>
            <p:ph type="subTitle" idx="1"/>
          </p:nvPr>
        </p:nvSpPr>
        <p:spPr>
          <a:xfrm>
            <a:off x="1524000" y="3602038"/>
            <a:ext cx="9144000" cy="2847748"/>
          </a:xfrm>
        </p:spPr>
        <p:txBody>
          <a:bodyPr/>
          <a:lstStyle/>
          <a:p>
            <a:pPr algn="l"/>
            <a:r>
              <a:rPr lang="en-US" sz="2400">
                <a:latin typeface="Calibri" panose="020F0502020204030204" pitchFamily="34" charset="0"/>
                <a:cs typeface="Calibri" panose="020F0502020204030204" pitchFamily="34" charset="0"/>
              </a:rPr>
              <a:t>Angela Cora Garcia, c2022; slides to accompany Chapter 22 of </a:t>
            </a:r>
            <a:r>
              <a:rPr lang="en-US" sz="2400" i="1">
                <a:latin typeface="Calibri" panose="020F0502020204030204" pitchFamily="34" charset="0"/>
                <a:cs typeface="Calibri" panose="020F0502020204030204" pitchFamily="34" charset="0"/>
              </a:rPr>
              <a:t>An Introduction to Interaction: Understanding Talk in the Workplace and Everyday Life, Second Edition</a:t>
            </a:r>
            <a:r>
              <a:rPr lang="en-US" sz="2400">
                <a:latin typeface="Calibri" panose="020F0502020204030204" pitchFamily="34" charset="0"/>
                <a:cs typeface="Calibri" panose="020F0502020204030204" pitchFamily="34" charset="0"/>
              </a:rPr>
              <a:t>.  Bloomsbury Press.</a:t>
            </a:r>
          </a:p>
          <a:p>
            <a:pPr algn="l"/>
            <a:endParaRPr lang="en-US"/>
          </a:p>
          <a:p>
            <a:pPr algn="l"/>
            <a:r>
              <a:rPr lang="en-US"/>
              <a:t>(</a:t>
            </a:r>
            <a:r>
              <a:rPr lang="en-US" dirty="0"/>
              <a:t>Note:  Excerpt numbers will follow the number they were given in the textbook chapter, to make it easier to refer back to that section of the chapter for more details.)</a:t>
            </a:r>
          </a:p>
          <a:p>
            <a:endParaRPr lang="en-US" dirty="0"/>
          </a:p>
        </p:txBody>
      </p:sp>
    </p:spTree>
    <p:extLst>
      <p:ext uri="{BB962C8B-B14F-4D97-AF65-F5344CB8AC3E}">
        <p14:creationId xmlns:p14="http://schemas.microsoft.com/office/powerpoint/2010/main" val="1604725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66148"/>
          </a:xfrm>
        </p:spPr>
        <p:txBody>
          <a:bodyPr/>
          <a:lstStyle/>
          <a:p>
            <a:br>
              <a:rPr lang="en-US" sz="3200">
                <a:latin typeface="+mn-lt"/>
              </a:rPr>
            </a:br>
            <a:r>
              <a:rPr lang="en-US" sz="3200" dirty="0">
                <a:latin typeface="+mn-lt"/>
              </a:rPr>
              <a:t>Constructing Mediator Neutrality</a:t>
            </a:r>
            <a:br>
              <a:rPr lang="en-US" dirty="0"/>
            </a:br>
            <a:endParaRPr lang="en-US" dirty="0"/>
          </a:p>
        </p:txBody>
      </p:sp>
      <p:sp>
        <p:nvSpPr>
          <p:cNvPr id="3" name="Content Placeholder 2"/>
          <p:cNvSpPr>
            <a:spLocks noGrp="1"/>
          </p:cNvSpPr>
          <p:nvPr>
            <p:ph idx="1"/>
          </p:nvPr>
        </p:nvSpPr>
        <p:spPr>
          <a:xfrm>
            <a:off x="838200" y="997527"/>
            <a:ext cx="10515600" cy="5710844"/>
          </a:xfrm>
        </p:spPr>
        <p:txBody>
          <a:bodyPr>
            <a:normAutofit/>
          </a:bodyPr>
          <a:lstStyle/>
          <a:p>
            <a:pPr marL="0" indent="0">
              <a:buNone/>
            </a:pPr>
            <a:r>
              <a:rPr lang="en-US" sz="2400" dirty="0"/>
              <a:t>Mediators strive to avoid bias toward one disputant, and to present themselves in a neutral manner relative to the disputants and the dispute.</a:t>
            </a:r>
          </a:p>
          <a:p>
            <a:pPr marL="0" indent="0">
              <a:buNone/>
            </a:pPr>
            <a:endParaRPr lang="en-US" sz="2400" dirty="0"/>
          </a:p>
          <a:p>
            <a:pPr marL="0" indent="0">
              <a:buNone/>
            </a:pPr>
            <a:r>
              <a:rPr lang="en-US" sz="2400" dirty="0"/>
              <a:t>Failures to achieve a display of neutrality can result in disputants who feel the mediators are biased against them.</a:t>
            </a:r>
          </a:p>
          <a:p>
            <a:pPr marL="0" indent="0">
              <a:buNone/>
            </a:pPr>
            <a:endParaRPr lang="en-US" sz="2400" dirty="0"/>
          </a:p>
          <a:p>
            <a:pPr marL="0" indent="0">
              <a:buNone/>
            </a:pPr>
            <a:r>
              <a:rPr lang="en-US" sz="2400" dirty="0"/>
              <a:t>Mediators can display neutrality while assisting disputants by conveying their positions accurately to the other and withholding their own positions or arguments when doing so.</a:t>
            </a:r>
          </a:p>
          <a:p>
            <a:pPr marL="0" indent="0">
              <a:buNone/>
            </a:pPr>
            <a:endParaRPr lang="en-US" sz="2400" dirty="0"/>
          </a:p>
          <a:p>
            <a:pPr marL="0" indent="0">
              <a:buNone/>
            </a:pPr>
            <a:r>
              <a:rPr lang="en-US" sz="2400" dirty="0"/>
              <a:t>In Excerpt 8 on the next slide the mediator takes care to convey the husband’s position as his position rather than her own as she repeats it to “R”, the wife.  She uses the pronoun “he” in line 1 to signal that she is repeating the husband’s position, and in line 3 she says “I heard” to convey that she is saying what she heard, not what she herself thinks.</a:t>
            </a:r>
          </a:p>
        </p:txBody>
      </p:sp>
      <p:sp>
        <p:nvSpPr>
          <p:cNvPr id="4" name="Slide Number Placeholder 3">
            <a:extLst>
              <a:ext uri="{FF2B5EF4-FFF2-40B4-BE49-F238E27FC236}">
                <a16:creationId xmlns:a16="http://schemas.microsoft.com/office/drawing/2014/main" id="{7F4920BE-FFC5-4234-A68B-825E462B8702}"/>
              </a:ext>
            </a:extLst>
          </p:cNvPr>
          <p:cNvSpPr>
            <a:spLocks noGrp="1"/>
          </p:cNvSpPr>
          <p:nvPr>
            <p:ph type="sldNum" sz="quarter" idx="12"/>
          </p:nvPr>
        </p:nvSpPr>
        <p:spPr/>
        <p:txBody>
          <a:bodyPr/>
          <a:lstStyle/>
          <a:p>
            <a:fld id="{918CF734-BA88-4F58-A7F4-831BF6E9596C}" type="slidenum">
              <a:rPr lang="en-US" smtClean="0"/>
              <a:t>10</a:t>
            </a:fld>
            <a:endParaRPr lang="en-US"/>
          </a:p>
        </p:txBody>
      </p:sp>
    </p:spTree>
    <p:extLst>
      <p:ext uri="{BB962C8B-B14F-4D97-AF65-F5344CB8AC3E}">
        <p14:creationId xmlns:p14="http://schemas.microsoft.com/office/powerpoint/2010/main" val="3294122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90591"/>
          </a:xfrm>
        </p:spPr>
        <p:txBody>
          <a:bodyPr/>
          <a:lstStyle/>
          <a:p>
            <a:br>
              <a:rPr lang="en-US" sz="3200" dirty="0">
                <a:latin typeface="+mn-lt"/>
              </a:rPr>
            </a:br>
            <a:r>
              <a:rPr lang="en-US" sz="3200" dirty="0">
                <a:latin typeface="+mn-lt"/>
              </a:rPr>
              <a:t>Excerpt 8:  Garcia (1995, p. 32)</a:t>
            </a:r>
            <a:br>
              <a:rPr lang="en-US" dirty="0"/>
            </a:br>
            <a:endParaRPr lang="en-US" dirty="0"/>
          </a:p>
        </p:txBody>
      </p:sp>
      <p:sp>
        <p:nvSpPr>
          <p:cNvPr id="3" name="Content Placeholder 2"/>
          <p:cNvSpPr>
            <a:spLocks noGrp="1"/>
          </p:cNvSpPr>
          <p:nvPr>
            <p:ph idx="1"/>
          </p:nvPr>
        </p:nvSpPr>
        <p:spPr>
          <a:xfrm>
            <a:off x="1346662" y="1729047"/>
            <a:ext cx="10007138" cy="4447916"/>
          </a:xfrm>
        </p:spPr>
        <p:txBody>
          <a:bodyPr/>
          <a:lstStyle/>
          <a:p>
            <a:pPr marL="0" indent="0">
              <a:buNone/>
            </a:pPr>
            <a:r>
              <a:rPr lang="en-US" sz="2400" dirty="0"/>
              <a:t>1	M:	And he is willing to give up two of those Thursdays.</a:t>
            </a:r>
          </a:p>
          <a:p>
            <a:pPr marL="0" indent="0">
              <a:buNone/>
            </a:pPr>
            <a:r>
              <a:rPr lang="en-US" sz="2400" dirty="0"/>
              <a:t>2	R:	I know.</a:t>
            </a:r>
          </a:p>
          <a:p>
            <a:pPr marL="0" indent="0">
              <a:buNone/>
            </a:pPr>
            <a:r>
              <a:rPr lang="en-US" sz="2400" dirty="0"/>
              <a:t>3	M:	Number one I heard it to make it consistent for the children, and </a:t>
            </a:r>
          </a:p>
          <a:p>
            <a:pPr marL="0" indent="0">
              <a:buNone/>
            </a:pPr>
            <a:r>
              <a:rPr lang="en-US" sz="2400" dirty="0"/>
              <a:t>4		that that would please you!</a:t>
            </a:r>
          </a:p>
          <a:p>
            <a:pPr marL="0" indent="0">
              <a:buNone/>
            </a:pPr>
            <a:r>
              <a:rPr lang="en-US" sz="2400" dirty="0"/>
              <a:t>5	R:	I’ll just I’ll do it, just to meet him half way,...</a:t>
            </a:r>
          </a:p>
          <a:p>
            <a:endParaRPr lang="en-US" dirty="0"/>
          </a:p>
        </p:txBody>
      </p:sp>
      <p:sp>
        <p:nvSpPr>
          <p:cNvPr id="4" name="Slide Number Placeholder 3">
            <a:extLst>
              <a:ext uri="{FF2B5EF4-FFF2-40B4-BE49-F238E27FC236}">
                <a16:creationId xmlns:a16="http://schemas.microsoft.com/office/drawing/2014/main" id="{CC0A417A-2433-4C4F-92A0-4A14BDF4A1D7}"/>
              </a:ext>
            </a:extLst>
          </p:cNvPr>
          <p:cNvSpPr>
            <a:spLocks noGrp="1"/>
          </p:cNvSpPr>
          <p:nvPr>
            <p:ph type="sldNum" sz="quarter" idx="12"/>
          </p:nvPr>
        </p:nvSpPr>
        <p:spPr/>
        <p:txBody>
          <a:bodyPr/>
          <a:lstStyle/>
          <a:p>
            <a:fld id="{918CF734-BA88-4F58-A7F4-831BF6E9596C}" type="slidenum">
              <a:rPr lang="en-US" smtClean="0"/>
              <a:t>11</a:t>
            </a:fld>
            <a:endParaRPr lang="en-US"/>
          </a:p>
        </p:txBody>
      </p:sp>
    </p:spTree>
    <p:extLst>
      <p:ext uri="{BB962C8B-B14F-4D97-AF65-F5344CB8AC3E}">
        <p14:creationId xmlns:p14="http://schemas.microsoft.com/office/powerpoint/2010/main" val="2058817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98904"/>
          </a:xfrm>
        </p:spPr>
        <p:txBody>
          <a:bodyPr>
            <a:normAutofit/>
          </a:bodyPr>
          <a:lstStyle/>
          <a:p>
            <a:r>
              <a:rPr lang="en-US" sz="3200" dirty="0">
                <a:latin typeface="+mn-lt"/>
              </a:rPr>
              <a:t>Challenges to Neutrality</a:t>
            </a:r>
          </a:p>
        </p:txBody>
      </p:sp>
      <p:sp>
        <p:nvSpPr>
          <p:cNvPr id="3" name="Content Placeholder 2"/>
          <p:cNvSpPr>
            <a:spLocks noGrp="1"/>
          </p:cNvSpPr>
          <p:nvPr>
            <p:ph idx="1"/>
          </p:nvPr>
        </p:nvSpPr>
        <p:spPr>
          <a:xfrm>
            <a:off x="838200" y="1321724"/>
            <a:ext cx="10515600" cy="4855239"/>
          </a:xfrm>
        </p:spPr>
        <p:txBody>
          <a:bodyPr/>
          <a:lstStyle/>
          <a:p>
            <a:pPr marL="0" indent="0">
              <a:buNone/>
            </a:pPr>
            <a:r>
              <a:rPr lang="en-US" sz="2400" dirty="0"/>
              <a:t>When mediators elaborate on a disputant’s position, or even replace them in an exchange with the opposing disputant, the autonomy of the disputant is not respected and perceptions of bias may emerge.  </a:t>
            </a:r>
          </a:p>
          <a:p>
            <a:pPr marL="0" indent="0">
              <a:buNone/>
            </a:pPr>
            <a:endParaRPr lang="en-US" sz="2400" dirty="0"/>
          </a:p>
          <a:p>
            <a:pPr marL="0" indent="0">
              <a:buNone/>
            </a:pPr>
            <a:r>
              <a:rPr lang="en-US" sz="2400" dirty="0"/>
              <a:t>In Excerpt 10 on the next slide the mediator expresses her own opinion about a divorcing husband’s plan to have his young son sleep in the same bed as himself and his girlfriend </a:t>
            </a:r>
            <a:r>
              <a:rPr lang="en-US" sz="2400"/>
              <a:t>(Jacobs, </a:t>
            </a:r>
            <a:r>
              <a:rPr lang="en-US" sz="2400" dirty="0"/>
              <a:t>2002).  The mediator is here replacing the wife’s role in the mediation, rather than representing her stated positions.  </a:t>
            </a:r>
          </a:p>
          <a:p>
            <a:endParaRPr lang="en-US" dirty="0"/>
          </a:p>
        </p:txBody>
      </p:sp>
      <p:sp>
        <p:nvSpPr>
          <p:cNvPr id="4" name="Slide Number Placeholder 3">
            <a:extLst>
              <a:ext uri="{FF2B5EF4-FFF2-40B4-BE49-F238E27FC236}">
                <a16:creationId xmlns:a16="http://schemas.microsoft.com/office/drawing/2014/main" id="{9499F31F-4A8E-4C41-B254-26D5086F9AEE}"/>
              </a:ext>
            </a:extLst>
          </p:cNvPr>
          <p:cNvSpPr>
            <a:spLocks noGrp="1"/>
          </p:cNvSpPr>
          <p:nvPr>
            <p:ph type="sldNum" sz="quarter" idx="12"/>
          </p:nvPr>
        </p:nvSpPr>
        <p:spPr/>
        <p:txBody>
          <a:bodyPr/>
          <a:lstStyle/>
          <a:p>
            <a:fld id="{918CF734-BA88-4F58-A7F4-831BF6E9596C}" type="slidenum">
              <a:rPr lang="en-US" smtClean="0"/>
              <a:t>12</a:t>
            </a:fld>
            <a:endParaRPr lang="en-US"/>
          </a:p>
        </p:txBody>
      </p:sp>
    </p:spTree>
    <p:extLst>
      <p:ext uri="{BB962C8B-B14F-4D97-AF65-F5344CB8AC3E}">
        <p14:creationId xmlns:p14="http://schemas.microsoft.com/office/powerpoint/2010/main" val="1034581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691"/>
            <a:ext cx="10515600" cy="781397"/>
          </a:xfrm>
        </p:spPr>
        <p:txBody>
          <a:bodyPr>
            <a:normAutofit/>
          </a:bodyPr>
          <a:lstStyle/>
          <a:p>
            <a:r>
              <a:rPr lang="en-US" sz="3200" dirty="0">
                <a:latin typeface="+mn-lt"/>
              </a:rPr>
              <a:t>Excerpt 10: Jacobs (2002, pp. 1408–9) </a:t>
            </a:r>
            <a:br>
              <a:rPr lang="en-US" sz="3200" dirty="0">
                <a:latin typeface="+mn-lt"/>
              </a:rPr>
            </a:br>
            <a:endParaRPr lang="en-US" sz="3200" dirty="0">
              <a:latin typeface="+mn-lt"/>
            </a:endParaRPr>
          </a:p>
        </p:txBody>
      </p:sp>
      <p:sp>
        <p:nvSpPr>
          <p:cNvPr id="3" name="Content Placeholder 2"/>
          <p:cNvSpPr>
            <a:spLocks noGrp="1"/>
          </p:cNvSpPr>
          <p:nvPr>
            <p:ph idx="1"/>
          </p:nvPr>
        </p:nvSpPr>
        <p:spPr>
          <a:xfrm>
            <a:off x="838200" y="1571105"/>
            <a:ext cx="10515600" cy="5104014"/>
          </a:xfrm>
        </p:spPr>
        <p:txBody>
          <a:bodyPr/>
          <a:lstStyle/>
          <a:p>
            <a:pPr marL="0" indent="0">
              <a:lnSpc>
                <a:spcPct val="100000"/>
              </a:lnSpc>
              <a:spcBef>
                <a:spcPts val="0"/>
              </a:spcBef>
              <a:buNone/>
            </a:pPr>
            <a:r>
              <a:rPr lang="en-US" sz="2400" dirty="0"/>
              <a:t>37	M:	Well if your girlfriend sleeps overnight then where is Jason going </a:t>
            </a:r>
          </a:p>
          <a:p>
            <a:pPr marL="0" indent="0">
              <a:lnSpc>
                <a:spcPct val="100000"/>
              </a:lnSpc>
              <a:spcBef>
                <a:spcPts val="0"/>
              </a:spcBef>
              <a:buNone/>
            </a:pPr>
            <a:r>
              <a:rPr lang="en-US" sz="2400" dirty="0"/>
              <a:t>38		to sleep</a:t>
            </a:r>
          </a:p>
          <a:p>
            <a:pPr marL="0" indent="0">
              <a:lnSpc>
                <a:spcPct val="100000"/>
              </a:lnSpc>
              <a:spcBef>
                <a:spcPts val="0"/>
              </a:spcBef>
              <a:buNone/>
            </a:pPr>
            <a:r>
              <a:rPr lang="en-US" sz="2400" dirty="0"/>
              <a:t>39	H:	Hmm</a:t>
            </a:r>
          </a:p>
          <a:p>
            <a:pPr marL="0" indent="0">
              <a:lnSpc>
                <a:spcPct val="100000"/>
              </a:lnSpc>
              <a:spcBef>
                <a:spcPts val="0"/>
              </a:spcBef>
              <a:buNone/>
            </a:pPr>
            <a:r>
              <a:rPr lang="en-US" sz="2400" dirty="0"/>
              <a:t>40	M:	What if your girlfriend sleeps overnight then where is Jason going </a:t>
            </a:r>
          </a:p>
          <a:p>
            <a:pPr marL="0" indent="0">
              <a:lnSpc>
                <a:spcPct val="100000"/>
              </a:lnSpc>
              <a:spcBef>
                <a:spcPts val="0"/>
              </a:spcBef>
              <a:buNone/>
            </a:pPr>
            <a:r>
              <a:rPr lang="en-US" sz="2400" dirty="0"/>
              <a:t>41		to sleep</a:t>
            </a:r>
          </a:p>
          <a:p>
            <a:pPr marL="0" indent="0">
              <a:lnSpc>
                <a:spcPct val="100000"/>
              </a:lnSpc>
              <a:spcBef>
                <a:spcPts val="0"/>
              </a:spcBef>
              <a:buNone/>
            </a:pPr>
            <a:r>
              <a:rPr lang="en-US" sz="2400" dirty="0"/>
              <a:t>42	H:	Uh they'll still sleep with me I guess</a:t>
            </a:r>
          </a:p>
          <a:p>
            <a:pPr marL="0" indent="0">
              <a:lnSpc>
                <a:spcPct val="100000"/>
              </a:lnSpc>
              <a:spcBef>
                <a:spcPts val="0"/>
              </a:spcBef>
              <a:buNone/>
            </a:pPr>
            <a:r>
              <a:rPr lang="en-US" sz="2400" dirty="0"/>
              <a:t>43	M:	I don't think it's a good idea having him sleep between you and </a:t>
            </a:r>
          </a:p>
          <a:p>
            <a:pPr marL="0" indent="0">
              <a:lnSpc>
                <a:spcPct val="100000"/>
              </a:lnSpc>
              <a:spcBef>
                <a:spcPts val="0"/>
              </a:spcBef>
              <a:buNone/>
            </a:pPr>
            <a:r>
              <a:rPr lang="en-US" sz="2400" dirty="0"/>
              <a:t>44		your girlfriend (.) that wouldn't be, that wouldn't be</a:t>
            </a:r>
          </a:p>
          <a:p>
            <a:pPr marL="0" indent="0">
              <a:lnSpc>
                <a:spcPct val="100000"/>
              </a:lnSpc>
              <a:spcBef>
                <a:spcPts val="0"/>
              </a:spcBef>
              <a:buNone/>
            </a:pPr>
            <a:r>
              <a:rPr lang="en-US" sz="2400" dirty="0"/>
              <a:t>45		[a good plan you ought to have another ] room for [him ]</a:t>
            </a:r>
          </a:p>
          <a:p>
            <a:pPr marL="0" indent="0">
              <a:lnSpc>
                <a:spcPct val="100000"/>
              </a:lnSpc>
              <a:spcBef>
                <a:spcPts val="0"/>
              </a:spcBef>
              <a:buNone/>
            </a:pPr>
            <a:r>
              <a:rPr lang="en-US" sz="2400" dirty="0"/>
              <a:t>46	H:	[Well I plan I'm </a:t>
            </a:r>
            <a:r>
              <a:rPr lang="en-US" sz="2400" dirty="0" err="1"/>
              <a:t>gonna</a:t>
            </a:r>
            <a:r>
              <a:rPr lang="en-US" sz="2400"/>
              <a:t> (                              )]                 [Now] listen, </a:t>
            </a:r>
          </a:p>
          <a:p>
            <a:pPr marL="0" indent="0">
              <a:lnSpc>
                <a:spcPct val="100000"/>
              </a:lnSpc>
              <a:spcBef>
                <a:spcPts val="0"/>
              </a:spcBef>
              <a:buNone/>
            </a:pPr>
            <a:r>
              <a:rPr lang="en-US" sz="2400"/>
              <a:t>47		Jason is </a:t>
            </a:r>
            <a:r>
              <a:rPr lang="en-US" sz="2400" u="sng"/>
              <a:t>my</a:t>
            </a:r>
            <a:r>
              <a:rPr lang="en-US" sz="2400"/>
              <a:t> son.  What I do with my son I think is </a:t>
            </a:r>
            <a:r>
              <a:rPr lang="en-US" sz="2400" u="sng"/>
              <a:t>my</a:t>
            </a:r>
            <a:r>
              <a:rPr lang="en-US" sz="2400"/>
              <a:t> business, not </a:t>
            </a:r>
          </a:p>
          <a:p>
            <a:pPr marL="0" indent="0">
              <a:lnSpc>
                <a:spcPct val="100000"/>
              </a:lnSpc>
              <a:spcBef>
                <a:spcPts val="0"/>
              </a:spcBef>
              <a:buNone/>
            </a:pPr>
            <a:r>
              <a:rPr lang="en-US" sz="2400"/>
              <a:t>48		yours of course or anybody else's as long as he is taken care of,</a:t>
            </a:r>
          </a:p>
          <a:p>
            <a:pPr marL="0" indent="0">
              <a:lnSpc>
                <a:spcPct val="100000"/>
              </a:lnSpc>
              <a:spcBef>
                <a:spcPts val="0"/>
              </a:spcBef>
              <a:buNone/>
            </a:pPr>
            <a:r>
              <a:rPr lang="en-US" sz="2400"/>
              <a:t>49		he's, well who 	[does            ] but as long as, he's my son too</a:t>
            </a:r>
          </a:p>
          <a:p>
            <a:endParaRPr lang="en-US"/>
          </a:p>
        </p:txBody>
      </p:sp>
      <p:sp>
        <p:nvSpPr>
          <p:cNvPr id="4" name="Slide Number Placeholder 3">
            <a:extLst>
              <a:ext uri="{FF2B5EF4-FFF2-40B4-BE49-F238E27FC236}">
                <a16:creationId xmlns:a16="http://schemas.microsoft.com/office/drawing/2014/main" id="{249A1491-0602-40A3-AB1D-33F5DFA1BF37}"/>
              </a:ext>
            </a:extLst>
          </p:cNvPr>
          <p:cNvSpPr>
            <a:spLocks noGrp="1"/>
          </p:cNvSpPr>
          <p:nvPr>
            <p:ph type="sldNum" sz="quarter" idx="12"/>
          </p:nvPr>
        </p:nvSpPr>
        <p:spPr/>
        <p:txBody>
          <a:bodyPr/>
          <a:lstStyle/>
          <a:p>
            <a:fld id="{918CF734-BA88-4F58-A7F4-831BF6E9596C}" type="slidenum">
              <a:rPr lang="en-US" smtClean="0"/>
              <a:t>13</a:t>
            </a:fld>
            <a:endParaRPr lang="en-US"/>
          </a:p>
        </p:txBody>
      </p:sp>
    </p:spTree>
    <p:extLst>
      <p:ext uri="{BB962C8B-B14F-4D97-AF65-F5344CB8AC3E}">
        <p14:creationId xmlns:p14="http://schemas.microsoft.com/office/powerpoint/2010/main" val="4242505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5035"/>
          </a:xfrm>
        </p:spPr>
        <p:txBody>
          <a:bodyPr/>
          <a:lstStyle/>
          <a:p>
            <a:r>
              <a:rPr lang="en-US" sz="3200" dirty="0">
                <a:latin typeface="+mn-lt"/>
              </a:rPr>
              <a:t>Caucuses in Mediation</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sz="2400" dirty="0"/>
              <a:t>Caucuses are private meetings held between the mediator and one disputant at a time.</a:t>
            </a:r>
          </a:p>
          <a:p>
            <a:pPr marL="0" indent="0">
              <a:buNone/>
            </a:pPr>
            <a:endParaRPr lang="en-US" sz="2400" dirty="0"/>
          </a:p>
          <a:p>
            <a:pPr marL="0" indent="0">
              <a:buNone/>
            </a:pPr>
            <a:r>
              <a:rPr lang="en-US" sz="2400" dirty="0"/>
              <a:t>The mediator may then summarize the results of the caucus in the subsequent caucus with the opposing disputant.</a:t>
            </a:r>
          </a:p>
          <a:p>
            <a:pPr marL="0" indent="0">
              <a:buNone/>
            </a:pPr>
            <a:endParaRPr lang="en-US" sz="2400" dirty="0"/>
          </a:p>
          <a:p>
            <a:pPr marL="0" indent="0">
              <a:buNone/>
            </a:pPr>
            <a:r>
              <a:rPr lang="en-US" sz="2400" dirty="0"/>
              <a:t>Mediators may make strategic choices about how to formulate disputant’s positions when they represent them to the opposing </a:t>
            </a:r>
            <a:r>
              <a:rPr lang="en-US" sz="2400"/>
              <a:t>disputant.</a:t>
            </a:r>
          </a:p>
          <a:p>
            <a:pPr marL="0" indent="0">
              <a:buNone/>
            </a:pPr>
            <a:endParaRPr lang="en-US" sz="2400"/>
          </a:p>
          <a:p>
            <a:pPr marL="0" indent="0">
              <a:buNone/>
            </a:pPr>
            <a:r>
              <a:rPr lang="en-US" sz="1600"/>
              <a:t>(Garcia, 2019b)</a:t>
            </a:r>
            <a:endParaRPr lang="en-US" sz="1600" dirty="0"/>
          </a:p>
        </p:txBody>
      </p:sp>
      <p:sp>
        <p:nvSpPr>
          <p:cNvPr id="4" name="Slide Number Placeholder 3">
            <a:extLst>
              <a:ext uri="{FF2B5EF4-FFF2-40B4-BE49-F238E27FC236}">
                <a16:creationId xmlns:a16="http://schemas.microsoft.com/office/drawing/2014/main" id="{D9335C82-987F-48AF-9E35-7AEF62E09EC1}"/>
              </a:ext>
            </a:extLst>
          </p:cNvPr>
          <p:cNvSpPr>
            <a:spLocks noGrp="1"/>
          </p:cNvSpPr>
          <p:nvPr>
            <p:ph type="sldNum" sz="quarter" idx="12"/>
          </p:nvPr>
        </p:nvSpPr>
        <p:spPr/>
        <p:txBody>
          <a:bodyPr/>
          <a:lstStyle/>
          <a:p>
            <a:fld id="{918CF734-BA88-4F58-A7F4-831BF6E9596C}" type="slidenum">
              <a:rPr lang="en-US" smtClean="0"/>
              <a:t>14</a:t>
            </a:fld>
            <a:endParaRPr lang="en-US"/>
          </a:p>
        </p:txBody>
      </p:sp>
    </p:spTree>
    <p:extLst>
      <p:ext uri="{BB962C8B-B14F-4D97-AF65-F5344CB8AC3E}">
        <p14:creationId xmlns:p14="http://schemas.microsoft.com/office/powerpoint/2010/main" val="3169994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07711"/>
          </a:xfrm>
        </p:spPr>
        <p:txBody>
          <a:bodyPr/>
          <a:lstStyle/>
          <a:p>
            <a:br>
              <a:rPr lang="en-US" sz="3200" dirty="0">
                <a:latin typeface="+mn-lt"/>
              </a:rPr>
            </a:br>
            <a:r>
              <a:rPr lang="en-US" sz="3200" dirty="0">
                <a:latin typeface="+mn-lt"/>
              </a:rPr>
              <a:t>Advice-Giving in Mediation</a:t>
            </a:r>
            <a:br>
              <a:rPr lang="en-US" dirty="0"/>
            </a:br>
            <a:endParaRPr lang="en-US" dirty="0"/>
          </a:p>
        </p:txBody>
      </p:sp>
      <p:sp>
        <p:nvSpPr>
          <p:cNvPr id="3" name="Content Placeholder 2"/>
          <p:cNvSpPr>
            <a:spLocks noGrp="1"/>
          </p:cNvSpPr>
          <p:nvPr>
            <p:ph idx="1"/>
          </p:nvPr>
        </p:nvSpPr>
        <p:spPr>
          <a:xfrm>
            <a:off x="838200" y="1138844"/>
            <a:ext cx="10515600" cy="5345083"/>
          </a:xfrm>
        </p:spPr>
        <p:txBody>
          <a:bodyPr>
            <a:normAutofit/>
          </a:bodyPr>
          <a:lstStyle/>
          <a:p>
            <a:pPr marL="0" indent="0">
              <a:buNone/>
            </a:pPr>
            <a:r>
              <a:rPr lang="en-US" sz="2400" dirty="0"/>
              <a:t>Mediation norm is for mediators to avoid giving advice or making suggestions for resolution of the dispute; this norm aims to preserve disputant autonomy in mediation.</a:t>
            </a:r>
          </a:p>
          <a:p>
            <a:pPr marL="0" indent="0">
              <a:buNone/>
            </a:pPr>
            <a:endParaRPr lang="en-US" sz="2400" dirty="0"/>
          </a:p>
          <a:p>
            <a:pPr marL="0" indent="0">
              <a:buNone/>
            </a:pPr>
            <a:r>
              <a:rPr lang="en-US" sz="2400" dirty="0"/>
              <a:t>However, mediators do often make suggestions.  When doing so they typically work to formulate their advice/suggestion in a way that displays an orientation to disputant autonomy.</a:t>
            </a:r>
          </a:p>
          <a:p>
            <a:pPr marL="0" indent="0">
              <a:buNone/>
            </a:pPr>
            <a:endParaRPr lang="en-US" sz="2400" dirty="0"/>
          </a:p>
          <a:p>
            <a:pPr marL="0" indent="0">
              <a:buNone/>
            </a:pPr>
            <a:r>
              <a:rPr lang="en-US" sz="2400" dirty="0"/>
              <a:t>For example, in Excerpt 14 on the next slide Mediator B uses multiple mitigation techniques to display her orientation to disputant autonomy, including uncertainty markers, direct references to the wife’s concerns, and formulation of the suggestion as a </a:t>
            </a:r>
            <a:r>
              <a:rPr lang="en-US" sz="2400"/>
              <a:t>question.</a:t>
            </a:r>
          </a:p>
          <a:p>
            <a:pPr marL="0" indent="0">
              <a:buNone/>
            </a:pPr>
            <a:r>
              <a:rPr lang="en-US" sz="1600"/>
              <a:t>(Garcia, 2012; 2021)</a:t>
            </a:r>
            <a:endParaRPr lang="en-US" sz="1600" dirty="0"/>
          </a:p>
        </p:txBody>
      </p:sp>
      <p:sp>
        <p:nvSpPr>
          <p:cNvPr id="4" name="Slide Number Placeholder 3">
            <a:extLst>
              <a:ext uri="{FF2B5EF4-FFF2-40B4-BE49-F238E27FC236}">
                <a16:creationId xmlns:a16="http://schemas.microsoft.com/office/drawing/2014/main" id="{12BF31DD-CDE2-48B9-B4DE-3F5F6BA629AC}"/>
              </a:ext>
            </a:extLst>
          </p:cNvPr>
          <p:cNvSpPr>
            <a:spLocks noGrp="1"/>
          </p:cNvSpPr>
          <p:nvPr>
            <p:ph type="sldNum" sz="quarter" idx="12"/>
          </p:nvPr>
        </p:nvSpPr>
        <p:spPr/>
        <p:txBody>
          <a:bodyPr/>
          <a:lstStyle/>
          <a:p>
            <a:fld id="{918CF734-BA88-4F58-A7F4-831BF6E9596C}" type="slidenum">
              <a:rPr lang="en-US" smtClean="0"/>
              <a:t>15</a:t>
            </a:fld>
            <a:endParaRPr lang="en-US"/>
          </a:p>
        </p:txBody>
      </p:sp>
    </p:spTree>
    <p:extLst>
      <p:ext uri="{BB962C8B-B14F-4D97-AF65-F5344CB8AC3E}">
        <p14:creationId xmlns:p14="http://schemas.microsoft.com/office/powerpoint/2010/main" val="8627284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3005"/>
            <a:ext cx="10515600" cy="872835"/>
          </a:xfrm>
        </p:spPr>
        <p:txBody>
          <a:bodyPr/>
          <a:lstStyle/>
          <a:p>
            <a:br>
              <a:rPr lang="en-US" sz="3200" dirty="0">
                <a:latin typeface="+mn-lt"/>
              </a:rPr>
            </a:br>
            <a:r>
              <a:rPr lang="en-US" sz="3200" dirty="0">
                <a:latin typeface="+mn-lt"/>
              </a:rPr>
              <a:t>Excerpt 14:  Garcia (2012, pp. 408-9)</a:t>
            </a:r>
            <a:br>
              <a:rPr lang="en-US" dirty="0"/>
            </a:br>
            <a:endParaRPr lang="en-US" dirty="0"/>
          </a:p>
        </p:txBody>
      </p:sp>
      <p:sp>
        <p:nvSpPr>
          <p:cNvPr id="3" name="Content Placeholder 2"/>
          <p:cNvSpPr>
            <a:spLocks noGrp="1"/>
          </p:cNvSpPr>
          <p:nvPr>
            <p:ph idx="1"/>
          </p:nvPr>
        </p:nvSpPr>
        <p:spPr>
          <a:xfrm>
            <a:off x="838200" y="939338"/>
            <a:ext cx="10515600" cy="5843847"/>
          </a:xfrm>
        </p:spPr>
        <p:txBody>
          <a:bodyPr/>
          <a:lstStyle/>
          <a:p>
            <a:pPr marL="0" indent="0">
              <a:lnSpc>
                <a:spcPct val="100000"/>
              </a:lnSpc>
              <a:spcBef>
                <a:spcPts val="0"/>
              </a:spcBef>
              <a:buNone/>
            </a:pPr>
            <a:r>
              <a:rPr lang="en-US" sz="2000" dirty="0"/>
              <a:t>1	MB:	If we look at the s::</a:t>
            </a:r>
            <a:r>
              <a:rPr lang="en-US" sz="2000" dirty="0" err="1"/>
              <a:t>chedule</a:t>
            </a:r>
            <a:r>
              <a:rPr lang="en-US" sz="2000"/>
              <a:t> again, Maureen? can [we go  ]</a:t>
            </a:r>
          </a:p>
          <a:p>
            <a:pPr marL="0" indent="0">
              <a:lnSpc>
                <a:spcPct val="100000"/>
              </a:lnSpc>
              <a:spcBef>
                <a:spcPts val="0"/>
              </a:spcBef>
              <a:buNone/>
            </a:pPr>
            <a:r>
              <a:rPr lang="en-US" sz="2000"/>
              <a:t>2	MA:						        [Mmm?]</a:t>
            </a:r>
          </a:p>
          <a:p>
            <a:pPr marL="0" indent="0">
              <a:lnSpc>
                <a:spcPct val="100000"/>
              </a:lnSpc>
              <a:spcBef>
                <a:spcPts val="0"/>
              </a:spcBef>
              <a:buNone/>
            </a:pPr>
            <a:r>
              <a:rPr lang="en-US" sz="2000"/>
              <a:t>3	MB:	back to this:? [for a      ] moment?</a:t>
            </a:r>
          </a:p>
          <a:p>
            <a:pPr marL="0" indent="0">
              <a:lnSpc>
                <a:spcPct val="100000"/>
              </a:lnSpc>
              <a:spcBef>
                <a:spcPts val="0"/>
              </a:spcBef>
              <a:buNone/>
            </a:pPr>
            <a:r>
              <a:rPr lang="en-US" sz="2000"/>
              <a:t>4	MA:		         [Mm hm]</a:t>
            </a:r>
          </a:p>
          <a:p>
            <a:pPr marL="0" indent="0">
              <a:lnSpc>
                <a:spcPct val="100000"/>
              </a:lnSpc>
              <a:spcBef>
                <a:spcPts val="0"/>
              </a:spcBef>
              <a:buNone/>
            </a:pPr>
            <a:r>
              <a:rPr lang="en-US" sz="2000"/>
              <a:t>5		(0.6)</a:t>
            </a:r>
          </a:p>
          <a:p>
            <a:pPr marL="0" indent="0">
              <a:lnSpc>
                <a:spcPct val="100000"/>
              </a:lnSpc>
              <a:spcBef>
                <a:spcPts val="0"/>
              </a:spcBef>
              <a:buNone/>
            </a:pPr>
            <a:r>
              <a:rPr lang="en-US" sz="2000"/>
              <a:t>6	MB:	uhm: (1.1) it’s: appears to </a:t>
            </a:r>
            <a:r>
              <a:rPr lang="en-US" sz="2000" u="sng"/>
              <a:t>me</a:t>
            </a:r>
            <a:r>
              <a:rPr lang="en-US" sz="2000"/>
              <a:t> that (0.2) one of the bes:t (0.5)</a:t>
            </a:r>
          </a:p>
          <a:p>
            <a:pPr marL="0" indent="0">
              <a:lnSpc>
                <a:spcPct val="100000"/>
              </a:lnSpc>
              <a:spcBef>
                <a:spcPts val="0"/>
              </a:spcBef>
              <a:buNone/>
            </a:pPr>
            <a:r>
              <a:rPr lang="en-US" sz="2000"/>
              <a:t>7		</a:t>
            </a:r>
            <a:r>
              <a:rPr lang="en-US" sz="2000" u="sng"/>
              <a:t>blank</a:t>
            </a:r>
            <a:r>
              <a:rPr lang="en-US" sz="2000"/>
              <a:t> periods is the- (0.6) Friday </a:t>
            </a:r>
            <a:r>
              <a:rPr lang="en-US" sz="2000" u="sng"/>
              <a:t>e:</a:t>
            </a:r>
            <a:r>
              <a:rPr lang="en-US" sz="2000"/>
              <a:t>vening perhaps if that’s: (0.6)</a:t>
            </a:r>
          </a:p>
          <a:p>
            <a:pPr marL="0" indent="0">
              <a:lnSpc>
                <a:spcPct val="100000"/>
              </a:lnSpc>
              <a:spcBef>
                <a:spcPts val="0"/>
              </a:spcBef>
              <a:buNone/>
            </a:pPr>
            <a:r>
              <a:rPr lang="en-US" sz="2000"/>
              <a:t>8		(okay) with Liz who values </a:t>
            </a:r>
            <a:r>
              <a:rPr lang="en-US" sz="2000" u="sng"/>
              <a:t>her</a:t>
            </a:r>
            <a:r>
              <a:rPr lang="en-US" sz="2000"/>
              <a:t> weekend time as we:ll!  (0.9) That</a:t>
            </a:r>
          </a:p>
          <a:p>
            <a:pPr marL="0" indent="0">
              <a:lnSpc>
                <a:spcPct val="100000"/>
              </a:lnSpc>
              <a:spcBef>
                <a:spcPts val="0"/>
              </a:spcBef>
              <a:buNone/>
            </a:pPr>
            <a:r>
              <a:rPr lang="en-US" sz="2000"/>
              <a:t>9		week end that you’re not having her </a:t>
            </a:r>
            <a:r>
              <a:rPr lang="en-US" sz="2000" u="sng"/>
              <a:t>full</a:t>
            </a:r>
            <a:r>
              <a:rPr lang="en-US" sz="2000"/>
              <a:t> time if there would maybe</a:t>
            </a:r>
          </a:p>
          <a:p>
            <a:pPr marL="0" indent="0">
              <a:lnSpc>
                <a:spcPct val="100000"/>
              </a:lnSpc>
              <a:spcBef>
                <a:spcPts val="0"/>
              </a:spcBef>
              <a:buNone/>
            </a:pPr>
            <a:r>
              <a:rPr lang="en-US" sz="2000"/>
              <a:t>10		be some (0.8) </a:t>
            </a:r>
            <a:r>
              <a:rPr lang="en-US" sz="2000" u="sng"/>
              <a:t>Fri:</a:t>
            </a:r>
            <a:r>
              <a:rPr lang="en-US" sz="2000"/>
              <a:t>day evening time that Liz wouldn’t feel (0.4) she</a:t>
            </a:r>
          </a:p>
          <a:p>
            <a:pPr marL="0" indent="0">
              <a:lnSpc>
                <a:spcPct val="100000"/>
              </a:lnSpc>
              <a:spcBef>
                <a:spcPts val="0"/>
              </a:spcBef>
              <a:buNone/>
            </a:pPr>
            <a:r>
              <a:rPr lang="en-US" sz="2000"/>
              <a:t>11		was giving up </a:t>
            </a:r>
            <a:r>
              <a:rPr lang="en-US" sz="2000" u="sng"/>
              <a:t>her</a:t>
            </a:r>
            <a:r>
              <a:rPr lang="en-US" sz="2000"/>
              <a:t> very precious time (0.8) because </a:t>
            </a:r>
            <a:r>
              <a:rPr lang="en-US" sz="2000" u="sng"/>
              <a:t>that</a:t>
            </a:r>
            <a:r>
              <a:rPr lang="en-US" sz="2000"/>
              <a:t>’s a period</a:t>
            </a:r>
          </a:p>
          <a:p>
            <a:pPr marL="0" indent="0">
              <a:lnSpc>
                <a:spcPct val="100000"/>
              </a:lnSpc>
              <a:spcBef>
                <a:spcPts val="0"/>
              </a:spcBef>
              <a:buNone/>
            </a:pPr>
            <a:r>
              <a:rPr lang="en-US" sz="2000"/>
              <a:t>12 		where you don’t really </a:t>
            </a:r>
            <a:r>
              <a:rPr lang="en-US" sz="2000" u="sng"/>
              <a:t>see:</a:t>
            </a:r>
            <a:r>
              <a:rPr lang="en-US" sz="2000"/>
              <a:t> her sometimes for (0.5) perhaps </a:t>
            </a:r>
            <a:r>
              <a:rPr lang="en-US" sz="2000" u="sng"/>
              <a:t>sev</a:t>
            </a:r>
            <a:r>
              <a:rPr lang="en-US" sz="2000"/>
              <a:t>en</a:t>
            </a:r>
          </a:p>
          <a:p>
            <a:pPr marL="0" indent="0">
              <a:lnSpc>
                <a:spcPct val="100000"/>
              </a:lnSpc>
              <a:spcBef>
                <a:spcPts val="0"/>
              </a:spcBef>
              <a:buNone/>
            </a:pPr>
            <a:r>
              <a:rPr lang="en-US" sz="2000"/>
              <a:t>13		days (0.6) at a time! And Liz is (0.4) going to have forty eight</a:t>
            </a:r>
          </a:p>
          <a:p>
            <a:pPr marL="0" indent="0">
              <a:lnSpc>
                <a:spcPct val="100000"/>
              </a:lnSpc>
              <a:spcBef>
                <a:spcPts val="0"/>
              </a:spcBef>
              <a:buNone/>
            </a:pPr>
            <a:r>
              <a:rPr lang="en-US" sz="2000"/>
              <a:t>14		good </a:t>
            </a:r>
            <a:r>
              <a:rPr lang="en-US" sz="2000" u="sng"/>
              <a:t>hours</a:t>
            </a:r>
            <a:r>
              <a:rPr lang="en-US" sz="2000"/>
              <a:t>, with her Saturday and </a:t>
            </a:r>
            <a:r>
              <a:rPr lang="en-US" sz="2000" u="sng"/>
              <a:t>Sun</a:t>
            </a:r>
            <a:r>
              <a:rPr lang="en-US" sz="2000"/>
              <a:t>day, (0.6) so </a:t>
            </a:r>
            <a:r>
              <a:rPr lang="en-US" sz="2000" u="sng"/>
              <a:t>that</a:t>
            </a:r>
            <a:r>
              <a:rPr lang="en-US" sz="2000"/>
              <a:t> may be an</a:t>
            </a:r>
          </a:p>
          <a:p>
            <a:pPr marL="0" indent="0">
              <a:lnSpc>
                <a:spcPct val="100000"/>
              </a:lnSpc>
              <a:spcBef>
                <a:spcPts val="0"/>
              </a:spcBef>
              <a:buNone/>
            </a:pPr>
            <a:r>
              <a:rPr lang="en-US" sz="2000"/>
              <a:t>15		area that: (0.9)	one could (1.0) consider (0.4) suitable for </a:t>
            </a:r>
            <a:r>
              <a:rPr lang="en-US" sz="2000" u="sng"/>
              <a:t>both</a:t>
            </a:r>
            <a:r>
              <a:rPr lang="en-US" sz="2000"/>
              <a:t> of</a:t>
            </a:r>
          </a:p>
          <a:p>
            <a:pPr marL="0" indent="0">
              <a:lnSpc>
                <a:spcPct val="100000"/>
              </a:lnSpc>
              <a:spcBef>
                <a:spcPts val="0"/>
              </a:spcBef>
              <a:buNone/>
            </a:pPr>
            <a:r>
              <a:rPr lang="en-US" sz="2000"/>
              <a:t>16		you? (2.0) Do you have something </a:t>
            </a:r>
            <a:r>
              <a:rPr lang="en-US" sz="2000" u="sng"/>
              <a:t>spe</a:t>
            </a:r>
            <a:r>
              <a:rPr lang="en-US" sz="2000"/>
              <a:t>cial sometimes is Friday</a:t>
            </a:r>
          </a:p>
          <a:p>
            <a:pPr marL="0" indent="0">
              <a:lnSpc>
                <a:spcPct val="100000"/>
              </a:lnSpc>
              <a:spcBef>
                <a:spcPts val="0"/>
              </a:spcBef>
              <a:buNone/>
            </a:pPr>
            <a:r>
              <a:rPr lang="en-US" sz="2000"/>
              <a:t>17		</a:t>
            </a:r>
            <a:r>
              <a:rPr lang="en-US" sz="2000" u="sng"/>
              <a:t>e</a:t>
            </a:r>
            <a:r>
              <a:rPr lang="en-US" sz="2000"/>
              <a:t>vening, (1.5) very important (0.6) for </a:t>
            </a:r>
            <a:r>
              <a:rPr lang="en-US" sz="2000" u="sng"/>
              <a:t>you:</a:t>
            </a:r>
            <a:r>
              <a:rPr lang="en-US" sz="2000"/>
              <a:t>?</a:t>
            </a:r>
          </a:p>
          <a:p>
            <a:pPr marL="0" indent="0">
              <a:lnSpc>
                <a:spcPct val="100000"/>
              </a:lnSpc>
              <a:spcBef>
                <a:spcPts val="0"/>
              </a:spcBef>
              <a:buNone/>
            </a:pPr>
            <a:r>
              <a:rPr lang="en-US" sz="2000"/>
              <a:t>18		(1.3)</a:t>
            </a:r>
          </a:p>
          <a:p>
            <a:pPr marL="0" indent="0">
              <a:lnSpc>
                <a:spcPct val="100000"/>
              </a:lnSpc>
              <a:spcBef>
                <a:spcPts val="0"/>
              </a:spcBef>
              <a:buNone/>
            </a:pPr>
            <a:r>
              <a:rPr lang="en-US" sz="2000"/>
              <a:t>19	B:	(˚um hm˚) (0.4) I can do: Friday evening.</a:t>
            </a:r>
          </a:p>
          <a:p>
            <a:endParaRPr lang="en-US"/>
          </a:p>
        </p:txBody>
      </p:sp>
      <p:sp>
        <p:nvSpPr>
          <p:cNvPr id="4" name="Slide Number Placeholder 3">
            <a:extLst>
              <a:ext uri="{FF2B5EF4-FFF2-40B4-BE49-F238E27FC236}">
                <a16:creationId xmlns:a16="http://schemas.microsoft.com/office/drawing/2014/main" id="{C1983542-70AF-4980-8606-7EAF613486D1}"/>
              </a:ext>
            </a:extLst>
          </p:cNvPr>
          <p:cNvSpPr>
            <a:spLocks noGrp="1"/>
          </p:cNvSpPr>
          <p:nvPr>
            <p:ph type="sldNum" sz="quarter" idx="12"/>
          </p:nvPr>
        </p:nvSpPr>
        <p:spPr/>
        <p:txBody>
          <a:bodyPr/>
          <a:lstStyle/>
          <a:p>
            <a:fld id="{918CF734-BA88-4F58-A7F4-831BF6E9596C}" type="slidenum">
              <a:rPr lang="en-US" smtClean="0"/>
              <a:t>16</a:t>
            </a:fld>
            <a:endParaRPr lang="en-US"/>
          </a:p>
        </p:txBody>
      </p:sp>
    </p:spTree>
    <p:extLst>
      <p:ext uri="{BB962C8B-B14F-4D97-AF65-F5344CB8AC3E}">
        <p14:creationId xmlns:p14="http://schemas.microsoft.com/office/powerpoint/2010/main" val="10531634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2155"/>
          </a:xfrm>
        </p:spPr>
        <p:txBody>
          <a:bodyPr>
            <a:normAutofit/>
          </a:bodyPr>
          <a:lstStyle/>
          <a:p>
            <a:r>
              <a:rPr lang="en-US" sz="3200" dirty="0">
                <a:latin typeface="+mn-lt"/>
              </a:rPr>
              <a:t>Summary</a:t>
            </a:r>
            <a:br>
              <a:rPr lang="en-US" sz="3200" dirty="0">
                <a:latin typeface="+mn-lt"/>
              </a:rPr>
            </a:br>
            <a:endParaRPr lang="en-US" sz="3200" dirty="0">
              <a:latin typeface="+mn-lt"/>
            </a:endParaRPr>
          </a:p>
        </p:txBody>
      </p:sp>
      <p:sp>
        <p:nvSpPr>
          <p:cNvPr id="3" name="Content Placeholder 2"/>
          <p:cNvSpPr>
            <a:spLocks noGrp="1"/>
          </p:cNvSpPr>
          <p:nvPr>
            <p:ph idx="1"/>
          </p:nvPr>
        </p:nvSpPr>
        <p:spPr>
          <a:xfrm>
            <a:off x="838200" y="1197033"/>
            <a:ext cx="10515600" cy="4979930"/>
          </a:xfrm>
        </p:spPr>
        <p:txBody>
          <a:bodyPr>
            <a:normAutofit/>
          </a:bodyPr>
          <a:lstStyle/>
          <a:p>
            <a:pPr marL="0" indent="0">
              <a:buNone/>
            </a:pPr>
            <a:r>
              <a:rPr lang="en-US" sz="2400" dirty="0"/>
              <a:t>The interactional organization of mediation works to support the goals of the interaction while providing much more flexibility than that which typically occurs in traditional legal procedures such as trials.</a:t>
            </a:r>
          </a:p>
          <a:p>
            <a:pPr marL="0" indent="0">
              <a:buNone/>
            </a:pPr>
            <a:endParaRPr lang="en-US" sz="2400" dirty="0"/>
          </a:p>
          <a:p>
            <a:pPr marL="0" indent="0">
              <a:buNone/>
            </a:pPr>
            <a:r>
              <a:rPr lang="en-US" sz="2400" dirty="0"/>
              <a:t>Disputants are able to avoid unproductive arguing by following the turn taking system of mediation in which they direct their remarks to the mediator, wait to be selected to speak, and delay their responses to accusations.</a:t>
            </a:r>
          </a:p>
          <a:p>
            <a:pPr marL="0" indent="0">
              <a:buNone/>
            </a:pPr>
            <a:endParaRPr lang="en-US" sz="2400" dirty="0"/>
          </a:p>
          <a:p>
            <a:pPr marL="0" indent="0">
              <a:buNone/>
            </a:pPr>
            <a:r>
              <a:rPr lang="en-US" sz="2400" dirty="0"/>
              <a:t>Mediators work to present themselves as neutral facilitators and avoid appearing biased by how they formulate their representations of disputants positions.</a:t>
            </a:r>
          </a:p>
        </p:txBody>
      </p:sp>
      <p:sp>
        <p:nvSpPr>
          <p:cNvPr id="4" name="Slide Number Placeholder 3">
            <a:extLst>
              <a:ext uri="{FF2B5EF4-FFF2-40B4-BE49-F238E27FC236}">
                <a16:creationId xmlns:a16="http://schemas.microsoft.com/office/drawing/2014/main" id="{E1FB9239-7B97-40AA-85A1-7D9C660207A0}"/>
              </a:ext>
            </a:extLst>
          </p:cNvPr>
          <p:cNvSpPr>
            <a:spLocks noGrp="1"/>
          </p:cNvSpPr>
          <p:nvPr>
            <p:ph type="sldNum" sz="quarter" idx="12"/>
          </p:nvPr>
        </p:nvSpPr>
        <p:spPr/>
        <p:txBody>
          <a:bodyPr/>
          <a:lstStyle/>
          <a:p>
            <a:fld id="{918CF734-BA88-4F58-A7F4-831BF6E9596C}" type="slidenum">
              <a:rPr lang="en-US" smtClean="0"/>
              <a:t>17</a:t>
            </a:fld>
            <a:endParaRPr lang="en-US"/>
          </a:p>
        </p:txBody>
      </p:sp>
    </p:spTree>
    <p:extLst>
      <p:ext uri="{BB962C8B-B14F-4D97-AF65-F5344CB8AC3E}">
        <p14:creationId xmlns:p14="http://schemas.microsoft.com/office/powerpoint/2010/main" val="2884038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0715"/>
          </a:xfrm>
        </p:spPr>
        <p:txBody>
          <a:bodyPr>
            <a:normAutofit/>
          </a:bodyPr>
          <a:lstStyle/>
          <a:p>
            <a:r>
              <a:rPr lang="en-US" sz="3200">
                <a:latin typeface="+mn-lt"/>
              </a:rPr>
              <a:t>References</a:t>
            </a:r>
            <a:endParaRPr lang="en-US" sz="3200" dirty="0">
              <a:latin typeface="+mn-lt"/>
            </a:endParaRPr>
          </a:p>
        </p:txBody>
      </p:sp>
      <p:sp>
        <p:nvSpPr>
          <p:cNvPr id="3" name="Content Placeholder 2"/>
          <p:cNvSpPr>
            <a:spLocks noGrp="1"/>
          </p:cNvSpPr>
          <p:nvPr>
            <p:ph idx="1"/>
          </p:nvPr>
        </p:nvSpPr>
        <p:spPr>
          <a:xfrm>
            <a:off x="838200" y="1005840"/>
            <a:ext cx="10515600" cy="5677593"/>
          </a:xfrm>
        </p:spPr>
        <p:txBody>
          <a:bodyPr/>
          <a:lstStyle/>
          <a:p>
            <a:pPr marL="0" marR="0" indent="0">
              <a:lnSpc>
                <a:spcPct val="100000"/>
              </a:lnSpc>
              <a:spcBef>
                <a:spcPts val="0"/>
              </a:spcBef>
              <a:spcAft>
                <a:spcPts val="600"/>
              </a:spcAft>
              <a:buNone/>
            </a:pPr>
            <a:r>
              <a:rPr lang="en-US" sz="2000">
                <a:effectLst/>
                <a:ea typeface="Calibri" panose="020F0502020204030204" pitchFamily="34" charset="0"/>
              </a:rPr>
              <a:t>Garcia, Angela Cora. (1991), 'Dispute resolution without disputing:  How the interactional organization of mediation hearings minimizes argument,' American Sociological Review, 56,  818-835. </a:t>
            </a:r>
          </a:p>
          <a:p>
            <a:pPr marL="0" marR="0" indent="0">
              <a:lnSpc>
                <a:spcPct val="100000"/>
              </a:lnSpc>
              <a:spcBef>
                <a:spcPts val="0"/>
              </a:spcBef>
              <a:spcAft>
                <a:spcPts val="600"/>
              </a:spcAft>
              <a:buNone/>
            </a:pPr>
            <a:r>
              <a:rPr lang="en-US" sz="2000">
                <a:effectLst/>
                <a:ea typeface="Calibri" panose="020F0502020204030204" pitchFamily="34" charset="0"/>
              </a:rPr>
              <a:t>Garcia, Angela Cora. (2012), 'Advice-giving and disputant empowerment in divorce mediation sessions,' </a:t>
            </a:r>
            <a:r>
              <a:rPr lang="en-US" sz="2000" u="sng">
                <a:effectLst/>
                <a:ea typeface="Calibri" panose="020F0502020204030204" pitchFamily="34" charset="0"/>
              </a:rPr>
              <a:t>Language &amp; Dialogue</a:t>
            </a:r>
            <a:r>
              <a:rPr lang="en-US" sz="2000">
                <a:effectLst/>
                <a:ea typeface="Calibri" panose="020F0502020204030204" pitchFamily="34" charset="0"/>
              </a:rPr>
              <a:t>, 2, (3), 398-426.  </a:t>
            </a:r>
            <a:r>
              <a:rPr lang="en-US" sz="2000" u="sng">
                <a:solidFill>
                  <a:srgbClr val="0563C1"/>
                </a:solidFill>
                <a:effectLst/>
                <a:ea typeface="Calibri" panose="020F0502020204030204" pitchFamily="34" charset="0"/>
                <a:hlinkClick r:id="rId2"/>
              </a:rPr>
              <a:t>https://doi.org/10.1075/ld.2.3.05gar</a:t>
            </a:r>
            <a:endParaRPr lang="en-US" sz="2000">
              <a:effectLst/>
              <a:ea typeface="Calibri" panose="020F0502020204030204" pitchFamily="34" charset="0"/>
            </a:endParaRPr>
          </a:p>
          <a:p>
            <a:pPr marL="0" marR="0" indent="0">
              <a:lnSpc>
                <a:spcPct val="100000"/>
              </a:lnSpc>
              <a:spcBef>
                <a:spcPts val="0"/>
              </a:spcBef>
              <a:spcAft>
                <a:spcPts val="600"/>
              </a:spcAft>
              <a:buNone/>
            </a:pPr>
            <a:r>
              <a:rPr lang="en-US" sz="2000">
                <a:effectLst/>
                <a:ea typeface="Calibri" panose="020F0502020204030204" pitchFamily="34" charset="0"/>
              </a:rPr>
              <a:t>Garcia, Angela Cora. (2019a).  </a:t>
            </a:r>
            <a:r>
              <a:rPr lang="en-US" sz="2000" u="sng">
                <a:effectLst/>
                <a:ea typeface="Calibri" panose="020F0502020204030204" pitchFamily="34" charset="0"/>
              </a:rPr>
              <a:t>How Mediation Works:  Resolving Conflict Through Talk</a:t>
            </a:r>
            <a:r>
              <a:rPr lang="en-US" sz="2000">
                <a:effectLst/>
                <a:ea typeface="Calibri" panose="020F0502020204030204" pitchFamily="34" charset="0"/>
              </a:rPr>
              <a:t>.  Cambridge University Press.  </a:t>
            </a:r>
          </a:p>
          <a:p>
            <a:pPr marL="0" marR="0" indent="0">
              <a:lnSpc>
                <a:spcPct val="100000"/>
              </a:lnSpc>
              <a:spcBef>
                <a:spcPts val="0"/>
              </a:spcBef>
              <a:spcAft>
                <a:spcPts val="600"/>
              </a:spcAft>
              <a:buNone/>
            </a:pPr>
            <a:r>
              <a:rPr lang="en-US" sz="2000">
                <a:effectLst/>
                <a:ea typeface="Calibri" panose="020F0502020204030204" pitchFamily="34" charset="0"/>
              </a:rPr>
              <a:t>Garcia, Angela Cora. (2019b), Understanding the interaction in mediation caucuses: Negotiation positions, disputant assessments, bias and neutrality,' </a:t>
            </a:r>
            <a:r>
              <a:rPr lang="en-US" sz="2000" u="sng">
                <a:effectLst/>
                <a:ea typeface="Calibri" panose="020F0502020204030204" pitchFamily="34" charset="0"/>
              </a:rPr>
              <a:t>Journal of Mediation and Applied Conflict Analysis</a:t>
            </a:r>
            <a:r>
              <a:rPr lang="en-US" sz="2000" i="1">
                <a:effectLst/>
                <a:ea typeface="Calibri" panose="020F0502020204030204" pitchFamily="34" charset="0"/>
              </a:rPr>
              <a:t>, </a:t>
            </a:r>
            <a:r>
              <a:rPr lang="en-US" sz="2000">
                <a:effectLst/>
                <a:ea typeface="Calibri" panose="020F0502020204030204" pitchFamily="34" charset="0"/>
              </a:rPr>
              <a:t>6, (2), 1-17.  </a:t>
            </a:r>
            <a:r>
              <a:rPr lang="en-US" sz="2000" u="sng">
                <a:solidFill>
                  <a:srgbClr val="0563C1"/>
                </a:solidFill>
                <a:effectLst/>
                <a:ea typeface="Calibri" panose="020F0502020204030204" pitchFamily="34" charset="0"/>
                <a:hlinkClick r:id="rId3"/>
              </a:rPr>
              <a:t>http://mural.maynoothuniversity.ie/12924/</a:t>
            </a:r>
            <a:endParaRPr lang="en-US" sz="2000">
              <a:effectLst/>
              <a:ea typeface="Calibri" panose="020F0502020204030204" pitchFamily="34" charset="0"/>
            </a:endParaRPr>
          </a:p>
          <a:p>
            <a:pPr marL="0" marR="0" indent="0">
              <a:lnSpc>
                <a:spcPct val="100000"/>
              </a:lnSpc>
              <a:spcBef>
                <a:spcPts val="0"/>
              </a:spcBef>
              <a:spcAft>
                <a:spcPts val="600"/>
              </a:spcAft>
              <a:buNone/>
            </a:pPr>
            <a:r>
              <a:rPr lang="en-US" sz="2000">
                <a:effectLst/>
                <a:ea typeface="Calibri" panose="020F0502020204030204" pitchFamily="34" charset="0"/>
              </a:rPr>
              <a:t>Garcia, Angela Cora. (2021), 'Locations for advice-giving and the production of neutrality in divorce mediation sessions,' </a:t>
            </a:r>
            <a:r>
              <a:rPr lang="en-US" sz="2000" u="sng">
                <a:effectLst/>
                <a:ea typeface="Calibri" panose="020F0502020204030204" pitchFamily="34" charset="0"/>
              </a:rPr>
              <a:t>Conflict Resolution Quarterly</a:t>
            </a:r>
            <a:r>
              <a:rPr lang="en-US" sz="2000">
                <a:effectLst/>
                <a:ea typeface="Calibri" panose="020F0502020204030204" pitchFamily="34" charset="0"/>
              </a:rPr>
              <a:t>, 38, (3), 189-208.</a:t>
            </a:r>
          </a:p>
          <a:p>
            <a:pPr marL="0" marR="0" indent="0">
              <a:lnSpc>
                <a:spcPct val="100000"/>
              </a:lnSpc>
              <a:spcBef>
                <a:spcPts val="0"/>
              </a:spcBef>
              <a:spcAft>
                <a:spcPts val="600"/>
              </a:spcAft>
              <a:buNone/>
            </a:pPr>
            <a:r>
              <a:rPr lang="en-US" sz="2000">
                <a:effectLst/>
                <a:ea typeface="Calibri" panose="020F0502020204030204" pitchFamily="34" charset="0"/>
              </a:rPr>
              <a:t>Jacobs, Scott. (2002), 'Maintaining neutrality in dispute mediation: Managing disagreement while managing not to disagree,' </a:t>
            </a:r>
            <a:r>
              <a:rPr lang="en-US" sz="2000" u="sng">
                <a:effectLst/>
                <a:ea typeface="Calibri" panose="020F0502020204030204" pitchFamily="34" charset="0"/>
              </a:rPr>
              <a:t>Journal of Pragmatics,</a:t>
            </a:r>
            <a:r>
              <a:rPr lang="en-US" sz="2000">
                <a:effectLst/>
                <a:ea typeface="Calibri" panose="020F0502020204030204" pitchFamily="34" charset="0"/>
              </a:rPr>
              <a:t> 34, 1403–26.</a:t>
            </a:r>
          </a:p>
          <a:p>
            <a:pPr marL="0" marR="0" indent="0">
              <a:lnSpc>
                <a:spcPct val="100000"/>
              </a:lnSpc>
              <a:spcBef>
                <a:spcPts val="0"/>
              </a:spcBef>
              <a:spcAft>
                <a:spcPts val="600"/>
              </a:spcAft>
              <a:buNone/>
            </a:pPr>
            <a:r>
              <a:rPr lang="en-US" sz="2000">
                <a:effectLst/>
                <a:ea typeface="Calibri" panose="020F0502020204030204" pitchFamily="34" charset="0"/>
              </a:rPr>
              <a:t>McIlvenny, Paul. (2009), 'Communnicatiang a ‘time-out’ in parent-child conflict:  Embodied interaction, domestic space and discipline in a reality TV parenting programme,' </a:t>
            </a:r>
            <a:r>
              <a:rPr lang="en-US" sz="2000" u="sng">
                <a:effectLst/>
                <a:ea typeface="Calibri" panose="020F0502020204030204" pitchFamily="34" charset="0"/>
              </a:rPr>
              <a:t>Journal of Pragmatics</a:t>
            </a:r>
            <a:r>
              <a:rPr lang="en-US" sz="2000">
                <a:effectLst/>
                <a:ea typeface="Calibri" panose="020F0502020204030204" pitchFamily="34" charset="0"/>
              </a:rPr>
              <a:t>, 41, 2017-32. </a:t>
            </a:r>
          </a:p>
          <a:p>
            <a:pPr marL="0" marR="0" indent="0">
              <a:spcBef>
                <a:spcPts val="0"/>
              </a:spcBef>
              <a:spcAft>
                <a:spcPts val="0"/>
              </a:spcAft>
              <a:buNone/>
            </a:pPr>
            <a:r>
              <a:rPr lang="en-US" sz="2400">
                <a:effectLst/>
                <a:ea typeface="Calibri" panose="020F0502020204030204" pitchFamily="34" charset="0"/>
              </a:rPr>
              <a:t> </a:t>
            </a:r>
          </a:p>
          <a:p>
            <a:endParaRPr lang="en-US"/>
          </a:p>
        </p:txBody>
      </p:sp>
      <p:sp>
        <p:nvSpPr>
          <p:cNvPr id="4" name="Slide Number Placeholder 3">
            <a:extLst>
              <a:ext uri="{FF2B5EF4-FFF2-40B4-BE49-F238E27FC236}">
                <a16:creationId xmlns:a16="http://schemas.microsoft.com/office/drawing/2014/main" id="{6CE15725-EA6E-4397-8C0F-00EE3D5E373A}"/>
              </a:ext>
            </a:extLst>
          </p:cNvPr>
          <p:cNvSpPr>
            <a:spLocks noGrp="1"/>
          </p:cNvSpPr>
          <p:nvPr>
            <p:ph type="sldNum" sz="quarter" idx="12"/>
          </p:nvPr>
        </p:nvSpPr>
        <p:spPr/>
        <p:txBody>
          <a:bodyPr/>
          <a:lstStyle/>
          <a:p>
            <a:fld id="{918CF734-BA88-4F58-A7F4-831BF6E9596C}" type="slidenum">
              <a:rPr lang="en-US" smtClean="0"/>
              <a:t>18</a:t>
            </a:fld>
            <a:endParaRPr lang="en-US"/>
          </a:p>
        </p:txBody>
      </p:sp>
    </p:spTree>
    <p:extLst>
      <p:ext uri="{BB962C8B-B14F-4D97-AF65-F5344CB8AC3E}">
        <p14:creationId xmlns:p14="http://schemas.microsoft.com/office/powerpoint/2010/main" val="3836407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6"/>
            <a:ext cx="10515600" cy="532946"/>
          </a:xfrm>
        </p:spPr>
        <p:txBody>
          <a:bodyPr>
            <a:normAutofit/>
          </a:bodyPr>
          <a:lstStyle/>
          <a:p>
            <a:r>
              <a:rPr lang="en-US" sz="3200" dirty="0">
                <a:latin typeface="+mn-lt"/>
              </a:rPr>
              <a:t>Outline</a:t>
            </a:r>
          </a:p>
        </p:txBody>
      </p:sp>
      <p:sp>
        <p:nvSpPr>
          <p:cNvPr id="3" name="Content Placeholder 2"/>
          <p:cNvSpPr>
            <a:spLocks noGrp="1"/>
          </p:cNvSpPr>
          <p:nvPr>
            <p:ph idx="1"/>
          </p:nvPr>
        </p:nvSpPr>
        <p:spPr>
          <a:xfrm>
            <a:off x="1554480" y="669472"/>
            <a:ext cx="9799320" cy="5947459"/>
          </a:xfrm>
        </p:spPr>
        <p:txBody>
          <a:bodyPr/>
          <a:lstStyle/>
          <a:p>
            <a:pPr marL="0" indent="0">
              <a:lnSpc>
                <a:spcPct val="100000"/>
              </a:lnSpc>
              <a:spcBef>
                <a:spcPts val="0"/>
              </a:spcBef>
              <a:buNone/>
            </a:pPr>
            <a:r>
              <a:rPr lang="en-US" sz="2400" dirty="0"/>
              <a:t>Introduction</a:t>
            </a:r>
          </a:p>
          <a:p>
            <a:pPr marL="0" indent="0">
              <a:lnSpc>
                <a:spcPct val="100000"/>
              </a:lnSpc>
              <a:spcBef>
                <a:spcPts val="0"/>
              </a:spcBef>
              <a:buNone/>
            </a:pPr>
            <a:endParaRPr lang="en-US" sz="2400" dirty="0"/>
          </a:p>
          <a:p>
            <a:pPr marL="0" indent="0">
              <a:lnSpc>
                <a:spcPct val="100000"/>
              </a:lnSpc>
              <a:spcBef>
                <a:spcPts val="0"/>
              </a:spcBef>
              <a:buNone/>
            </a:pPr>
            <a:r>
              <a:rPr lang="en-US" sz="2400" dirty="0"/>
              <a:t>Arguing in Ordinary Conversation</a:t>
            </a:r>
          </a:p>
          <a:p>
            <a:pPr marL="0" indent="0">
              <a:lnSpc>
                <a:spcPct val="100000"/>
              </a:lnSpc>
              <a:spcBef>
                <a:spcPts val="0"/>
              </a:spcBef>
              <a:buNone/>
            </a:pPr>
            <a:endParaRPr lang="en-US" sz="2400" dirty="0"/>
          </a:p>
          <a:p>
            <a:pPr marL="0" indent="0">
              <a:lnSpc>
                <a:spcPct val="100000"/>
              </a:lnSpc>
              <a:spcBef>
                <a:spcPts val="0"/>
              </a:spcBef>
              <a:buNone/>
            </a:pPr>
            <a:r>
              <a:rPr lang="en-US" sz="2400" dirty="0"/>
              <a:t>The Interactional Organization of Mediation Sessions</a:t>
            </a:r>
          </a:p>
          <a:p>
            <a:pPr marL="457200" lvl="1" indent="0">
              <a:lnSpc>
                <a:spcPct val="100000"/>
              </a:lnSpc>
              <a:spcBef>
                <a:spcPts val="0"/>
              </a:spcBef>
              <a:buNone/>
            </a:pPr>
            <a:r>
              <a:rPr lang="en-US" dirty="0"/>
              <a:t>The Interactional Organization of Divorce and Family Mediation</a:t>
            </a:r>
          </a:p>
          <a:p>
            <a:pPr marL="457200" lvl="1" indent="0">
              <a:lnSpc>
                <a:spcPct val="100000"/>
              </a:lnSpc>
              <a:spcBef>
                <a:spcPts val="0"/>
              </a:spcBef>
              <a:buNone/>
            </a:pPr>
            <a:endParaRPr lang="en-US" dirty="0"/>
          </a:p>
          <a:p>
            <a:pPr marL="0" indent="0">
              <a:lnSpc>
                <a:spcPct val="100000"/>
              </a:lnSpc>
              <a:spcBef>
                <a:spcPts val="0"/>
              </a:spcBef>
              <a:buNone/>
            </a:pPr>
            <a:r>
              <a:rPr lang="en-US" sz="2400" dirty="0"/>
              <a:t>Constructing Mediator Neutrality</a:t>
            </a:r>
          </a:p>
          <a:p>
            <a:pPr marL="0" indent="0">
              <a:lnSpc>
                <a:spcPct val="100000"/>
              </a:lnSpc>
              <a:spcBef>
                <a:spcPts val="0"/>
              </a:spcBef>
              <a:buNone/>
            </a:pPr>
            <a:endParaRPr lang="en-US" sz="2400" dirty="0"/>
          </a:p>
          <a:p>
            <a:pPr marL="0" indent="0">
              <a:lnSpc>
                <a:spcPct val="100000"/>
              </a:lnSpc>
              <a:spcBef>
                <a:spcPts val="0"/>
              </a:spcBef>
              <a:buNone/>
            </a:pPr>
            <a:r>
              <a:rPr lang="en-US" sz="2400" dirty="0"/>
              <a:t>Caucuses in Mediation</a:t>
            </a:r>
          </a:p>
          <a:p>
            <a:pPr marL="0" indent="0">
              <a:lnSpc>
                <a:spcPct val="100000"/>
              </a:lnSpc>
              <a:spcBef>
                <a:spcPts val="0"/>
              </a:spcBef>
              <a:buNone/>
            </a:pPr>
            <a:endParaRPr lang="en-US" sz="2400" dirty="0"/>
          </a:p>
          <a:p>
            <a:pPr marL="0" indent="0">
              <a:lnSpc>
                <a:spcPct val="100000"/>
              </a:lnSpc>
              <a:spcBef>
                <a:spcPts val="0"/>
              </a:spcBef>
              <a:buNone/>
            </a:pPr>
            <a:r>
              <a:rPr lang="en-US" sz="2400" dirty="0"/>
              <a:t>Advice-Giving in Mediation</a:t>
            </a:r>
          </a:p>
          <a:p>
            <a:pPr marL="0" indent="0">
              <a:lnSpc>
                <a:spcPct val="100000"/>
              </a:lnSpc>
              <a:spcBef>
                <a:spcPts val="0"/>
              </a:spcBef>
              <a:buNone/>
            </a:pPr>
            <a:endParaRPr lang="en-US" sz="2400" dirty="0"/>
          </a:p>
          <a:p>
            <a:pPr marL="0" indent="0">
              <a:lnSpc>
                <a:spcPct val="100000"/>
              </a:lnSpc>
              <a:spcBef>
                <a:spcPts val="0"/>
              </a:spcBef>
              <a:buNone/>
            </a:pPr>
            <a:r>
              <a:rPr lang="en-US" sz="2400"/>
              <a:t>Summary</a:t>
            </a:r>
          </a:p>
          <a:p>
            <a:pPr marL="0" indent="0">
              <a:lnSpc>
                <a:spcPct val="100000"/>
              </a:lnSpc>
              <a:spcBef>
                <a:spcPts val="0"/>
              </a:spcBef>
              <a:buNone/>
            </a:pPr>
            <a:endParaRPr lang="en-US" sz="2400"/>
          </a:p>
          <a:p>
            <a:pPr marL="0" indent="0">
              <a:lnSpc>
                <a:spcPct val="100000"/>
              </a:lnSpc>
              <a:spcBef>
                <a:spcPts val="0"/>
              </a:spcBef>
              <a:buNone/>
            </a:pPr>
            <a:r>
              <a:rPr lang="en-US" sz="2400"/>
              <a:t>References</a:t>
            </a:r>
            <a:endParaRPr lang="en-US" dirty="0"/>
          </a:p>
        </p:txBody>
      </p:sp>
      <p:sp>
        <p:nvSpPr>
          <p:cNvPr id="4" name="Slide Number Placeholder 3">
            <a:extLst>
              <a:ext uri="{FF2B5EF4-FFF2-40B4-BE49-F238E27FC236}">
                <a16:creationId xmlns:a16="http://schemas.microsoft.com/office/drawing/2014/main" id="{24DADAEB-3B32-48DD-9EEF-1B9727440CA3}"/>
              </a:ext>
            </a:extLst>
          </p:cNvPr>
          <p:cNvSpPr>
            <a:spLocks noGrp="1"/>
          </p:cNvSpPr>
          <p:nvPr>
            <p:ph type="sldNum" sz="quarter" idx="12"/>
          </p:nvPr>
        </p:nvSpPr>
        <p:spPr/>
        <p:txBody>
          <a:bodyPr/>
          <a:lstStyle/>
          <a:p>
            <a:fld id="{918CF734-BA88-4F58-A7F4-831BF6E9596C}" type="slidenum">
              <a:rPr lang="en-US" smtClean="0"/>
              <a:t>2</a:t>
            </a:fld>
            <a:endParaRPr lang="en-US"/>
          </a:p>
        </p:txBody>
      </p:sp>
    </p:spTree>
    <p:extLst>
      <p:ext uri="{BB962C8B-B14F-4D97-AF65-F5344CB8AC3E}">
        <p14:creationId xmlns:p14="http://schemas.microsoft.com/office/powerpoint/2010/main" val="1293300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2650"/>
          </a:xfrm>
        </p:spPr>
        <p:txBody>
          <a:bodyPr>
            <a:normAutofit/>
          </a:bodyPr>
          <a:lstStyle/>
          <a:p>
            <a:r>
              <a:rPr lang="en-US" sz="3200" dirty="0">
                <a:latin typeface="+mn-lt"/>
              </a:rPr>
              <a:t>Introduction</a:t>
            </a:r>
          </a:p>
        </p:txBody>
      </p:sp>
      <p:sp>
        <p:nvSpPr>
          <p:cNvPr id="3" name="Content Placeholder 2"/>
          <p:cNvSpPr>
            <a:spLocks noGrp="1"/>
          </p:cNvSpPr>
          <p:nvPr>
            <p:ph idx="1"/>
          </p:nvPr>
        </p:nvSpPr>
        <p:spPr>
          <a:xfrm>
            <a:off x="1199626" y="989215"/>
            <a:ext cx="10154174" cy="5694217"/>
          </a:xfrm>
        </p:spPr>
        <p:txBody>
          <a:bodyPr>
            <a:normAutofit/>
          </a:bodyPr>
          <a:lstStyle/>
          <a:p>
            <a:pPr marL="0" indent="0">
              <a:buNone/>
            </a:pPr>
            <a:r>
              <a:rPr lang="en-US" sz="2400" dirty="0"/>
              <a:t>Mediation is an alternative dispute resolution procedure with a more flexible interactional organization than trials, hearings, or interrogations.</a:t>
            </a:r>
          </a:p>
          <a:p>
            <a:pPr marL="0" indent="0">
              <a:buNone/>
            </a:pPr>
            <a:endParaRPr lang="en-US" sz="2400" dirty="0"/>
          </a:p>
          <a:p>
            <a:pPr marL="0" indent="0">
              <a:buNone/>
            </a:pPr>
            <a:r>
              <a:rPr lang="en-US" sz="2400" dirty="0"/>
              <a:t>Mediators typically use a “facilitative” model, in which a mediator or team of mediators leads the session, provides ground rules, and facilitates the interaction between participants.</a:t>
            </a:r>
          </a:p>
          <a:p>
            <a:pPr marL="0" indent="0">
              <a:buNone/>
            </a:pPr>
            <a:endParaRPr lang="en-US" sz="2400" dirty="0"/>
          </a:p>
          <a:p>
            <a:pPr marL="0" indent="0">
              <a:buNone/>
            </a:pPr>
            <a:r>
              <a:rPr lang="en-US" sz="2400" dirty="0"/>
              <a:t>This interactional organization helps disputants who have not been able to work their problem out by talking directly to each other discuss the problem and consider possible resolutions.</a:t>
            </a:r>
          </a:p>
          <a:p>
            <a:pPr marL="0" indent="0">
              <a:buNone/>
            </a:pPr>
            <a:endParaRPr lang="en-US" sz="2400" dirty="0"/>
          </a:p>
          <a:p>
            <a:pPr marL="0" indent="0">
              <a:buNone/>
            </a:pPr>
            <a:r>
              <a:rPr lang="en-US" sz="2400" dirty="0"/>
              <a:t>This chapter explores how the interactional organization of mediation, including its turn taking system and how mediators enact their institutional roles facilitate conflict resolution and minimize arguing.</a:t>
            </a:r>
          </a:p>
        </p:txBody>
      </p:sp>
      <p:sp>
        <p:nvSpPr>
          <p:cNvPr id="4" name="Slide Number Placeholder 3">
            <a:extLst>
              <a:ext uri="{FF2B5EF4-FFF2-40B4-BE49-F238E27FC236}">
                <a16:creationId xmlns:a16="http://schemas.microsoft.com/office/drawing/2014/main" id="{A9A86C0F-1679-49AF-97FA-B538DD80943A}"/>
              </a:ext>
            </a:extLst>
          </p:cNvPr>
          <p:cNvSpPr>
            <a:spLocks noGrp="1"/>
          </p:cNvSpPr>
          <p:nvPr>
            <p:ph type="sldNum" sz="quarter" idx="12"/>
          </p:nvPr>
        </p:nvSpPr>
        <p:spPr/>
        <p:txBody>
          <a:bodyPr/>
          <a:lstStyle/>
          <a:p>
            <a:fld id="{918CF734-BA88-4F58-A7F4-831BF6E9596C}" type="slidenum">
              <a:rPr lang="en-US" smtClean="0"/>
              <a:t>3</a:t>
            </a:fld>
            <a:endParaRPr lang="en-US"/>
          </a:p>
        </p:txBody>
      </p:sp>
    </p:spTree>
    <p:extLst>
      <p:ext uri="{BB962C8B-B14F-4D97-AF65-F5344CB8AC3E}">
        <p14:creationId xmlns:p14="http://schemas.microsoft.com/office/powerpoint/2010/main" val="105686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23315"/>
            <a:ext cx="10515600" cy="582526"/>
          </a:xfrm>
        </p:spPr>
        <p:txBody>
          <a:bodyPr/>
          <a:lstStyle/>
          <a:p>
            <a:br>
              <a:rPr lang="en-US" sz="3200" dirty="0">
                <a:latin typeface="+mn-lt"/>
              </a:rPr>
            </a:br>
            <a:r>
              <a:rPr lang="en-US" sz="3200" dirty="0">
                <a:latin typeface="+mn-lt"/>
              </a:rPr>
              <a:t>Arguing in Ordinary Conversation</a:t>
            </a:r>
            <a:br>
              <a:rPr lang="en-US" dirty="0"/>
            </a:br>
            <a:endParaRPr lang="en-US" dirty="0"/>
          </a:p>
        </p:txBody>
      </p:sp>
      <p:sp>
        <p:nvSpPr>
          <p:cNvPr id="3" name="Content Placeholder 2"/>
          <p:cNvSpPr>
            <a:spLocks noGrp="1"/>
          </p:cNvSpPr>
          <p:nvPr>
            <p:ph idx="1"/>
          </p:nvPr>
        </p:nvSpPr>
        <p:spPr>
          <a:xfrm>
            <a:off x="1180406" y="1005841"/>
            <a:ext cx="10173393" cy="5727468"/>
          </a:xfrm>
        </p:spPr>
        <p:txBody>
          <a:bodyPr>
            <a:normAutofit/>
          </a:bodyPr>
          <a:lstStyle/>
          <a:p>
            <a:pPr marL="0" indent="0">
              <a:buNone/>
            </a:pPr>
            <a:r>
              <a:rPr lang="en-US" sz="2400" dirty="0"/>
              <a:t>Arguing involves the adjacent placement of oppositional utterances.  </a:t>
            </a:r>
          </a:p>
          <a:p>
            <a:pPr marL="0" indent="0">
              <a:buNone/>
            </a:pPr>
            <a:endParaRPr lang="en-US" sz="2400" dirty="0"/>
          </a:p>
          <a:p>
            <a:pPr marL="0" indent="0">
              <a:buNone/>
            </a:pPr>
            <a:r>
              <a:rPr lang="en-US" sz="2400" dirty="0"/>
              <a:t>The adjacent placement facilitates escalation of the argument.</a:t>
            </a:r>
          </a:p>
          <a:p>
            <a:pPr marL="0" indent="0">
              <a:buNone/>
            </a:pPr>
            <a:endParaRPr lang="en-US" sz="2400" dirty="0"/>
          </a:p>
          <a:p>
            <a:pPr marL="0" indent="0">
              <a:buNone/>
            </a:pPr>
            <a:r>
              <a:rPr lang="en-US" sz="2400" dirty="0"/>
              <a:t>By positioning disagreements adjacently, preference organization is not followed (which would suggest delayed and mitigated disagreements).</a:t>
            </a:r>
          </a:p>
          <a:p>
            <a:pPr marL="0" indent="0">
              <a:buNone/>
            </a:pPr>
            <a:endParaRPr lang="en-US" sz="2400" dirty="0"/>
          </a:p>
          <a:p>
            <a:pPr marL="0" indent="0">
              <a:buNone/>
            </a:pPr>
            <a:r>
              <a:rPr lang="en-US" sz="2400" dirty="0"/>
              <a:t>Excerpt 1 on the next slide shows an example of an argument between a mother (“I”) and her child (“J”). </a:t>
            </a:r>
            <a:r>
              <a:rPr lang="en-US" sz="1400" dirty="0"/>
              <a:t>(McIlvenny, 2009)</a:t>
            </a:r>
          </a:p>
          <a:p>
            <a:pPr marL="0" indent="0">
              <a:buNone/>
            </a:pPr>
            <a:endParaRPr lang="en-US" sz="2400" dirty="0"/>
          </a:p>
          <a:p>
            <a:pPr marL="0" indent="0">
              <a:buNone/>
            </a:pPr>
            <a:r>
              <a:rPr lang="en-US" sz="2400" dirty="0"/>
              <a:t>Note the use of format tying (e.g., lines 58-62), the adjacent placement of oppositional utterances, and the escalation to louder voices.</a:t>
            </a:r>
          </a:p>
        </p:txBody>
      </p:sp>
      <p:sp>
        <p:nvSpPr>
          <p:cNvPr id="4" name="Slide Number Placeholder 3">
            <a:extLst>
              <a:ext uri="{FF2B5EF4-FFF2-40B4-BE49-F238E27FC236}">
                <a16:creationId xmlns:a16="http://schemas.microsoft.com/office/drawing/2014/main" id="{FBE33405-2EB9-49D7-9752-99F642F979E4}"/>
              </a:ext>
            </a:extLst>
          </p:cNvPr>
          <p:cNvSpPr>
            <a:spLocks noGrp="1"/>
          </p:cNvSpPr>
          <p:nvPr>
            <p:ph type="sldNum" sz="quarter" idx="12"/>
          </p:nvPr>
        </p:nvSpPr>
        <p:spPr/>
        <p:txBody>
          <a:bodyPr/>
          <a:lstStyle/>
          <a:p>
            <a:fld id="{918CF734-BA88-4F58-A7F4-831BF6E9596C}" type="slidenum">
              <a:rPr lang="en-US" smtClean="0"/>
              <a:t>4</a:t>
            </a:fld>
            <a:endParaRPr lang="en-US"/>
          </a:p>
        </p:txBody>
      </p:sp>
    </p:spTree>
    <p:extLst>
      <p:ext uri="{BB962C8B-B14F-4D97-AF65-F5344CB8AC3E}">
        <p14:creationId xmlns:p14="http://schemas.microsoft.com/office/powerpoint/2010/main" val="2255198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2756"/>
            <a:ext cx="10515600" cy="689957"/>
          </a:xfrm>
        </p:spPr>
        <p:txBody>
          <a:bodyPr>
            <a:normAutofit/>
          </a:bodyPr>
          <a:lstStyle/>
          <a:p>
            <a:br>
              <a:rPr lang="en-US" sz="3200" dirty="0">
                <a:latin typeface="+mn-lt"/>
              </a:rPr>
            </a:br>
            <a:r>
              <a:rPr lang="en-US" sz="3200" dirty="0">
                <a:latin typeface="+mn-lt"/>
              </a:rPr>
              <a:t>Excerpt 1:  McIlvenny (2009, p. 2023) </a:t>
            </a:r>
            <a:br>
              <a:rPr lang="en-US" sz="3200" dirty="0">
                <a:latin typeface="+mn-lt"/>
              </a:rPr>
            </a:br>
            <a:endParaRPr lang="en-US" sz="3200" dirty="0">
              <a:latin typeface="+mn-lt"/>
            </a:endParaRPr>
          </a:p>
        </p:txBody>
      </p:sp>
      <p:sp>
        <p:nvSpPr>
          <p:cNvPr id="3" name="Content Placeholder 2"/>
          <p:cNvSpPr>
            <a:spLocks noGrp="1"/>
          </p:cNvSpPr>
          <p:nvPr>
            <p:ph idx="1"/>
          </p:nvPr>
        </p:nvSpPr>
        <p:spPr>
          <a:xfrm>
            <a:off x="1679170" y="1064028"/>
            <a:ext cx="9674629" cy="5611091"/>
          </a:xfrm>
        </p:spPr>
        <p:txBody>
          <a:bodyPr/>
          <a:lstStyle/>
          <a:p>
            <a:pPr marL="0" indent="0">
              <a:buNone/>
            </a:pPr>
            <a:r>
              <a:rPr lang="en-US" sz="2400" dirty="0"/>
              <a:t>52	I:	</a:t>
            </a:r>
            <a:r>
              <a:rPr lang="en-US" sz="2400" dirty="0" err="1"/>
              <a:t>S</a:t>
            </a:r>
            <a:r>
              <a:rPr lang="en-US" sz="2400" u="sng" dirty="0" err="1"/>
              <a:t>TO</a:t>
            </a:r>
            <a:r>
              <a:rPr lang="en-US" sz="2400" dirty="0" err="1"/>
              <a:t>:p</a:t>
            </a:r>
            <a:r>
              <a:rPr lang="en-US" sz="2400"/>
              <a:t> bei:ng </a:t>
            </a:r>
            <a:r>
              <a:rPr lang="en-US" sz="2400" u="sng"/>
              <a:t>NA</a:t>
            </a:r>
            <a:r>
              <a:rPr lang="en-US" sz="2400"/>
              <a:t>:sty:	</a:t>
            </a:r>
          </a:p>
          <a:p>
            <a:pPr marL="0" indent="0">
              <a:buNone/>
            </a:pPr>
            <a:r>
              <a:rPr lang="en-US" sz="2400"/>
              <a:t>53	J:	NGHHHH</a:t>
            </a:r>
          </a:p>
          <a:p>
            <a:pPr marL="0" indent="0">
              <a:buNone/>
            </a:pPr>
            <a:r>
              <a:rPr lang="en-US" sz="2400"/>
              <a:t>54		(camera switches shot)</a:t>
            </a:r>
          </a:p>
          <a:p>
            <a:pPr marL="0" indent="0">
              <a:buNone/>
            </a:pPr>
            <a:r>
              <a:rPr lang="en-US" sz="2400"/>
              <a:t>55		Joshua leans back slightly</a:t>
            </a:r>
          </a:p>
          <a:p>
            <a:pPr marL="0" indent="0">
              <a:buNone/>
            </a:pPr>
            <a:r>
              <a:rPr lang="en-US" sz="2400"/>
              <a:t>56	I:	and ag</a:t>
            </a:r>
            <a:r>
              <a:rPr lang="en-US" sz="2400" u="sng"/>
              <a:t>gre</a:t>
            </a:r>
            <a:r>
              <a:rPr lang="en-US" sz="2400"/>
              <a:t>:ssive with </a:t>
            </a:r>
            <a:r>
              <a:rPr lang="en-US" sz="2400" u="sng"/>
              <a:t>pe</a:t>
            </a:r>
            <a:r>
              <a:rPr lang="en-US" sz="2400"/>
              <a:t>o</a:t>
            </a:r>
            <a:r>
              <a:rPr lang="en-US" sz="2400" u="sng"/>
              <a:t>pl</a:t>
            </a:r>
            <a:r>
              <a:rPr lang="en-US" sz="2400"/>
              <a:t>e.</a:t>
            </a:r>
          </a:p>
          <a:p>
            <a:pPr marL="0" indent="0">
              <a:buNone/>
            </a:pPr>
            <a:r>
              <a:rPr lang="en-US" sz="2400"/>
              <a:t>57		(camera switches shot)</a:t>
            </a:r>
          </a:p>
          <a:p>
            <a:pPr marL="0" indent="0">
              <a:buNone/>
            </a:pPr>
            <a:r>
              <a:rPr lang="en-US" sz="2400"/>
              <a:t>58	J:	i’ll punch yer</a:t>
            </a:r>
          </a:p>
          <a:p>
            <a:pPr marL="0" indent="0">
              <a:buNone/>
            </a:pPr>
            <a:r>
              <a:rPr lang="en-US" sz="2400"/>
              <a:t>59	I:	YOU WILL NO:T PU:NCH ME:</a:t>
            </a:r>
          </a:p>
          <a:p>
            <a:pPr marL="0" indent="0">
              <a:buNone/>
            </a:pPr>
            <a:r>
              <a:rPr lang="en-US" sz="2400"/>
              <a:t>60	J:	i will?</a:t>
            </a:r>
          </a:p>
          <a:p>
            <a:pPr marL="0" indent="0">
              <a:buNone/>
            </a:pPr>
            <a:r>
              <a:rPr lang="en-US" sz="2400"/>
              <a:t>61	I:	YOU WILL NO:T</a:t>
            </a:r>
          </a:p>
          <a:p>
            <a:pPr marL="0" indent="0">
              <a:buNone/>
            </a:pPr>
            <a:r>
              <a:rPr lang="en-US" sz="2400"/>
              <a:t>62	J:	i WILL ((Joshua turns away)) </a:t>
            </a:r>
          </a:p>
          <a:p>
            <a:endParaRPr lang="en-US"/>
          </a:p>
        </p:txBody>
      </p:sp>
      <p:sp>
        <p:nvSpPr>
          <p:cNvPr id="4" name="Slide Number Placeholder 3">
            <a:extLst>
              <a:ext uri="{FF2B5EF4-FFF2-40B4-BE49-F238E27FC236}">
                <a16:creationId xmlns:a16="http://schemas.microsoft.com/office/drawing/2014/main" id="{8B56D40F-A21F-4DC5-98A0-DD9441D9F5DE}"/>
              </a:ext>
            </a:extLst>
          </p:cNvPr>
          <p:cNvSpPr>
            <a:spLocks noGrp="1"/>
          </p:cNvSpPr>
          <p:nvPr>
            <p:ph type="sldNum" sz="quarter" idx="12"/>
          </p:nvPr>
        </p:nvSpPr>
        <p:spPr/>
        <p:txBody>
          <a:bodyPr/>
          <a:lstStyle/>
          <a:p>
            <a:fld id="{918CF734-BA88-4F58-A7F4-831BF6E9596C}" type="slidenum">
              <a:rPr lang="en-US" smtClean="0"/>
              <a:t>5</a:t>
            </a:fld>
            <a:endParaRPr lang="en-US"/>
          </a:p>
        </p:txBody>
      </p:sp>
    </p:spTree>
    <p:extLst>
      <p:ext uri="{BB962C8B-B14F-4D97-AF65-F5344CB8AC3E}">
        <p14:creationId xmlns:p14="http://schemas.microsoft.com/office/powerpoint/2010/main" val="2362235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49522"/>
          </a:xfrm>
        </p:spPr>
        <p:txBody>
          <a:bodyPr>
            <a:normAutofit/>
          </a:bodyPr>
          <a:lstStyle/>
          <a:p>
            <a:br>
              <a:rPr lang="en-US" sz="3200">
                <a:latin typeface="+mn-lt"/>
              </a:rPr>
            </a:br>
            <a:r>
              <a:rPr lang="en-US" sz="3200" dirty="0">
                <a:latin typeface="+mn-lt"/>
              </a:rPr>
              <a:t>The Interactional Organization of Mediation Sessions</a:t>
            </a:r>
            <a:br>
              <a:rPr lang="en-US" sz="3200" dirty="0">
                <a:latin typeface="+mn-lt"/>
              </a:rPr>
            </a:br>
            <a:endParaRPr lang="en-US" sz="3200" dirty="0">
              <a:latin typeface="+mn-lt"/>
            </a:endParaRPr>
          </a:p>
        </p:txBody>
      </p:sp>
      <p:sp>
        <p:nvSpPr>
          <p:cNvPr id="3" name="Content Placeholder 2"/>
          <p:cNvSpPr>
            <a:spLocks noGrp="1"/>
          </p:cNvSpPr>
          <p:nvPr>
            <p:ph idx="1"/>
          </p:nvPr>
        </p:nvSpPr>
        <p:spPr>
          <a:xfrm>
            <a:off x="838200" y="1197033"/>
            <a:ext cx="10515600" cy="5511338"/>
          </a:xfrm>
        </p:spPr>
        <p:txBody>
          <a:bodyPr>
            <a:normAutofit/>
          </a:bodyPr>
          <a:lstStyle/>
          <a:p>
            <a:pPr marL="0" indent="0">
              <a:buNone/>
            </a:pPr>
            <a:r>
              <a:rPr lang="en-US" sz="2400" dirty="0"/>
              <a:t>The interactional organization of mediation avoids arguing by having disputants address the mediator rather than each other.</a:t>
            </a:r>
          </a:p>
          <a:p>
            <a:pPr marL="0" indent="0">
              <a:buNone/>
            </a:pPr>
            <a:endParaRPr lang="en-US" sz="2400" dirty="0"/>
          </a:p>
          <a:p>
            <a:pPr marL="0" indent="0">
              <a:buNone/>
            </a:pPr>
            <a:r>
              <a:rPr lang="en-US" sz="2400" dirty="0"/>
              <a:t>References to the opposing disputant are therefore indirect and less likely to provoke an oppositional response.</a:t>
            </a:r>
          </a:p>
          <a:p>
            <a:pPr marL="0" indent="0">
              <a:buNone/>
            </a:pPr>
            <a:endParaRPr lang="en-US" sz="2400" dirty="0"/>
          </a:p>
          <a:p>
            <a:pPr marL="0" indent="0">
              <a:buNone/>
            </a:pPr>
            <a:r>
              <a:rPr lang="en-US" sz="2400" dirty="0"/>
              <a:t>Disputants typically wait until the other disputant has finished their story and they have been selected by the mediator to respond; responses to accusations and complaints are therefore delayed rather than immediate. (Garcia</a:t>
            </a:r>
            <a:r>
              <a:rPr lang="en-US" sz="2400"/>
              <a:t>, 2019a)</a:t>
            </a:r>
            <a:endParaRPr lang="en-US" sz="2400" dirty="0"/>
          </a:p>
          <a:p>
            <a:pPr marL="0" indent="0">
              <a:buNone/>
            </a:pPr>
            <a:endParaRPr lang="en-US" sz="2400" dirty="0"/>
          </a:p>
          <a:p>
            <a:pPr marL="0" indent="0">
              <a:buNone/>
            </a:pPr>
            <a:r>
              <a:rPr lang="en-US" sz="2400" dirty="0"/>
              <a:t>Excerpt 3 on the next slide shows a mediator intervening (line 9) when a disputant selects them self to speak in order to disagree with the opposing disputant (line 6)</a:t>
            </a:r>
          </a:p>
        </p:txBody>
      </p:sp>
      <p:sp>
        <p:nvSpPr>
          <p:cNvPr id="4" name="Slide Number Placeholder 3">
            <a:extLst>
              <a:ext uri="{FF2B5EF4-FFF2-40B4-BE49-F238E27FC236}">
                <a16:creationId xmlns:a16="http://schemas.microsoft.com/office/drawing/2014/main" id="{1D788074-0017-4163-B75B-B245C5AEE97A}"/>
              </a:ext>
            </a:extLst>
          </p:cNvPr>
          <p:cNvSpPr>
            <a:spLocks noGrp="1"/>
          </p:cNvSpPr>
          <p:nvPr>
            <p:ph type="sldNum" sz="quarter" idx="12"/>
          </p:nvPr>
        </p:nvSpPr>
        <p:spPr/>
        <p:txBody>
          <a:bodyPr/>
          <a:lstStyle/>
          <a:p>
            <a:fld id="{918CF734-BA88-4F58-A7F4-831BF6E9596C}" type="slidenum">
              <a:rPr lang="en-US" smtClean="0"/>
              <a:t>6</a:t>
            </a:fld>
            <a:endParaRPr lang="en-US"/>
          </a:p>
        </p:txBody>
      </p:sp>
    </p:spTree>
    <p:extLst>
      <p:ext uri="{BB962C8B-B14F-4D97-AF65-F5344CB8AC3E}">
        <p14:creationId xmlns:p14="http://schemas.microsoft.com/office/powerpoint/2010/main" val="712552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07711"/>
          </a:xfrm>
        </p:spPr>
        <p:txBody>
          <a:bodyPr>
            <a:normAutofit/>
          </a:bodyPr>
          <a:lstStyle/>
          <a:p>
            <a:br>
              <a:rPr lang="en-US" sz="3200" dirty="0">
                <a:latin typeface="+mn-lt"/>
              </a:rPr>
            </a:br>
            <a:r>
              <a:rPr lang="en-US" sz="3200" dirty="0">
                <a:latin typeface="+mn-lt"/>
              </a:rPr>
              <a:t>Excerpt 3:  Garcia (1991, p. 824)</a:t>
            </a:r>
            <a:br>
              <a:rPr lang="en-US" sz="3200" dirty="0">
                <a:latin typeface="+mn-lt"/>
              </a:rPr>
            </a:br>
            <a:endParaRPr lang="en-US" sz="3200" dirty="0">
              <a:latin typeface="+mn-lt"/>
            </a:endParaRPr>
          </a:p>
        </p:txBody>
      </p:sp>
      <p:sp>
        <p:nvSpPr>
          <p:cNvPr id="3" name="Content Placeholder 2"/>
          <p:cNvSpPr>
            <a:spLocks noGrp="1"/>
          </p:cNvSpPr>
          <p:nvPr>
            <p:ph idx="1"/>
          </p:nvPr>
        </p:nvSpPr>
        <p:spPr>
          <a:xfrm>
            <a:off x="838200" y="1005840"/>
            <a:ext cx="10515600" cy="5702531"/>
          </a:xfrm>
        </p:spPr>
        <p:txBody>
          <a:bodyPr>
            <a:normAutofit/>
          </a:bodyPr>
          <a:lstStyle/>
          <a:p>
            <a:pPr marL="0" indent="0">
              <a:buNone/>
            </a:pPr>
            <a:r>
              <a:rPr lang="en-US" sz="2400" dirty="0"/>
              <a:t>1	Dan:	... the </a:t>
            </a:r>
            <a:r>
              <a:rPr lang="en-US" sz="2400" dirty="0" err="1"/>
              <a:t>CHILDren</a:t>
            </a:r>
            <a:r>
              <a:rPr lang="en-US" sz="2400"/>
              <a:t> coming ho::me and </a:t>
            </a:r>
            <a:r>
              <a:rPr lang="en-US" sz="2400" u="sng"/>
              <a:t>him</a:t>
            </a:r>
            <a:r>
              <a:rPr lang="en-US" sz="2400"/>
              <a:t> (0.4) </a:t>
            </a:r>
            <a:r>
              <a:rPr lang="en-US" sz="2400" u="sng"/>
              <a:t>ta:k</a:t>
            </a:r>
            <a:r>
              <a:rPr lang="en-US" sz="2400"/>
              <a:t>ing them into </a:t>
            </a:r>
          </a:p>
          <a:p>
            <a:pPr marL="0" indent="0">
              <a:buNone/>
            </a:pPr>
            <a:r>
              <a:rPr lang="en-US" sz="2400"/>
              <a:t>2		the BA::throom, (0.4) and </a:t>
            </a:r>
            <a:r>
              <a:rPr lang="en-US" sz="2400" u="sng"/>
              <a:t>look</a:t>
            </a:r>
            <a:r>
              <a:rPr lang="en-US" sz="2400"/>
              <a:t>ing in their EYE:S!, because their: </a:t>
            </a:r>
          </a:p>
          <a:p>
            <a:pPr marL="0" indent="0">
              <a:buNone/>
            </a:pPr>
            <a:r>
              <a:rPr lang="en-US" sz="2400"/>
              <a:t>3		</a:t>
            </a:r>
            <a:r>
              <a:rPr lang="en-US" sz="2400" u="sng"/>
              <a:t>pu</a:t>
            </a:r>
            <a:r>
              <a:rPr lang="en-US" sz="2400"/>
              <a:t>pils might be di=l=lated ‘cause they’ve </a:t>
            </a:r>
            <a:r>
              <a:rPr lang="en-US" sz="2400" u="sng"/>
              <a:t>had</a:t>
            </a:r>
            <a:r>
              <a:rPr lang="en-US" sz="2400"/>
              <a:t>=too=many- (0.1) </a:t>
            </a:r>
            <a:r>
              <a:rPr lang="en-US" sz="2400" u="sng"/>
              <a:t>too</a:t>
            </a:r>
            <a:r>
              <a:rPr lang="en-US" sz="2400"/>
              <a:t> </a:t>
            </a:r>
          </a:p>
          <a:p>
            <a:pPr marL="0" indent="0">
              <a:buNone/>
            </a:pPr>
            <a:r>
              <a:rPr lang="en-US" sz="2400"/>
              <a:t>4		much sugar from </a:t>
            </a:r>
            <a:r>
              <a:rPr lang="en-US" sz="2400" u="sng"/>
              <a:t>milk</a:t>
            </a:r>
            <a:r>
              <a:rPr lang="en-US" sz="2400"/>
              <a:t>shakes that they </a:t>
            </a:r>
            <a:r>
              <a:rPr lang="en-US" sz="2400" u="sng"/>
              <a:t>drink</a:t>
            </a:r>
            <a:r>
              <a:rPr lang="en-US" sz="2400"/>
              <a:t> in at my HOU:SE!</a:t>
            </a:r>
          </a:p>
          <a:p>
            <a:pPr marL="0" indent="0">
              <a:buNone/>
            </a:pPr>
            <a:r>
              <a:rPr lang="en-US" sz="2400"/>
              <a:t>5		(0.2)</a:t>
            </a:r>
          </a:p>
          <a:p>
            <a:pPr marL="0" indent="0">
              <a:buNone/>
            </a:pPr>
            <a:r>
              <a:rPr lang="en-US" sz="2400"/>
              <a:t>6	Ted:	°That’s [not true at all°]</a:t>
            </a:r>
          </a:p>
          <a:p>
            <a:pPr marL="0" indent="0">
              <a:buNone/>
            </a:pPr>
            <a:r>
              <a:rPr lang="en-US" sz="2400"/>
              <a:t>7	Dan:		[And=MY-  M   ]Y KI:DS: (0.2) my </a:t>
            </a:r>
            <a:r>
              <a:rPr lang="en-US" sz="2400" u="sng"/>
              <a:t>kids</a:t>
            </a:r>
            <a:r>
              <a:rPr lang="en-US" sz="2400"/>
              <a:t> have cry: (0.1) </a:t>
            </a:r>
          </a:p>
          <a:p>
            <a:pPr marL="0" indent="0">
              <a:buNone/>
            </a:pPr>
            <a:r>
              <a:rPr lang="en-US" sz="2400"/>
              <a:t>8		cried over [that.    ]</a:t>
            </a:r>
          </a:p>
          <a:p>
            <a:pPr marL="0" indent="0">
              <a:buNone/>
            </a:pPr>
            <a:r>
              <a:rPr lang="en-US" sz="2400"/>
              <a:t>9	MA:		      [Excuse] me for inter</a:t>
            </a:r>
            <a:r>
              <a:rPr lang="en-US" sz="2400" u="sng"/>
              <a:t>rupt</a:t>
            </a:r>
            <a:r>
              <a:rPr lang="en-US" sz="2400"/>
              <a:t> for </a:t>
            </a:r>
            <a:r>
              <a:rPr lang="en-US" sz="2400" u="sng"/>
              <a:t>just</a:t>
            </a:r>
            <a:r>
              <a:rPr lang="en-US" sz="2400"/>
              <a:t>=a=minute.=I forgot to, </a:t>
            </a:r>
          </a:p>
          <a:p>
            <a:pPr marL="0" indent="0">
              <a:buNone/>
            </a:pPr>
            <a:r>
              <a:rPr lang="en-US" sz="2400"/>
              <a:t>10		(0.1) mention, </a:t>
            </a:r>
            <a:r>
              <a:rPr lang="en-US" sz="2400" u="sng"/>
              <a:t>one</a:t>
            </a:r>
            <a:r>
              <a:rPr lang="en-US" sz="2400"/>
              <a:t> of the GROU:ND ru:les!, (0.2) and that i:s </a:t>
            </a:r>
          </a:p>
          <a:p>
            <a:pPr marL="0" indent="0">
              <a:buNone/>
            </a:pPr>
            <a:r>
              <a:rPr lang="en-US" sz="2400"/>
              <a:t>11		when- (0.2) </a:t>
            </a:r>
            <a:r>
              <a:rPr lang="en-US" sz="2400" u="sng"/>
              <a:t>you’re</a:t>
            </a:r>
            <a:r>
              <a:rPr lang="en-US" sz="2400"/>
              <a:t> telling your story, (0.7) you say </a:t>
            </a:r>
            <a:r>
              <a:rPr lang="en-US" sz="2400" u="sng"/>
              <a:t>no</a:t>
            </a:r>
            <a:r>
              <a:rPr lang="en-US" sz="2400"/>
              <a:t>thing.</a:t>
            </a:r>
          </a:p>
          <a:p>
            <a:pPr marL="0" indent="0">
              <a:buNone/>
            </a:pPr>
            <a:endParaRPr lang="en-US" sz="2400"/>
          </a:p>
        </p:txBody>
      </p:sp>
      <p:sp>
        <p:nvSpPr>
          <p:cNvPr id="4" name="Slide Number Placeholder 3">
            <a:extLst>
              <a:ext uri="{FF2B5EF4-FFF2-40B4-BE49-F238E27FC236}">
                <a16:creationId xmlns:a16="http://schemas.microsoft.com/office/drawing/2014/main" id="{4C554758-F24C-4626-912A-7D037BFADB7C}"/>
              </a:ext>
            </a:extLst>
          </p:cNvPr>
          <p:cNvSpPr>
            <a:spLocks noGrp="1"/>
          </p:cNvSpPr>
          <p:nvPr>
            <p:ph type="sldNum" sz="quarter" idx="12"/>
          </p:nvPr>
        </p:nvSpPr>
        <p:spPr/>
        <p:txBody>
          <a:bodyPr/>
          <a:lstStyle/>
          <a:p>
            <a:fld id="{918CF734-BA88-4F58-A7F4-831BF6E9596C}" type="slidenum">
              <a:rPr lang="en-US" smtClean="0"/>
              <a:t>7</a:t>
            </a:fld>
            <a:endParaRPr lang="en-US"/>
          </a:p>
        </p:txBody>
      </p:sp>
    </p:spTree>
    <p:extLst>
      <p:ext uri="{BB962C8B-B14F-4D97-AF65-F5344CB8AC3E}">
        <p14:creationId xmlns:p14="http://schemas.microsoft.com/office/powerpoint/2010/main" val="3290930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4567"/>
            <a:ext cx="10515600" cy="1005839"/>
          </a:xfrm>
        </p:spPr>
        <p:txBody>
          <a:bodyPr>
            <a:noAutofit/>
          </a:bodyPr>
          <a:lstStyle/>
          <a:p>
            <a:br>
              <a:rPr lang="en-US" sz="3200">
                <a:latin typeface="+mn-lt"/>
              </a:rPr>
            </a:br>
            <a:r>
              <a:rPr lang="en-US" sz="3200" dirty="0">
                <a:latin typeface="+mn-lt"/>
              </a:rPr>
              <a:t>The Interactional Organization of Divorce and Family Mediation </a:t>
            </a:r>
            <a:r>
              <a:rPr lang="en-US" sz="1400" dirty="0">
                <a:latin typeface="+mn-lt"/>
              </a:rPr>
              <a:t>(Garcia</a:t>
            </a:r>
            <a:r>
              <a:rPr lang="en-US" sz="1400">
                <a:latin typeface="+mn-lt"/>
              </a:rPr>
              <a:t>, 2019a)</a:t>
            </a:r>
            <a:br>
              <a:rPr lang="en-US" sz="1400" dirty="0">
                <a:latin typeface="+mn-lt"/>
              </a:rPr>
            </a:br>
            <a:endParaRPr lang="en-US" sz="1400" dirty="0">
              <a:latin typeface="+mn-lt"/>
            </a:endParaRPr>
          </a:p>
        </p:txBody>
      </p:sp>
      <p:sp>
        <p:nvSpPr>
          <p:cNvPr id="3" name="Content Placeholder 2"/>
          <p:cNvSpPr>
            <a:spLocks noGrp="1"/>
          </p:cNvSpPr>
          <p:nvPr>
            <p:ph idx="1"/>
          </p:nvPr>
        </p:nvSpPr>
        <p:spPr>
          <a:xfrm>
            <a:off x="738448" y="1260359"/>
            <a:ext cx="10515600" cy="5448012"/>
          </a:xfrm>
        </p:spPr>
        <p:txBody>
          <a:bodyPr/>
          <a:lstStyle/>
          <a:p>
            <a:pPr marL="0" indent="0">
              <a:buNone/>
            </a:pPr>
            <a:r>
              <a:rPr lang="en-US" sz="2400" dirty="0"/>
              <a:t>Interactional organization of divorce mediation typically shares most characteristics of small claims mediation, but often allows more direct interaction between the spouses (“hybrid” interactional organization).</a:t>
            </a:r>
          </a:p>
          <a:p>
            <a:pPr marL="0" indent="0">
              <a:buNone/>
            </a:pPr>
            <a:endParaRPr lang="en-US" sz="2400" dirty="0"/>
          </a:p>
          <a:p>
            <a:pPr marL="0" indent="0">
              <a:buNone/>
            </a:pPr>
            <a:r>
              <a:rPr lang="en-US" sz="2400" dirty="0"/>
              <a:t>Direct exchanges of utterances between the spouses may escalate into arguing; if that happens mediators have a range of techniques they can use to shift focus or otherwise end the arguing.</a:t>
            </a:r>
          </a:p>
          <a:p>
            <a:pPr marL="0" indent="0">
              <a:buNone/>
            </a:pPr>
            <a:endParaRPr lang="en-US" sz="2400" dirty="0"/>
          </a:p>
          <a:p>
            <a:pPr marL="0" indent="0">
              <a:buNone/>
            </a:pPr>
            <a:r>
              <a:rPr lang="en-US" sz="2400" dirty="0"/>
              <a:t>In some instances, spouses may collaborate on proposal production or negotiate directly over proposals.</a:t>
            </a:r>
          </a:p>
          <a:p>
            <a:pPr marL="0" indent="0">
              <a:buNone/>
            </a:pPr>
            <a:endParaRPr lang="en-US" sz="2400" dirty="0"/>
          </a:p>
          <a:p>
            <a:pPr marL="0" indent="0">
              <a:buNone/>
            </a:pPr>
            <a:r>
              <a:rPr lang="en-US" sz="2400" dirty="0"/>
              <a:t>In Excerpt 6 on the next slide the wife “Belinda” makes a suggestion for how she and her husband “Darryl” could handle a problem they are having with their son (lines 603-606).  He then responds directly to her (line 608).</a:t>
            </a:r>
          </a:p>
          <a:p>
            <a:endParaRPr lang="en-US" dirty="0"/>
          </a:p>
          <a:p>
            <a:endParaRPr lang="en-US" dirty="0"/>
          </a:p>
        </p:txBody>
      </p:sp>
      <p:sp>
        <p:nvSpPr>
          <p:cNvPr id="4" name="Slide Number Placeholder 3">
            <a:extLst>
              <a:ext uri="{FF2B5EF4-FFF2-40B4-BE49-F238E27FC236}">
                <a16:creationId xmlns:a16="http://schemas.microsoft.com/office/drawing/2014/main" id="{2F5461EB-C69C-4624-89AC-CBDC1BF74D19}"/>
              </a:ext>
            </a:extLst>
          </p:cNvPr>
          <p:cNvSpPr>
            <a:spLocks noGrp="1"/>
          </p:cNvSpPr>
          <p:nvPr>
            <p:ph type="sldNum" sz="quarter" idx="12"/>
          </p:nvPr>
        </p:nvSpPr>
        <p:spPr/>
        <p:txBody>
          <a:bodyPr/>
          <a:lstStyle/>
          <a:p>
            <a:fld id="{918CF734-BA88-4F58-A7F4-831BF6E9596C}" type="slidenum">
              <a:rPr lang="en-US" smtClean="0"/>
              <a:t>8</a:t>
            </a:fld>
            <a:endParaRPr lang="en-US"/>
          </a:p>
        </p:txBody>
      </p:sp>
    </p:spTree>
    <p:extLst>
      <p:ext uri="{BB962C8B-B14F-4D97-AF65-F5344CB8AC3E}">
        <p14:creationId xmlns:p14="http://schemas.microsoft.com/office/powerpoint/2010/main" val="2323728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89601"/>
          </a:xfrm>
        </p:spPr>
        <p:txBody>
          <a:bodyPr/>
          <a:lstStyle/>
          <a:p>
            <a:r>
              <a:rPr lang="en-US" sz="3200" dirty="0">
                <a:latin typeface="+mn-lt"/>
              </a:rPr>
              <a:t>Excerpt 6:  (Garcia</a:t>
            </a:r>
            <a:r>
              <a:rPr lang="en-US" sz="3200">
                <a:latin typeface="+mn-lt"/>
              </a:rPr>
              <a:t>, 2019a, </a:t>
            </a:r>
            <a:r>
              <a:rPr lang="en-US" sz="3200" dirty="0">
                <a:latin typeface="+mn-lt"/>
              </a:rPr>
              <a:t>p. 187)</a:t>
            </a:r>
            <a:endParaRPr lang="en-US" sz="3200" dirty="0"/>
          </a:p>
        </p:txBody>
      </p:sp>
      <p:sp>
        <p:nvSpPr>
          <p:cNvPr id="3" name="Content Placeholder 2"/>
          <p:cNvSpPr>
            <a:spLocks noGrp="1"/>
          </p:cNvSpPr>
          <p:nvPr>
            <p:ph idx="1"/>
          </p:nvPr>
        </p:nvSpPr>
        <p:spPr>
          <a:xfrm>
            <a:off x="838200" y="1454726"/>
            <a:ext cx="10515600" cy="5261957"/>
          </a:xfrm>
        </p:spPr>
        <p:txBody>
          <a:bodyPr/>
          <a:lstStyle/>
          <a:p>
            <a:pPr marL="0" indent="0">
              <a:lnSpc>
                <a:spcPct val="100000"/>
              </a:lnSpc>
              <a:spcBef>
                <a:spcPts val="0"/>
              </a:spcBef>
              <a:buNone/>
            </a:pPr>
            <a:r>
              <a:rPr lang="en-US" sz="2400" dirty="0"/>
              <a:t>595	Bel:	And </a:t>
            </a:r>
            <a:r>
              <a:rPr lang="en-US" sz="2400" u="sng" dirty="0"/>
              <a:t>we</a:t>
            </a:r>
            <a:r>
              <a:rPr lang="en-US" sz="2400" dirty="0"/>
              <a:t>'ve been </a:t>
            </a:r>
            <a:r>
              <a:rPr lang="en-US" sz="2400" u="sng" dirty="0"/>
              <a:t>work</a:t>
            </a:r>
            <a:r>
              <a:rPr lang="en-US" sz="2400" dirty="0"/>
              <a:t>ing with </a:t>
            </a:r>
            <a:r>
              <a:rPr lang="en-US" sz="2400" u="sng" dirty="0"/>
              <a:t>Mar</a:t>
            </a:r>
            <a:r>
              <a:rPr lang="en-US" sz="2400" dirty="0"/>
              <a:t>cus' psy</a:t>
            </a:r>
            <a:r>
              <a:rPr lang="en-US" sz="2400" u="sng" dirty="0"/>
              <a:t>chol</a:t>
            </a:r>
            <a:r>
              <a:rPr lang="en-US" sz="2400" dirty="0"/>
              <a:t>ogist </a:t>
            </a:r>
            <a:r>
              <a:rPr lang="en-US" sz="2400" u="sng" dirty="0" err="1"/>
              <a:t>tryn</a:t>
            </a:r>
            <a:r>
              <a:rPr lang="en-US" sz="2400" u="sng"/>
              <a:t>'</a:t>
            </a:r>
            <a:r>
              <a:rPr lang="en-US" sz="2400"/>
              <a:t> tuh </a:t>
            </a:r>
            <a:r>
              <a:rPr lang="en-US" sz="2400" u="sng"/>
              <a:t>get</a:t>
            </a:r>
            <a:r>
              <a:rPr lang="en-US" sz="2400"/>
              <a:t> 596		him tuh </a:t>
            </a:r>
            <a:r>
              <a:rPr lang="en-US" sz="2400" u="sng"/>
              <a:t>pick</a:t>
            </a:r>
            <a:r>
              <a:rPr lang="en-US" sz="2400"/>
              <a:t> (0.5) uh </a:t>
            </a:r>
            <a:r>
              <a:rPr lang="en-US" sz="2400" u="sng"/>
              <a:t>coup</a:t>
            </a:r>
            <a:r>
              <a:rPr lang="en-US" sz="2400"/>
              <a:t>le of ac</a:t>
            </a:r>
            <a:r>
              <a:rPr lang="en-US" sz="2400" u="sng"/>
              <a:t>tiv</a:t>
            </a:r>
            <a:r>
              <a:rPr lang="en-US" sz="2400"/>
              <a:t>ities and he </a:t>
            </a:r>
            <a:r>
              <a:rPr lang="en-US" sz="2400" u="sng"/>
              <a:t>still</a:t>
            </a:r>
            <a:r>
              <a:rPr lang="en-US" sz="2400"/>
              <a:t> has </a:t>
            </a:r>
            <a:r>
              <a:rPr lang="en-US" sz="2400" u="sng"/>
              <a:t>not</a:t>
            </a:r>
            <a:r>
              <a:rPr lang="en-US" sz="2400"/>
              <a:t> (1.0) </a:t>
            </a:r>
          </a:p>
          <a:p>
            <a:pPr marL="0" indent="0">
              <a:lnSpc>
                <a:spcPct val="100000"/>
              </a:lnSpc>
              <a:spcBef>
                <a:spcPts val="0"/>
              </a:spcBef>
              <a:buNone/>
            </a:pPr>
            <a:r>
              <a:rPr lang="en-US" sz="2400"/>
              <a:t>597		found anything that's ac</a:t>
            </a:r>
            <a:r>
              <a:rPr lang="en-US" sz="2400" u="sng"/>
              <a:t>cept</a:t>
            </a:r>
            <a:r>
              <a:rPr lang="en-US" sz="2400"/>
              <a:t>able tuh just </a:t>
            </a:r>
            <a:r>
              <a:rPr lang="en-US" sz="2400" u="sng"/>
              <a:t>get</a:t>
            </a:r>
            <a:r>
              <a:rPr lang="en-US" sz="2400"/>
              <a:t> out, and get him </a:t>
            </a:r>
          </a:p>
          <a:p>
            <a:pPr marL="0" indent="0">
              <a:lnSpc>
                <a:spcPct val="100000"/>
              </a:lnSpc>
              <a:spcBef>
                <a:spcPts val="0"/>
              </a:spcBef>
              <a:buNone/>
            </a:pPr>
            <a:r>
              <a:rPr lang="en-US" sz="2400"/>
              <a:t>598		moving .hh (0.7) uh </a:t>
            </a:r>
            <a:r>
              <a:rPr lang="en-US" sz="2400" u="sng"/>
              <a:t>Get</a:t>
            </a:r>
            <a:r>
              <a:rPr lang="en-US" sz="2400"/>
              <a:t> him </a:t>
            </a:r>
            <a:r>
              <a:rPr lang="en-US" sz="2400" u="sng"/>
              <a:t>burn</a:t>
            </a:r>
            <a:r>
              <a:rPr lang="en-US" sz="2400"/>
              <a:t>ing off energy, and also get him </a:t>
            </a:r>
          </a:p>
          <a:p>
            <a:pPr marL="0" indent="0">
              <a:lnSpc>
                <a:spcPct val="100000"/>
              </a:lnSpc>
              <a:spcBef>
                <a:spcPts val="0"/>
              </a:spcBef>
              <a:buNone/>
            </a:pPr>
            <a:r>
              <a:rPr lang="en-US" sz="2400"/>
              <a:t>599		away from thuh other two </a:t>
            </a:r>
            <a:r>
              <a:rPr lang="en-US" sz="2400" u="sng"/>
              <a:t>kids</a:t>
            </a:r>
            <a:r>
              <a:rPr lang="en-US" sz="2400"/>
              <a:t>.</a:t>
            </a:r>
          </a:p>
          <a:p>
            <a:pPr marL="0" indent="0">
              <a:lnSpc>
                <a:spcPct val="100000"/>
              </a:lnSpc>
              <a:spcBef>
                <a:spcPts val="0"/>
              </a:spcBef>
              <a:buNone/>
            </a:pPr>
            <a:r>
              <a:rPr lang="en-US" sz="2400"/>
              <a:t>600		(0.4)</a:t>
            </a:r>
          </a:p>
          <a:p>
            <a:pPr marL="0" indent="0">
              <a:lnSpc>
                <a:spcPct val="100000"/>
              </a:lnSpc>
              <a:spcBef>
                <a:spcPts val="0"/>
              </a:spcBef>
              <a:buNone/>
            </a:pPr>
            <a:r>
              <a:rPr lang="en-US" sz="2400"/>
              <a:t>601	MA:	°Mm hm.°</a:t>
            </a:r>
          </a:p>
          <a:p>
            <a:pPr marL="0" indent="0">
              <a:lnSpc>
                <a:spcPct val="100000"/>
              </a:lnSpc>
              <a:spcBef>
                <a:spcPts val="0"/>
              </a:spcBef>
              <a:buNone/>
            </a:pPr>
            <a:r>
              <a:rPr lang="en-US" sz="2400"/>
              <a:t>602		(0.5)</a:t>
            </a:r>
          </a:p>
          <a:p>
            <a:pPr marL="0" indent="0">
              <a:lnSpc>
                <a:spcPct val="100000"/>
              </a:lnSpc>
              <a:spcBef>
                <a:spcPts val="0"/>
              </a:spcBef>
              <a:buNone/>
            </a:pPr>
            <a:r>
              <a:rPr lang="en-US" sz="2400"/>
              <a:t>603	Bel:	tch (0.7) So </a:t>
            </a:r>
            <a:r>
              <a:rPr lang="en-US" sz="2400" u="sng"/>
              <a:t>may</a:t>
            </a:r>
            <a:r>
              <a:rPr lang="en-US" sz="2400"/>
              <a:t>be </a:t>
            </a:r>
            <a:r>
              <a:rPr lang="en-US" sz="2400" u="sng"/>
              <a:t>Dar</a:t>
            </a:r>
            <a:r>
              <a:rPr lang="en-US" sz="2400"/>
              <a:t>ryl, (0.9) you know, </a:t>
            </a:r>
            <a:r>
              <a:rPr lang="en-US" sz="2400" u="sng"/>
              <a:t>we</a:t>
            </a:r>
            <a:r>
              <a:rPr lang="en-US" sz="2400"/>
              <a:t> could </a:t>
            </a:r>
            <a:r>
              <a:rPr lang="en-US" sz="2400" u="sng"/>
              <a:t>sit</a:t>
            </a:r>
            <a:r>
              <a:rPr lang="en-US" sz="2400"/>
              <a:t> dow:n and </a:t>
            </a:r>
          </a:p>
          <a:p>
            <a:pPr marL="0" indent="0">
              <a:lnSpc>
                <a:spcPct val="100000"/>
              </a:lnSpc>
              <a:spcBef>
                <a:spcPts val="0"/>
              </a:spcBef>
              <a:buNone/>
            </a:pPr>
            <a:r>
              <a:rPr lang="en-US" sz="2400"/>
              <a:t>604		you could </a:t>
            </a:r>
            <a:r>
              <a:rPr lang="en-US" sz="2400" u="sng"/>
              <a:t>back</a:t>
            </a:r>
            <a:r>
              <a:rPr lang="en-US" sz="2400"/>
              <a:t> me up on this and sa:y okay when you get </a:t>
            </a:r>
            <a:r>
              <a:rPr lang="en-US" sz="2400" u="sng"/>
              <a:t>out</a:t>
            </a:r>
            <a:r>
              <a:rPr lang="en-US" sz="2400"/>
              <a:t>ta </a:t>
            </a:r>
          </a:p>
          <a:p>
            <a:pPr marL="0" indent="0">
              <a:lnSpc>
                <a:spcPct val="100000"/>
              </a:lnSpc>
              <a:spcBef>
                <a:spcPts val="0"/>
              </a:spcBef>
              <a:buNone/>
            </a:pPr>
            <a:r>
              <a:rPr lang="en-US" sz="2400"/>
              <a:t>605		control. (0.6) .h And when Mom or </a:t>
            </a:r>
            <a:r>
              <a:rPr lang="en-US" sz="2400" u="sng"/>
              <a:t>Dad</a:t>
            </a:r>
            <a:r>
              <a:rPr lang="en-US" sz="2400"/>
              <a:t> says, (0.5) </a:t>
            </a:r>
            <a:r>
              <a:rPr lang="en-US" sz="2400" u="sng"/>
              <a:t>out</a:t>
            </a:r>
            <a:r>
              <a:rPr lang="en-US" sz="2400"/>
              <a:t> you </a:t>
            </a:r>
            <a:r>
              <a:rPr lang="en-US" sz="2400" u="sng"/>
              <a:t>go</a:t>
            </a:r>
            <a:r>
              <a:rPr lang="en-US" sz="2400"/>
              <a:t> or </a:t>
            </a:r>
          </a:p>
          <a:p>
            <a:pPr marL="0" indent="0">
              <a:lnSpc>
                <a:spcPct val="100000"/>
              </a:lnSpc>
              <a:spcBef>
                <a:spcPts val="0"/>
              </a:spcBef>
              <a:buNone/>
            </a:pPr>
            <a:r>
              <a:rPr lang="en-US" sz="2400"/>
              <a:t>606		in thuh </a:t>
            </a:r>
            <a:r>
              <a:rPr lang="en-US" sz="2400" u="sng"/>
              <a:t>base</a:t>
            </a:r>
            <a:r>
              <a:rPr lang="en-US" sz="2400"/>
              <a:t>ment, </a:t>
            </a:r>
            <a:r>
              <a:rPr lang="en-US" sz="2400" u="sng"/>
              <a:t>do</a:t>
            </a:r>
            <a:r>
              <a:rPr lang="en-US" sz="2400"/>
              <a:t> your laps, (0.6) you go.</a:t>
            </a:r>
          </a:p>
          <a:p>
            <a:pPr marL="0" indent="0">
              <a:lnSpc>
                <a:spcPct val="100000"/>
              </a:lnSpc>
              <a:spcBef>
                <a:spcPts val="0"/>
              </a:spcBef>
              <a:buNone/>
            </a:pPr>
            <a:r>
              <a:rPr lang="en-US" sz="2400"/>
              <a:t>607		(1.7)</a:t>
            </a:r>
          </a:p>
          <a:p>
            <a:pPr marL="0" indent="0">
              <a:lnSpc>
                <a:spcPct val="100000"/>
              </a:lnSpc>
              <a:spcBef>
                <a:spcPts val="0"/>
              </a:spcBef>
              <a:buNone/>
            </a:pPr>
            <a:r>
              <a:rPr lang="en-US" sz="2400"/>
              <a:t>608	Dar:	°Sure.°</a:t>
            </a:r>
          </a:p>
          <a:p>
            <a:endParaRPr lang="en-US"/>
          </a:p>
        </p:txBody>
      </p:sp>
      <p:sp>
        <p:nvSpPr>
          <p:cNvPr id="4" name="Slide Number Placeholder 3">
            <a:extLst>
              <a:ext uri="{FF2B5EF4-FFF2-40B4-BE49-F238E27FC236}">
                <a16:creationId xmlns:a16="http://schemas.microsoft.com/office/drawing/2014/main" id="{1EB6E9AF-46CB-4667-9108-C9B1E4E4E6CC}"/>
              </a:ext>
            </a:extLst>
          </p:cNvPr>
          <p:cNvSpPr>
            <a:spLocks noGrp="1"/>
          </p:cNvSpPr>
          <p:nvPr>
            <p:ph type="sldNum" sz="quarter" idx="12"/>
          </p:nvPr>
        </p:nvSpPr>
        <p:spPr/>
        <p:txBody>
          <a:bodyPr/>
          <a:lstStyle/>
          <a:p>
            <a:fld id="{918CF734-BA88-4F58-A7F4-831BF6E9596C}" type="slidenum">
              <a:rPr lang="en-US" smtClean="0"/>
              <a:t>9</a:t>
            </a:fld>
            <a:endParaRPr lang="en-US"/>
          </a:p>
        </p:txBody>
      </p:sp>
    </p:spTree>
    <p:extLst>
      <p:ext uri="{BB962C8B-B14F-4D97-AF65-F5344CB8AC3E}">
        <p14:creationId xmlns:p14="http://schemas.microsoft.com/office/powerpoint/2010/main" val="4440947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TotalTime>
  <Words>2547</Words>
  <Application>Microsoft Office PowerPoint</Application>
  <PresentationFormat>Widescreen</PresentationFormat>
  <Paragraphs>192</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Chapter 22:  Talk in Mediation Sessions </vt:lpstr>
      <vt:lpstr>Outline</vt:lpstr>
      <vt:lpstr>Introduction</vt:lpstr>
      <vt:lpstr> Arguing in Ordinary Conversation </vt:lpstr>
      <vt:lpstr> Excerpt 1:  McIlvenny (2009, p. 2023)  </vt:lpstr>
      <vt:lpstr> The Interactional Organization of Mediation Sessions </vt:lpstr>
      <vt:lpstr> Excerpt 3:  Garcia (1991, p. 824) </vt:lpstr>
      <vt:lpstr> The Interactional Organization of Divorce and Family Mediation (Garcia, 2019a) </vt:lpstr>
      <vt:lpstr>Excerpt 6:  (Garcia, 2019a, p. 187)</vt:lpstr>
      <vt:lpstr> Constructing Mediator Neutrality </vt:lpstr>
      <vt:lpstr> Excerpt 8:  Garcia (1995, p. 32) </vt:lpstr>
      <vt:lpstr>Challenges to Neutrality</vt:lpstr>
      <vt:lpstr>Excerpt 10: Jacobs (2002, pp. 1408–9)  </vt:lpstr>
      <vt:lpstr>Caucuses in Mediation </vt:lpstr>
      <vt:lpstr> Advice-Giving in Mediation </vt:lpstr>
      <vt:lpstr> Excerpt 14:  Garcia (2012, pp. 408-9) </vt:lpstr>
      <vt:lpstr>Summary </vt:lpstr>
      <vt:lpstr>References</vt:lpstr>
    </vt:vector>
  </TitlesOfParts>
  <Company>Bentley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23:  Talk in Mediation Sessions</dc:title>
  <dc:creator>Garcia, Angela</dc:creator>
  <cp:lastModifiedBy>Garcia, Angela</cp:lastModifiedBy>
  <cp:revision>14</cp:revision>
  <dcterms:created xsi:type="dcterms:W3CDTF">2021-10-24T12:29:14Z</dcterms:created>
  <dcterms:modified xsi:type="dcterms:W3CDTF">2022-08-16T19:12:16Z</dcterms:modified>
</cp:coreProperties>
</file>