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84" r:id="rId3"/>
    <p:sldId id="259" r:id="rId4"/>
    <p:sldId id="264" r:id="rId5"/>
    <p:sldId id="268" r:id="rId6"/>
    <p:sldId id="270" r:id="rId7"/>
    <p:sldId id="269" r:id="rId8"/>
    <p:sldId id="271" r:id="rId9"/>
    <p:sldId id="265" r:id="rId10"/>
    <p:sldId id="273" r:id="rId11"/>
    <p:sldId id="274" r:id="rId12"/>
    <p:sldId id="275" r:id="rId13"/>
    <p:sldId id="276" r:id="rId14"/>
    <p:sldId id="277" r:id="rId15"/>
    <p:sldId id="278" r:id="rId16"/>
    <p:sldId id="280" r:id="rId17"/>
    <p:sldId id="266" r:id="rId18"/>
    <p:sldId id="281" r:id="rId19"/>
    <p:sldId id="267" r:id="rId20"/>
    <p:sldId id="283" r:id="rId21"/>
    <p:sldId id="260" r:id="rId22"/>
    <p:sldId id="261"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9B8D1FBD-12C2-4046-AAA9-ECED04546E82}"/>
    <pc:docChg chg="modSld">
      <pc:chgData name="Garcia, Angela" userId="7c09586b-4f58-4c27-9ff0-1fa392274ef2" providerId="ADAL" clId="{9B8D1FBD-12C2-4046-AAA9-ECED04546E82}" dt="2022-08-16T19:23:27.171" v="44" actId="255"/>
      <pc:docMkLst>
        <pc:docMk/>
      </pc:docMkLst>
      <pc:sldChg chg="modSp mod">
        <pc:chgData name="Garcia, Angela" userId="7c09586b-4f58-4c27-9ff0-1fa392274ef2" providerId="ADAL" clId="{9B8D1FBD-12C2-4046-AAA9-ECED04546E82}" dt="2022-08-16T19:16:15.489" v="8" actId="14100"/>
        <pc:sldMkLst>
          <pc:docMk/>
          <pc:sldMk cId="2002092855" sldId="256"/>
        </pc:sldMkLst>
        <pc:spChg chg="mod">
          <ac:chgData name="Garcia, Angela" userId="7c09586b-4f58-4c27-9ff0-1fa392274ef2" providerId="ADAL" clId="{9B8D1FBD-12C2-4046-AAA9-ECED04546E82}" dt="2022-08-16T19:16:15.489" v="8" actId="14100"/>
          <ac:spMkLst>
            <pc:docMk/>
            <pc:sldMk cId="2002092855" sldId="256"/>
            <ac:spMk id="3" creationId="{00000000-0000-0000-0000-000000000000}"/>
          </ac:spMkLst>
        </pc:spChg>
      </pc:sldChg>
      <pc:sldChg chg="modSp mod">
        <pc:chgData name="Garcia, Angela" userId="7c09586b-4f58-4c27-9ff0-1fa392274ef2" providerId="ADAL" clId="{9B8D1FBD-12C2-4046-AAA9-ECED04546E82}" dt="2022-08-16T19:23:27.171" v="44" actId="255"/>
        <pc:sldMkLst>
          <pc:docMk/>
          <pc:sldMk cId="4262615710" sldId="262"/>
        </pc:sldMkLst>
        <pc:spChg chg="mod">
          <ac:chgData name="Garcia, Angela" userId="7c09586b-4f58-4c27-9ff0-1fa392274ef2" providerId="ADAL" clId="{9B8D1FBD-12C2-4046-AAA9-ECED04546E82}" dt="2022-08-16T19:23:12.970" v="41" actId="14100"/>
          <ac:spMkLst>
            <pc:docMk/>
            <pc:sldMk cId="4262615710" sldId="262"/>
            <ac:spMk id="2" creationId="{00000000-0000-0000-0000-000000000000}"/>
          </ac:spMkLst>
        </pc:spChg>
        <pc:spChg chg="mod">
          <ac:chgData name="Garcia, Angela" userId="7c09586b-4f58-4c27-9ff0-1fa392274ef2" providerId="ADAL" clId="{9B8D1FBD-12C2-4046-AAA9-ECED04546E82}" dt="2022-08-16T19:23:27.171" v="44" actId="255"/>
          <ac:spMkLst>
            <pc:docMk/>
            <pc:sldMk cId="4262615710" sldId="262"/>
            <ac:spMk id="3" creationId="{00000000-0000-0000-0000-000000000000}"/>
          </ac:spMkLst>
        </pc:spChg>
      </pc:sldChg>
      <pc:sldChg chg="modSp mod">
        <pc:chgData name="Garcia, Angela" userId="7c09586b-4f58-4c27-9ff0-1fa392274ef2" providerId="ADAL" clId="{9B8D1FBD-12C2-4046-AAA9-ECED04546E82}" dt="2022-08-16T19:20:49.058" v="23" actId="6549"/>
        <pc:sldMkLst>
          <pc:docMk/>
          <pc:sldMk cId="1931784278" sldId="276"/>
        </pc:sldMkLst>
        <pc:spChg chg="mod">
          <ac:chgData name="Garcia, Angela" userId="7c09586b-4f58-4c27-9ff0-1fa392274ef2" providerId="ADAL" clId="{9B8D1FBD-12C2-4046-AAA9-ECED04546E82}" dt="2022-08-16T19:20:49.058" v="23" actId="6549"/>
          <ac:spMkLst>
            <pc:docMk/>
            <pc:sldMk cId="1931784278" sldId="276"/>
            <ac:spMk id="3" creationId="{00000000-0000-0000-0000-000000000000}"/>
          </ac:spMkLst>
        </pc:spChg>
      </pc:sldChg>
      <pc:sldChg chg="modSp mod">
        <pc:chgData name="Garcia, Angela" userId="7c09586b-4f58-4c27-9ff0-1fa392274ef2" providerId="ADAL" clId="{9B8D1FBD-12C2-4046-AAA9-ECED04546E82}" dt="2022-08-16T19:22:23.442" v="27" actId="255"/>
        <pc:sldMkLst>
          <pc:docMk/>
          <pc:sldMk cId="1071466310" sldId="281"/>
        </pc:sldMkLst>
        <pc:spChg chg="mod">
          <ac:chgData name="Garcia, Angela" userId="7c09586b-4f58-4c27-9ff0-1fa392274ef2" providerId="ADAL" clId="{9B8D1FBD-12C2-4046-AAA9-ECED04546E82}" dt="2022-08-16T19:22:23.442" v="27" actId="255"/>
          <ac:spMkLst>
            <pc:docMk/>
            <pc:sldMk cId="1071466310" sldId="281"/>
            <ac:spMk id="3" creationId="{00000000-0000-0000-0000-000000000000}"/>
          </ac:spMkLst>
        </pc:spChg>
      </pc:sldChg>
      <pc:sldChg chg="modSp mod">
        <pc:chgData name="Garcia, Angela" userId="7c09586b-4f58-4c27-9ff0-1fa392274ef2" providerId="ADAL" clId="{9B8D1FBD-12C2-4046-AAA9-ECED04546E82}" dt="2022-08-16T19:16:30.809" v="22" actId="14100"/>
        <pc:sldMkLst>
          <pc:docMk/>
          <pc:sldMk cId="1655524901" sldId="284"/>
        </pc:sldMkLst>
        <pc:spChg chg="mod">
          <ac:chgData name="Garcia, Angela" userId="7c09586b-4f58-4c27-9ff0-1fa392274ef2" providerId="ADAL" clId="{9B8D1FBD-12C2-4046-AAA9-ECED04546E82}" dt="2022-08-16T19:16:27.928" v="21" actId="14100"/>
          <ac:spMkLst>
            <pc:docMk/>
            <pc:sldMk cId="1655524901" sldId="284"/>
            <ac:spMk id="2" creationId="{1D6E4E7F-3676-4697-AC00-343BEFB9B5F9}"/>
          </ac:spMkLst>
        </pc:spChg>
        <pc:spChg chg="mod">
          <ac:chgData name="Garcia, Angela" userId="7c09586b-4f58-4c27-9ff0-1fa392274ef2" providerId="ADAL" clId="{9B8D1FBD-12C2-4046-AAA9-ECED04546E82}" dt="2022-08-16T19:16:30.809" v="22" actId="14100"/>
          <ac:spMkLst>
            <pc:docMk/>
            <pc:sldMk cId="1655524901" sldId="284"/>
            <ac:spMk id="3" creationId="{62E564D3-E5C3-42C6-91CE-14091F3150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D999DC-9A1C-49AD-8152-01D192748C7E}"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155692-C997-49B9-B038-49895E845E86}" type="slidenum">
              <a:rPr lang="en-US" smtClean="0"/>
              <a:t>‹#›</a:t>
            </a:fld>
            <a:endParaRPr lang="en-US" dirty="0"/>
          </a:p>
        </p:txBody>
      </p:sp>
    </p:spTree>
    <p:extLst>
      <p:ext uri="{BB962C8B-B14F-4D97-AF65-F5344CB8AC3E}">
        <p14:creationId xmlns:p14="http://schemas.microsoft.com/office/powerpoint/2010/main" val="263212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09E791-E70F-4407-B59C-377832E5CE87}"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19470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6A6C01-7121-4A58-A751-1795DF27FED1}"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325753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5CA408-70E7-480A-8839-48330B4880D1}"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27131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F59B93-3B06-40EB-B4C0-19E81435A597}"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300620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665C25-76DC-4D21-AB87-D9B59FFFBB29}"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213235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520490-110C-42F4-A74E-536BD046B608}"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130940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08789-3FD8-47FE-A011-720A6397D764}"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324437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A11E4-F518-4797-ABBF-73FAEB14AD75}"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379731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58E0A-3894-4852-9A6F-B4D10A4E483B}"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70616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8C4C05-1948-4CD1-83EF-B912CD82BBA7}"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255378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3A984E-2D4B-42FD-AC0F-25452A38AA5C}"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A6B9E1-94D4-4D2A-BA13-9A41CA748E43}" type="slidenum">
              <a:rPr lang="en-US" smtClean="0"/>
              <a:t>‹#›</a:t>
            </a:fld>
            <a:endParaRPr lang="en-US" dirty="0"/>
          </a:p>
        </p:txBody>
      </p:sp>
    </p:spTree>
    <p:extLst>
      <p:ext uri="{BB962C8B-B14F-4D97-AF65-F5344CB8AC3E}">
        <p14:creationId xmlns:p14="http://schemas.microsoft.com/office/powerpoint/2010/main" val="209875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6E6E-0FDD-4CE3-A6E0-5BFF01C15823}"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6B9E1-94D4-4D2A-BA13-9A41CA748E43}" type="slidenum">
              <a:rPr lang="en-US" smtClean="0"/>
              <a:t>‹#›</a:t>
            </a:fld>
            <a:endParaRPr lang="en-US" dirty="0"/>
          </a:p>
        </p:txBody>
      </p:sp>
    </p:spTree>
    <p:extLst>
      <p:ext uri="{BB962C8B-B14F-4D97-AF65-F5344CB8AC3E}">
        <p14:creationId xmlns:p14="http://schemas.microsoft.com/office/powerpoint/2010/main" val="2286970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a:latin typeface="+mn-lt"/>
              </a:rPr>
              <a:t>Chapter 23:  </a:t>
            </a:r>
            <a:r>
              <a:rPr lang="en-US" sz="3200" dirty="0">
                <a:latin typeface="+mn-lt"/>
              </a:rPr>
              <a:t>Television News and Online Print Media</a:t>
            </a:r>
          </a:p>
        </p:txBody>
      </p:sp>
      <p:sp>
        <p:nvSpPr>
          <p:cNvPr id="3" name="Subtitle 2"/>
          <p:cNvSpPr>
            <a:spLocks noGrp="1"/>
          </p:cNvSpPr>
          <p:nvPr>
            <p:ph type="subTitle" idx="1"/>
          </p:nvPr>
        </p:nvSpPr>
        <p:spPr>
          <a:xfrm>
            <a:off x="1524000" y="3602038"/>
            <a:ext cx="9144000" cy="2864076"/>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23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2002092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505"/>
            <a:ext cx="10515600" cy="955965"/>
          </a:xfrm>
        </p:spPr>
        <p:txBody>
          <a:bodyPr/>
          <a:lstStyle/>
          <a:p>
            <a:br>
              <a:rPr lang="en-US" sz="3200" dirty="0">
                <a:latin typeface="+mn-lt"/>
              </a:rPr>
            </a:br>
            <a:r>
              <a:rPr lang="en-US" sz="3200" dirty="0">
                <a:latin typeface="+mn-lt"/>
              </a:rPr>
              <a:t>Excerpt 5:  Clayman (2001, p. 409) [US, 22 Feb. 1985, Nightline:  South African State of Emergency]</a:t>
            </a:r>
            <a:br>
              <a:rPr lang="en-US" dirty="0"/>
            </a:br>
            <a:endParaRPr lang="en-US" dirty="0"/>
          </a:p>
        </p:txBody>
      </p:sp>
      <p:sp>
        <p:nvSpPr>
          <p:cNvPr id="3" name="Content Placeholder 2"/>
          <p:cNvSpPr>
            <a:spLocks noGrp="1"/>
          </p:cNvSpPr>
          <p:nvPr>
            <p:ph idx="1"/>
          </p:nvPr>
        </p:nvSpPr>
        <p:spPr/>
        <p:txBody>
          <a:bodyPr/>
          <a:lstStyle/>
          <a:p>
            <a:pPr marL="0" indent="0">
              <a:buNone/>
            </a:pPr>
            <a:r>
              <a:rPr lang="en-US" sz="2400" dirty="0"/>
              <a:t>1	IR:	tch .</a:t>
            </a:r>
            <a:r>
              <a:rPr lang="en-US" sz="2400" dirty="0" err="1"/>
              <a:t>hh</a:t>
            </a:r>
            <a:r>
              <a:rPr lang="en-US" sz="2400"/>
              <a:t> Are </a:t>
            </a:r>
            <a:r>
              <a:rPr lang="en-US" sz="2400" u="sng"/>
              <a:t>you</a:t>
            </a:r>
            <a:r>
              <a:rPr lang="en-US" sz="2400"/>
              <a:t> willing (.) p</a:t>
            </a:r>
            <a:r>
              <a:rPr lang="en-US" sz="2400" u="sng"/>
              <a:t>e</a:t>
            </a:r>
            <a:r>
              <a:rPr lang="en-US" sz="2400"/>
              <a:t>rsonally to ren</a:t>
            </a:r>
            <a:r>
              <a:rPr lang="en-US" sz="2400" u="sng"/>
              <a:t>ou</a:t>
            </a:r>
            <a:r>
              <a:rPr lang="en-US" sz="2400"/>
              <a:t>nce</a:t>
            </a:r>
          </a:p>
          <a:p>
            <a:pPr marL="0" indent="0">
              <a:buNone/>
            </a:pPr>
            <a:r>
              <a:rPr lang="en-US" sz="2400"/>
              <a:t>2		the violence (.) in that country.</a:t>
            </a:r>
          </a:p>
          <a:p>
            <a:pPr marL="0" indent="0">
              <a:buNone/>
            </a:pPr>
            <a:r>
              <a:rPr lang="en-US" sz="2400"/>
              <a:t>3		(0.6)</a:t>
            </a:r>
          </a:p>
          <a:p>
            <a:pPr marL="0" indent="0">
              <a:buNone/>
            </a:pPr>
            <a:r>
              <a:rPr lang="en-US" sz="2400"/>
              <a:t>4	AB:	.hh Yes I </a:t>
            </a:r>
            <a:r>
              <a:rPr lang="en-US" sz="2400" u="sng"/>
              <a:t>will</a:t>
            </a:r>
            <a:r>
              <a:rPr lang="en-US" sz="2400"/>
              <a:t>.</a:t>
            </a:r>
          </a:p>
          <a:p>
            <a:pPr marL="0" indent="0">
              <a:buNone/>
            </a:pPr>
            <a:r>
              <a:rPr lang="en-US" sz="2400"/>
              <a:t>5		I mean I have s</a:t>
            </a:r>
            <a:r>
              <a:rPr lang="en-US" sz="2400" u="sng"/>
              <a:t>aid</a:t>
            </a:r>
            <a:r>
              <a:rPr lang="en-US" sz="2400"/>
              <a:t> so on </a:t>
            </a:r>
            <a:r>
              <a:rPr lang="en-US" sz="2400" u="sng"/>
              <a:t>Sat</a:t>
            </a:r>
            <a:r>
              <a:rPr lang="en-US" sz="2400"/>
              <a:t>urday I was on a pl</a:t>
            </a:r>
            <a:r>
              <a:rPr lang="en-US" sz="2400" u="sng"/>
              <a:t>a</a:t>
            </a:r>
            <a:r>
              <a:rPr lang="en-US" sz="2400"/>
              <a:t>tform...</a:t>
            </a:r>
          </a:p>
          <a:p>
            <a:endParaRPr lang="en-US"/>
          </a:p>
        </p:txBody>
      </p:sp>
      <p:sp>
        <p:nvSpPr>
          <p:cNvPr id="4" name="Slide Number Placeholder 3"/>
          <p:cNvSpPr>
            <a:spLocks noGrp="1"/>
          </p:cNvSpPr>
          <p:nvPr>
            <p:ph type="sldNum" sz="quarter" idx="12"/>
          </p:nvPr>
        </p:nvSpPr>
        <p:spPr/>
        <p:txBody>
          <a:bodyPr/>
          <a:lstStyle/>
          <a:p>
            <a:fld id="{8FA6B9E1-94D4-4D2A-BA13-9A41CA748E43}" type="slidenum">
              <a:rPr lang="en-US" smtClean="0"/>
              <a:t>10</a:t>
            </a:fld>
            <a:endParaRPr lang="en-US"/>
          </a:p>
        </p:txBody>
      </p:sp>
    </p:spTree>
    <p:extLst>
      <p:ext uri="{BB962C8B-B14F-4D97-AF65-F5344CB8AC3E}">
        <p14:creationId xmlns:p14="http://schemas.microsoft.com/office/powerpoint/2010/main" val="386185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a:bodyPr>
          <a:lstStyle/>
          <a:p>
            <a:r>
              <a:rPr lang="en-US" sz="3200" dirty="0">
                <a:latin typeface="+mn-lt"/>
              </a:rPr>
              <a:t>Reformulating the Question</a:t>
            </a:r>
          </a:p>
        </p:txBody>
      </p:sp>
      <p:sp>
        <p:nvSpPr>
          <p:cNvPr id="3" name="Content Placeholder 2"/>
          <p:cNvSpPr>
            <a:spLocks noGrp="1"/>
          </p:cNvSpPr>
          <p:nvPr>
            <p:ph idx="1"/>
          </p:nvPr>
        </p:nvSpPr>
        <p:spPr>
          <a:xfrm>
            <a:off x="838200" y="1113905"/>
            <a:ext cx="10515600" cy="5063058"/>
          </a:xfrm>
        </p:spPr>
        <p:txBody>
          <a:bodyPr>
            <a:normAutofit/>
          </a:bodyPr>
          <a:lstStyle/>
          <a:p>
            <a:pPr marL="0" indent="0">
              <a:buNone/>
            </a:pPr>
            <a:endParaRPr lang="en-US" sz="2400" dirty="0"/>
          </a:p>
          <a:p>
            <a:pPr marL="0" indent="0">
              <a:buNone/>
            </a:pPr>
            <a:endParaRPr lang="en-US" sz="2400" dirty="0"/>
          </a:p>
          <a:p>
            <a:pPr marL="0" indent="0">
              <a:buNone/>
            </a:pPr>
            <a:r>
              <a:rPr lang="en-US" sz="2400" dirty="0"/>
              <a:t>IE can rephrase the IR’s question prior to answering it.  </a:t>
            </a:r>
          </a:p>
          <a:p>
            <a:pPr marL="0" indent="0">
              <a:buNone/>
            </a:pPr>
            <a:endParaRPr lang="en-US" sz="2400" dirty="0"/>
          </a:p>
          <a:p>
            <a:pPr marL="0" indent="0">
              <a:buNone/>
            </a:pPr>
            <a:r>
              <a:rPr lang="en-US" sz="2400" dirty="0"/>
              <a:t>The reformulated version of the question is not then the same question that was originally asked, but by then positioning their response after the reformulated question the IE can make their evasion less visible.</a:t>
            </a:r>
          </a:p>
          <a:p>
            <a:pPr marL="0" indent="0">
              <a:buNone/>
            </a:pPr>
            <a:endParaRPr lang="en-US" sz="2400" dirty="0"/>
          </a:p>
          <a:p>
            <a:pPr marL="0" indent="0">
              <a:buNone/>
            </a:pPr>
            <a:r>
              <a:rPr lang="en-US" sz="1600" dirty="0"/>
              <a:t>(Clayman, 1993b)</a:t>
            </a:r>
          </a:p>
        </p:txBody>
      </p:sp>
      <p:sp>
        <p:nvSpPr>
          <p:cNvPr id="4" name="Slide Number Placeholder 3"/>
          <p:cNvSpPr>
            <a:spLocks noGrp="1"/>
          </p:cNvSpPr>
          <p:nvPr>
            <p:ph type="sldNum" sz="quarter" idx="12"/>
          </p:nvPr>
        </p:nvSpPr>
        <p:spPr/>
        <p:txBody>
          <a:bodyPr/>
          <a:lstStyle/>
          <a:p>
            <a:fld id="{8FA6B9E1-94D4-4D2A-BA13-9A41CA748E43}" type="slidenum">
              <a:rPr lang="en-US" smtClean="0"/>
              <a:t>11</a:t>
            </a:fld>
            <a:endParaRPr lang="en-US" dirty="0"/>
          </a:p>
        </p:txBody>
      </p:sp>
    </p:spTree>
    <p:extLst>
      <p:ext uri="{BB962C8B-B14F-4D97-AF65-F5344CB8AC3E}">
        <p14:creationId xmlns:p14="http://schemas.microsoft.com/office/powerpoint/2010/main" val="217262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Beginning with “because...”</a:t>
            </a:r>
          </a:p>
        </p:txBody>
      </p:sp>
      <p:sp>
        <p:nvSpPr>
          <p:cNvPr id="3" name="Content Placeholder 2"/>
          <p:cNvSpPr>
            <a:spLocks noGrp="1"/>
          </p:cNvSpPr>
          <p:nvPr>
            <p:ph idx="1"/>
          </p:nvPr>
        </p:nvSpPr>
        <p:spPr>
          <a:xfrm>
            <a:off x="1659466" y="1825625"/>
            <a:ext cx="9694333" cy="4351338"/>
          </a:xfrm>
        </p:spPr>
        <p:txBody>
          <a:bodyPr>
            <a:normAutofit/>
          </a:bodyPr>
          <a:lstStyle/>
          <a:p>
            <a:pPr marL="0" indent="0">
              <a:lnSpc>
                <a:spcPct val="100000"/>
              </a:lnSpc>
              <a:spcBef>
                <a:spcPts val="0"/>
              </a:spcBef>
              <a:buNone/>
            </a:pPr>
            <a:r>
              <a:rPr lang="en-US" sz="2400" dirty="0"/>
              <a:t>When an IR asks a “why” question, beginning their answer with “because...” can help frame or package their response as an answer to the question, regardless of whether what they end up saying is actually an answer.</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Excerpt 7 on the next slide shows former Presidential candidate Ross Perot avoiding answering a ‘why’ question with a turn beginning with “Because” (line 3) </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1600" dirty="0"/>
              <a:t>(Clayman, 2001)</a:t>
            </a:r>
          </a:p>
        </p:txBody>
      </p:sp>
      <p:sp>
        <p:nvSpPr>
          <p:cNvPr id="4" name="Slide Number Placeholder 3"/>
          <p:cNvSpPr>
            <a:spLocks noGrp="1"/>
          </p:cNvSpPr>
          <p:nvPr>
            <p:ph type="sldNum" sz="quarter" idx="12"/>
          </p:nvPr>
        </p:nvSpPr>
        <p:spPr/>
        <p:txBody>
          <a:bodyPr/>
          <a:lstStyle/>
          <a:p>
            <a:fld id="{8FA6B9E1-94D4-4D2A-BA13-9A41CA748E43}" type="slidenum">
              <a:rPr lang="en-US" smtClean="0"/>
              <a:t>12</a:t>
            </a:fld>
            <a:endParaRPr lang="en-US" dirty="0"/>
          </a:p>
        </p:txBody>
      </p:sp>
    </p:spTree>
    <p:extLst>
      <p:ext uri="{BB962C8B-B14F-4D97-AF65-F5344CB8AC3E}">
        <p14:creationId xmlns:p14="http://schemas.microsoft.com/office/powerpoint/2010/main" val="96312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1166"/>
          </a:xfrm>
        </p:spPr>
        <p:txBody>
          <a:bodyPr>
            <a:noAutofit/>
          </a:bodyPr>
          <a:lstStyle/>
          <a:p>
            <a:br>
              <a:rPr lang="en-US" sz="3200" dirty="0">
                <a:latin typeface="+mn-lt"/>
              </a:rPr>
            </a:br>
            <a:r>
              <a:rPr lang="en-US" sz="3200" dirty="0">
                <a:latin typeface="+mn-lt"/>
              </a:rPr>
              <a:t>Excerpt 7:  Clayman (2001, p. 411) [US, 18 Sept. 1992, MacNeil/Lehrer: Perot]</a:t>
            </a:r>
            <a:br>
              <a:rPr lang="en-US" sz="3200" dirty="0">
                <a:latin typeface="+mn-lt"/>
              </a:rPr>
            </a:br>
            <a:endParaRPr lang="en-US" sz="32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a:t>3	RP:				   [Because that's not (.)</a:t>
            </a:r>
          </a:p>
          <a:p>
            <a:pPr marL="0" indent="0">
              <a:buNone/>
            </a:pPr>
            <a:r>
              <a:rPr lang="en-US" sz="2400"/>
              <a:t>4		where the organization is now.</a:t>
            </a:r>
          </a:p>
          <a:p>
            <a:pPr marL="0" indent="0">
              <a:buNone/>
            </a:pPr>
            <a:r>
              <a:rPr lang="en-US" sz="2400"/>
              <a:t>5		Our organization (.) is to:tally focused on try:ing</a:t>
            </a:r>
          </a:p>
          <a:p>
            <a:pPr marL="0" indent="0">
              <a:buNone/>
            </a:pPr>
            <a:r>
              <a:rPr lang="en-US" sz="2400"/>
              <a:t>6		to get both parties to do the job.  (0.7) That's why.</a:t>
            </a:r>
          </a:p>
          <a:p>
            <a:pPr marL="0" indent="0">
              <a:buNone/>
            </a:pPr>
            <a:endParaRPr lang="en-US" sz="2400"/>
          </a:p>
        </p:txBody>
      </p:sp>
      <p:sp>
        <p:nvSpPr>
          <p:cNvPr id="4" name="Slide Number Placeholder 3"/>
          <p:cNvSpPr>
            <a:spLocks noGrp="1"/>
          </p:cNvSpPr>
          <p:nvPr>
            <p:ph type="sldNum" sz="quarter" idx="12"/>
          </p:nvPr>
        </p:nvSpPr>
        <p:spPr/>
        <p:txBody>
          <a:bodyPr/>
          <a:lstStyle/>
          <a:p>
            <a:fld id="{8FA6B9E1-94D4-4D2A-BA13-9A41CA748E43}" type="slidenum">
              <a:rPr lang="en-US" smtClean="0"/>
              <a:t>13</a:t>
            </a:fld>
            <a:endParaRPr lang="en-US"/>
          </a:p>
        </p:txBody>
      </p:sp>
    </p:spTree>
    <p:extLst>
      <p:ext uri="{BB962C8B-B14F-4D97-AF65-F5344CB8AC3E}">
        <p14:creationId xmlns:p14="http://schemas.microsoft.com/office/powerpoint/2010/main" val="1931784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Hyper-complete and hypo-complete responses</a:t>
            </a:r>
          </a:p>
        </p:txBody>
      </p:sp>
      <p:sp>
        <p:nvSpPr>
          <p:cNvPr id="3" name="Content Placeholder 2"/>
          <p:cNvSpPr>
            <a:spLocks noGrp="1"/>
          </p:cNvSpPr>
          <p:nvPr>
            <p:ph idx="1"/>
          </p:nvPr>
        </p:nvSpPr>
        <p:spPr>
          <a:xfrm>
            <a:off x="1337732" y="1825625"/>
            <a:ext cx="10016067" cy="4351338"/>
          </a:xfrm>
        </p:spPr>
        <p:txBody>
          <a:bodyPr>
            <a:normAutofit/>
          </a:bodyPr>
          <a:lstStyle/>
          <a:p>
            <a:pPr marL="0" indent="0">
              <a:buNone/>
            </a:pPr>
            <a:r>
              <a:rPr lang="en-US" sz="2400" dirty="0"/>
              <a:t>IEs can construct evasive answers by providing either too little or too much information.</a:t>
            </a:r>
          </a:p>
          <a:p>
            <a:pPr marL="0" indent="0">
              <a:buNone/>
            </a:pPr>
            <a:endParaRPr lang="en-US" sz="2400" dirty="0"/>
          </a:p>
          <a:p>
            <a:pPr marL="0" indent="0">
              <a:buNone/>
            </a:pPr>
            <a:r>
              <a:rPr lang="en-US" sz="2400" dirty="0"/>
              <a:t>The hypo-complete response is uninformative and sticks to the categorical response requested (e.g., “yes” or “no”), but does not provide the information or explanation implied by the question</a:t>
            </a:r>
          </a:p>
          <a:p>
            <a:pPr marL="0" indent="0">
              <a:buNone/>
            </a:pPr>
            <a:endParaRPr lang="en-US" sz="2400" dirty="0"/>
          </a:p>
          <a:p>
            <a:pPr marL="0" indent="0">
              <a:buNone/>
            </a:pPr>
            <a:r>
              <a:rPr lang="en-US" sz="2400" dirty="0"/>
              <a:t>The hyper-complete response may distract from the main topic</a:t>
            </a:r>
          </a:p>
          <a:p>
            <a:pPr marL="0" indent="0">
              <a:buNone/>
            </a:pPr>
            <a:endParaRPr lang="en-US" sz="2400" dirty="0"/>
          </a:p>
          <a:p>
            <a:pPr marL="0" indent="0">
              <a:buNone/>
            </a:pPr>
            <a:r>
              <a:rPr lang="en-US" sz="1600" dirty="0"/>
              <a:t>(Clayman, 2001)</a:t>
            </a:r>
          </a:p>
        </p:txBody>
      </p:sp>
      <p:sp>
        <p:nvSpPr>
          <p:cNvPr id="4" name="Slide Number Placeholder 3"/>
          <p:cNvSpPr>
            <a:spLocks noGrp="1"/>
          </p:cNvSpPr>
          <p:nvPr>
            <p:ph type="sldNum" sz="quarter" idx="12"/>
          </p:nvPr>
        </p:nvSpPr>
        <p:spPr/>
        <p:txBody>
          <a:bodyPr/>
          <a:lstStyle/>
          <a:p>
            <a:fld id="{8FA6B9E1-94D4-4D2A-BA13-9A41CA748E43}" type="slidenum">
              <a:rPr lang="en-US" smtClean="0"/>
              <a:t>14</a:t>
            </a:fld>
            <a:endParaRPr lang="en-US" dirty="0"/>
          </a:p>
        </p:txBody>
      </p:sp>
    </p:spTree>
    <p:extLst>
      <p:ext uri="{BB962C8B-B14F-4D97-AF65-F5344CB8AC3E}">
        <p14:creationId xmlns:p14="http://schemas.microsoft.com/office/powerpoint/2010/main" val="30396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Evading answering by questioning the IR</a:t>
            </a:r>
          </a:p>
        </p:txBody>
      </p:sp>
      <p:sp>
        <p:nvSpPr>
          <p:cNvPr id="3" name="Content Placeholder 2"/>
          <p:cNvSpPr>
            <a:spLocks noGrp="1"/>
          </p:cNvSpPr>
          <p:nvPr>
            <p:ph idx="1"/>
          </p:nvPr>
        </p:nvSpPr>
        <p:spPr>
          <a:xfrm>
            <a:off x="1600200" y="1825625"/>
            <a:ext cx="9753600" cy="4351338"/>
          </a:xfrm>
        </p:spPr>
        <p:txBody>
          <a:bodyPr>
            <a:normAutofit/>
          </a:bodyPr>
          <a:lstStyle/>
          <a:p>
            <a:pPr marL="0" indent="0">
              <a:buNone/>
            </a:pPr>
            <a:r>
              <a:rPr lang="en-US" sz="2400" dirty="0"/>
              <a:t>Gialabouki and Pavlidou (2019) analyze televised Greek political interviews </a:t>
            </a:r>
          </a:p>
          <a:p>
            <a:pPr marL="0" indent="0">
              <a:buNone/>
            </a:pPr>
            <a:endParaRPr lang="en-US" sz="2400" dirty="0"/>
          </a:p>
          <a:p>
            <a:pPr marL="0" indent="0">
              <a:buNone/>
            </a:pPr>
            <a:r>
              <a:rPr lang="en-US" sz="2400" dirty="0"/>
              <a:t>They found some IEs using questions directed to the IR as a way to evade answering IR’s provocative questions</a:t>
            </a:r>
          </a:p>
          <a:p>
            <a:pPr marL="0" indent="0">
              <a:buNone/>
            </a:pPr>
            <a:endParaRPr lang="en-US" sz="2400" dirty="0"/>
          </a:p>
          <a:p>
            <a:pPr marL="0" indent="0">
              <a:buNone/>
            </a:pPr>
            <a:r>
              <a:rPr lang="en-US" sz="2400" dirty="0">
                <a:effectLst/>
                <a:ea typeface="Calibri" panose="020F0502020204030204" pitchFamily="34" charset="0"/>
              </a:rPr>
              <a:t>The IE thus avoids answering the challenging question, and instead challenges the IR by implying that the interviewer is asking questions about things which are not important.  This role reversal in which the IE becomes the questioner is yet another technique for evading answering an IE's question. </a:t>
            </a:r>
            <a:endParaRPr lang="en-US" sz="2400" dirty="0"/>
          </a:p>
        </p:txBody>
      </p:sp>
      <p:sp>
        <p:nvSpPr>
          <p:cNvPr id="4" name="Slide Number Placeholder 3"/>
          <p:cNvSpPr>
            <a:spLocks noGrp="1"/>
          </p:cNvSpPr>
          <p:nvPr>
            <p:ph type="sldNum" sz="quarter" idx="12"/>
          </p:nvPr>
        </p:nvSpPr>
        <p:spPr/>
        <p:txBody>
          <a:bodyPr/>
          <a:lstStyle/>
          <a:p>
            <a:fld id="{8FA6B9E1-94D4-4D2A-BA13-9A41CA748E43}" type="slidenum">
              <a:rPr lang="en-US" smtClean="0"/>
              <a:t>15</a:t>
            </a:fld>
            <a:endParaRPr lang="en-US" dirty="0"/>
          </a:p>
        </p:txBody>
      </p:sp>
    </p:spTree>
    <p:extLst>
      <p:ext uri="{BB962C8B-B14F-4D97-AF65-F5344CB8AC3E}">
        <p14:creationId xmlns:p14="http://schemas.microsoft.com/office/powerpoint/2010/main" val="2670185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3282"/>
          </a:xfrm>
        </p:spPr>
        <p:txBody>
          <a:bodyPr>
            <a:normAutofit/>
          </a:bodyPr>
          <a:lstStyle/>
          <a:p>
            <a:r>
              <a:rPr lang="en-US" sz="3200" dirty="0">
                <a:latin typeface="+mn-lt"/>
              </a:rPr>
              <a:t>IR Techniques to Counter IE’s Evasions</a:t>
            </a:r>
          </a:p>
        </p:txBody>
      </p:sp>
      <p:sp>
        <p:nvSpPr>
          <p:cNvPr id="3" name="Content Placeholder 2"/>
          <p:cNvSpPr>
            <a:spLocks noGrp="1"/>
          </p:cNvSpPr>
          <p:nvPr>
            <p:ph idx="1"/>
          </p:nvPr>
        </p:nvSpPr>
        <p:spPr>
          <a:xfrm>
            <a:off x="1526796" y="1825625"/>
            <a:ext cx="9827004" cy="4351338"/>
          </a:xfrm>
        </p:spPr>
        <p:txBody>
          <a:bodyPr/>
          <a:lstStyle/>
          <a:p>
            <a:pPr marL="0" indent="0">
              <a:buNone/>
            </a:pPr>
            <a:r>
              <a:rPr lang="en-US" sz="2400" dirty="0"/>
              <a:t>Romaniuk (2013) found several types of techniques for countering evasive answers:</a:t>
            </a:r>
          </a:p>
          <a:p>
            <a:pPr lvl="1"/>
            <a:r>
              <a:rPr lang="en-US" sz="2000" dirty="0"/>
              <a:t>verbatim repeats of the question, </a:t>
            </a:r>
          </a:p>
          <a:p>
            <a:pPr lvl="1"/>
            <a:r>
              <a:rPr lang="en-US" sz="2000" dirty="0"/>
              <a:t>repeats with variations (including emphasis or stress on key words) </a:t>
            </a:r>
          </a:p>
          <a:p>
            <a:pPr lvl="1"/>
            <a:r>
              <a:rPr lang="en-US" sz="2000" dirty="0"/>
              <a:t>explicit sanctions for not answering the question that was asked. </a:t>
            </a:r>
          </a:p>
          <a:p>
            <a:endParaRPr lang="en-US" sz="2400" dirty="0"/>
          </a:p>
          <a:p>
            <a:pPr marL="0" indent="0">
              <a:buNone/>
            </a:pPr>
            <a:r>
              <a:rPr lang="en-US" sz="2400" dirty="0"/>
              <a:t>Clayman (2001) found that at times IRs pursue evasive answers repeatedly in an attempt to elicit an answer to the question, or at least to display for the listening audience that the IE is evading answering</a:t>
            </a:r>
          </a:p>
          <a:p>
            <a:endParaRPr lang="en-US" dirty="0"/>
          </a:p>
        </p:txBody>
      </p:sp>
      <p:sp>
        <p:nvSpPr>
          <p:cNvPr id="4" name="Slide Number Placeholder 3"/>
          <p:cNvSpPr>
            <a:spLocks noGrp="1"/>
          </p:cNvSpPr>
          <p:nvPr>
            <p:ph type="sldNum" sz="quarter" idx="12"/>
          </p:nvPr>
        </p:nvSpPr>
        <p:spPr/>
        <p:txBody>
          <a:bodyPr/>
          <a:lstStyle/>
          <a:p>
            <a:fld id="{8FA6B9E1-94D4-4D2A-BA13-9A41CA748E43}" type="slidenum">
              <a:rPr lang="en-US" smtClean="0"/>
              <a:t>16</a:t>
            </a:fld>
            <a:endParaRPr lang="en-US" dirty="0"/>
          </a:p>
        </p:txBody>
      </p:sp>
    </p:spTree>
    <p:extLst>
      <p:ext uri="{BB962C8B-B14F-4D97-AF65-F5344CB8AC3E}">
        <p14:creationId xmlns:p14="http://schemas.microsoft.com/office/powerpoint/2010/main" val="2470055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6722"/>
          </a:xfrm>
        </p:spPr>
        <p:txBody>
          <a:bodyPr>
            <a:normAutofit/>
          </a:bodyPr>
          <a:lstStyle/>
          <a:p>
            <a:pPr marL="0" indent="0">
              <a:lnSpc>
                <a:spcPct val="100000"/>
              </a:lnSpc>
              <a:spcBef>
                <a:spcPts val="0"/>
              </a:spcBef>
            </a:pPr>
            <a:r>
              <a:rPr lang="en-US" sz="3200" dirty="0">
                <a:latin typeface="+mn-lt"/>
              </a:rPr>
              <a:t>Problematic TV Interviews:  Conflict between IRs and IEs</a:t>
            </a:r>
          </a:p>
        </p:txBody>
      </p:sp>
      <p:sp>
        <p:nvSpPr>
          <p:cNvPr id="3" name="Content Placeholder 2"/>
          <p:cNvSpPr>
            <a:spLocks noGrp="1"/>
          </p:cNvSpPr>
          <p:nvPr>
            <p:ph idx="1"/>
          </p:nvPr>
        </p:nvSpPr>
        <p:spPr>
          <a:xfrm>
            <a:off x="1532466" y="1825625"/>
            <a:ext cx="9821333" cy="4351338"/>
          </a:xfrm>
        </p:spPr>
        <p:txBody>
          <a:bodyPr>
            <a:normAutofit/>
          </a:bodyPr>
          <a:lstStyle/>
          <a:p>
            <a:pPr marL="0" indent="0">
              <a:buNone/>
            </a:pPr>
            <a:r>
              <a:rPr lang="en-US" sz="2400" dirty="0"/>
              <a:t>Clayman and Whalen (1988-89) showed that when the turn taking procedures and other conventions of televised news interviews are not followed, the interaction is transitioned into something more like the speech exchange system of ordinary conversation.</a:t>
            </a:r>
          </a:p>
          <a:p>
            <a:pPr marL="0" indent="0">
              <a:buNone/>
            </a:pPr>
            <a:endParaRPr lang="en-US" sz="2400" dirty="0"/>
          </a:p>
          <a:p>
            <a:pPr marL="0" indent="0">
              <a:buNone/>
            </a:pPr>
            <a:r>
              <a:rPr lang="en-US" sz="2400" dirty="0"/>
              <a:t>In these instances, arguing may emerge between the IR and the IE.</a:t>
            </a:r>
          </a:p>
          <a:p>
            <a:pPr marL="0" indent="0">
              <a:buNone/>
            </a:pPr>
            <a:endParaRPr lang="en-US" sz="2400" dirty="0"/>
          </a:p>
          <a:p>
            <a:pPr marL="0" indent="0">
              <a:buNone/>
            </a:pPr>
            <a:r>
              <a:rPr lang="en-US" sz="2400" dirty="0"/>
              <a:t>Excerpt 13 on the next slide shows an argument that emerged between journalist Dan Rather and the at that time Vice president George Bush after successive departures from the speech exchange system of televised news interviews</a:t>
            </a:r>
          </a:p>
        </p:txBody>
      </p:sp>
      <p:sp>
        <p:nvSpPr>
          <p:cNvPr id="4" name="Slide Number Placeholder 3"/>
          <p:cNvSpPr>
            <a:spLocks noGrp="1"/>
          </p:cNvSpPr>
          <p:nvPr>
            <p:ph type="sldNum" sz="quarter" idx="12"/>
          </p:nvPr>
        </p:nvSpPr>
        <p:spPr/>
        <p:txBody>
          <a:bodyPr/>
          <a:lstStyle/>
          <a:p>
            <a:fld id="{8FA6B9E1-94D4-4D2A-BA13-9A41CA748E43}" type="slidenum">
              <a:rPr lang="en-US" smtClean="0"/>
              <a:t>17</a:t>
            </a:fld>
            <a:endParaRPr lang="en-US" dirty="0"/>
          </a:p>
        </p:txBody>
      </p:sp>
    </p:spTree>
    <p:extLst>
      <p:ext uri="{BB962C8B-B14F-4D97-AF65-F5344CB8AC3E}">
        <p14:creationId xmlns:p14="http://schemas.microsoft.com/office/powerpoint/2010/main" val="3814753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1"/>
            <a:ext cx="10515600" cy="598515"/>
          </a:xfrm>
        </p:spPr>
        <p:txBody>
          <a:bodyPr/>
          <a:lstStyle/>
          <a:p>
            <a:br>
              <a:rPr lang="en-US" sz="3200" dirty="0">
                <a:latin typeface="+mn-lt"/>
              </a:rPr>
            </a:br>
            <a:r>
              <a:rPr lang="en-US" sz="3200" dirty="0">
                <a:latin typeface="+mn-lt"/>
              </a:rPr>
              <a:t>Excerpt 13:  Clayman and Whalen (1988/89, p. 261)</a:t>
            </a:r>
            <a:br>
              <a:rPr lang="en-US" dirty="0"/>
            </a:br>
            <a:endParaRPr lang="en-US" dirty="0"/>
          </a:p>
        </p:txBody>
      </p:sp>
      <p:sp>
        <p:nvSpPr>
          <p:cNvPr id="3" name="Content Placeholder 2"/>
          <p:cNvSpPr>
            <a:spLocks noGrp="1"/>
          </p:cNvSpPr>
          <p:nvPr>
            <p:ph idx="1"/>
          </p:nvPr>
        </p:nvSpPr>
        <p:spPr>
          <a:xfrm>
            <a:off x="1698170" y="1420586"/>
            <a:ext cx="9655629" cy="5300889"/>
          </a:xfrm>
        </p:spPr>
        <p:txBody>
          <a:bodyPr>
            <a:noAutofit/>
          </a:bodyPr>
          <a:lstStyle/>
          <a:p>
            <a:pPr marL="0" indent="0">
              <a:lnSpc>
                <a:spcPct val="100000"/>
              </a:lnSpc>
              <a:spcBef>
                <a:spcPts val="0"/>
              </a:spcBef>
              <a:buNone/>
            </a:pPr>
            <a:r>
              <a:rPr lang="en-US" sz="2400" dirty="0"/>
              <a:t>205	DR:	</a:t>
            </a:r>
            <a:r>
              <a:rPr lang="en-US" sz="2400" u="sng" dirty="0"/>
              <a:t>Pres</a:t>
            </a:r>
            <a:r>
              <a:rPr lang="en-US" sz="2400" dirty="0"/>
              <a:t>ident him</a:t>
            </a:r>
            <a:r>
              <a:rPr lang="en-US" sz="2400" u="sng" dirty="0"/>
              <a:t>sel</a:t>
            </a:r>
            <a:r>
              <a:rPr lang="en-US" sz="2400" dirty="0"/>
              <a:t>f '</a:t>
            </a:r>
            <a:r>
              <a:rPr lang="en-US" sz="2400" dirty="0" err="1"/>
              <a:t>ez</a:t>
            </a:r>
            <a:r>
              <a:rPr lang="en-US" sz="2400"/>
              <a:t> said he </a:t>
            </a:r>
            <a:r>
              <a:rPr lang="en-US" sz="2400" u="sng"/>
              <a:t>wa</a:t>
            </a:r>
            <a:r>
              <a:rPr lang="en-US" sz="2400"/>
              <a:t>nts</a:t>
            </a:r>
          </a:p>
          <a:p>
            <a:pPr marL="0" indent="0">
              <a:lnSpc>
                <a:spcPct val="100000"/>
              </a:lnSpc>
              <a:spcBef>
                <a:spcPts val="0"/>
              </a:spcBef>
              <a:buNone/>
            </a:pPr>
            <a:r>
              <a:rPr lang="en-US" sz="2400"/>
              <a:t>206		</a:t>
            </a:r>
            <a:r>
              <a:rPr lang="en-US" sz="2400" u="sng"/>
              <a:t>a</a:t>
            </a:r>
            <a:r>
              <a:rPr lang="en-US" sz="2400"/>
              <a:t>ll thuh </a:t>
            </a:r>
            <a:r>
              <a:rPr lang="en-US" sz="2400" u="sng"/>
              <a:t>f</a:t>
            </a:r>
            <a:r>
              <a:rPr lang="en-US" sz="2400"/>
              <a:t>acts </a:t>
            </a:r>
            <a:r>
              <a:rPr lang="en-US" sz="2400" u="sng"/>
              <a:t>o</a:t>
            </a:r>
            <a:r>
              <a:rPr lang="en-US" sz="2400"/>
              <a:t>ut. .hhh </a:t>
            </a:r>
            <a:r>
              <a:rPr lang="en-US" sz="2400" u="sng"/>
              <a:t>He</a:t>
            </a:r>
            <a:r>
              <a:rPr lang="en-US" sz="2400"/>
              <a:t> gave up</a:t>
            </a:r>
          </a:p>
          <a:p>
            <a:pPr marL="0" indent="0">
              <a:lnSpc>
                <a:spcPct val="100000"/>
              </a:lnSpc>
              <a:spcBef>
                <a:spcPts val="0"/>
              </a:spcBef>
              <a:buNone/>
            </a:pPr>
            <a:r>
              <a:rPr lang="en-US" sz="2400"/>
              <a:t>207		such things ez </a:t>
            </a:r>
            <a:r>
              <a:rPr lang="en-US" sz="2400" u="sng"/>
              <a:t>e</a:t>
            </a:r>
            <a:r>
              <a:rPr lang="en-US" sz="2400"/>
              <a:t>ven 'is </a:t>
            </a:r>
            <a:r>
              <a:rPr lang="en-US" sz="2400" u="sng"/>
              <a:t>ow</a:t>
            </a:r>
            <a:r>
              <a:rPr lang="en-US" sz="2400"/>
              <a:t>n </a:t>
            </a:r>
            <a:r>
              <a:rPr lang="en-US" sz="2400" u="sng"/>
              <a:t>di</a:t>
            </a:r>
            <a:r>
              <a:rPr lang="en-US" sz="2400"/>
              <a:t>ary. every principal</a:t>
            </a:r>
          </a:p>
          <a:p>
            <a:pPr marL="0" indent="0">
              <a:lnSpc>
                <a:spcPct val="100000"/>
              </a:lnSpc>
              <a:spcBef>
                <a:spcPts val="0"/>
              </a:spcBef>
              <a:buNone/>
            </a:pPr>
            <a:r>
              <a:rPr lang="en-US" sz="2400"/>
              <a:t>208		in</a:t>
            </a:r>
            <a:r>
              <a:rPr lang="en-US" sz="2400" u="sng"/>
              <a:t>cl</a:t>
            </a:r>
            <a:r>
              <a:rPr lang="en-US" sz="2400"/>
              <a:t>uding [:: Secretary s- Schulz          ]</a:t>
            </a:r>
          </a:p>
          <a:p>
            <a:pPr marL="0" indent="0">
              <a:lnSpc>
                <a:spcPct val="100000"/>
              </a:lnSpc>
              <a:spcBef>
                <a:spcPts val="0"/>
              </a:spcBef>
              <a:buNone/>
            </a:pPr>
            <a:r>
              <a:rPr lang="en-US" sz="2400"/>
              <a:t>209	GB:		    [He </a:t>
            </a:r>
            <a:r>
              <a:rPr lang="en-US" sz="2400" u="sng"/>
              <a:t>d</a:t>
            </a:r>
            <a:r>
              <a:rPr lang="en-US" sz="2400"/>
              <a:t>id not give up his own] diary,</a:t>
            </a:r>
          </a:p>
          <a:p>
            <a:pPr marL="0" indent="0">
              <a:lnSpc>
                <a:spcPct val="100000"/>
              </a:lnSpc>
              <a:spcBef>
                <a:spcPts val="0"/>
              </a:spcBef>
              <a:buNone/>
            </a:pPr>
            <a:r>
              <a:rPr lang="en-US" sz="2400"/>
              <a:t>210		's [diary (was briefs         )]  (   )</a:t>
            </a:r>
          </a:p>
          <a:p>
            <a:pPr marL="0" indent="0">
              <a:lnSpc>
                <a:spcPct val="100000"/>
              </a:lnSpc>
              <a:spcBef>
                <a:spcPts val="0"/>
              </a:spcBef>
              <a:buNone/>
            </a:pPr>
            <a:r>
              <a:rPr lang="en-US" sz="2400"/>
              <a:t>211	DR:	    [He gave up </a:t>
            </a:r>
            <a:r>
              <a:rPr lang="en-US" sz="2400" u="sng"/>
              <a:t>so</a:t>
            </a:r>
            <a:r>
              <a:rPr lang="en-US" sz="2400"/>
              <a:t>me of it.]</a:t>
            </a:r>
          </a:p>
          <a:p>
            <a:pPr marL="0" indent="0">
              <a:lnSpc>
                <a:spcPct val="100000"/>
              </a:lnSpc>
              <a:spcBef>
                <a:spcPts val="0"/>
              </a:spcBef>
              <a:buNone/>
            </a:pPr>
            <a:r>
              <a:rPr lang="en-US" sz="2400"/>
              <a:t>212		(.)</a:t>
            </a:r>
          </a:p>
          <a:p>
            <a:pPr marL="0" indent="0">
              <a:lnSpc>
                <a:spcPct val="100000"/>
              </a:lnSpc>
              <a:spcBef>
                <a:spcPts val="0"/>
              </a:spcBef>
              <a:buNone/>
            </a:pPr>
            <a:r>
              <a:rPr lang="en-US" sz="2400"/>
              <a:t>213	GB:	Well, [Dan, let's be </a:t>
            </a:r>
            <a:r>
              <a:rPr lang="en-US" sz="2400" u="sng"/>
              <a:t>car</a:t>
            </a:r>
            <a:r>
              <a:rPr lang="en-US" sz="2400"/>
              <a:t>eful he[re because .hh=</a:t>
            </a:r>
          </a:p>
        </p:txBody>
      </p:sp>
      <p:sp>
        <p:nvSpPr>
          <p:cNvPr id="4" name="Slide Number Placeholder 3"/>
          <p:cNvSpPr>
            <a:spLocks noGrp="1"/>
          </p:cNvSpPr>
          <p:nvPr>
            <p:ph type="sldNum" sz="quarter" idx="12"/>
          </p:nvPr>
        </p:nvSpPr>
        <p:spPr/>
        <p:txBody>
          <a:bodyPr/>
          <a:lstStyle/>
          <a:p>
            <a:fld id="{8FA6B9E1-94D4-4D2A-BA13-9A41CA748E43}" type="slidenum">
              <a:rPr lang="en-US" smtClean="0"/>
              <a:t>18</a:t>
            </a:fld>
            <a:endParaRPr lang="en-US"/>
          </a:p>
        </p:txBody>
      </p:sp>
    </p:spTree>
    <p:extLst>
      <p:ext uri="{BB962C8B-B14F-4D97-AF65-F5344CB8AC3E}">
        <p14:creationId xmlns:p14="http://schemas.microsoft.com/office/powerpoint/2010/main" val="1071466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7807"/>
          </a:xfrm>
        </p:spPr>
        <p:txBody>
          <a:bodyPr/>
          <a:lstStyle/>
          <a:p>
            <a:br>
              <a:rPr lang="en-US" sz="3200">
                <a:latin typeface="+mn-lt"/>
              </a:rPr>
            </a:br>
            <a:r>
              <a:rPr lang="en-US" sz="3200" dirty="0">
                <a:latin typeface="+mn-lt"/>
              </a:rPr>
              <a:t>Cultural Variations in Communicative Practices</a:t>
            </a:r>
            <a:br>
              <a:rPr lang="en-US" dirty="0"/>
            </a:br>
            <a:endParaRPr lang="en-US" dirty="0"/>
          </a:p>
        </p:txBody>
      </p:sp>
      <p:sp>
        <p:nvSpPr>
          <p:cNvPr id="3" name="Content Placeholder 2"/>
          <p:cNvSpPr>
            <a:spLocks noGrp="1"/>
          </p:cNvSpPr>
          <p:nvPr>
            <p:ph idx="1"/>
          </p:nvPr>
        </p:nvSpPr>
        <p:spPr>
          <a:xfrm>
            <a:off x="1921932" y="1271846"/>
            <a:ext cx="9431867" cy="5084503"/>
          </a:xfrm>
        </p:spPr>
        <p:txBody>
          <a:bodyPr>
            <a:normAutofit/>
          </a:bodyPr>
          <a:lstStyle/>
          <a:p>
            <a:pPr marL="0" indent="0">
              <a:buNone/>
            </a:pPr>
            <a:r>
              <a:rPr lang="en-US" sz="2400" dirty="0"/>
              <a:t>In some cultural and political contexts “aggressive” IR questioning tactics may be less acceptable</a:t>
            </a:r>
          </a:p>
          <a:p>
            <a:pPr marL="0" indent="0">
              <a:buNone/>
            </a:pPr>
            <a:endParaRPr lang="en-US" sz="2400" dirty="0"/>
          </a:p>
          <a:p>
            <a:pPr marL="0" indent="0">
              <a:buNone/>
            </a:pPr>
            <a:r>
              <a:rPr lang="en-US" sz="2400" dirty="0"/>
              <a:t>For example, Alfahad (2015) study of broadcasts in Arabic showed IRs displaying deference to the interviewee through indirect framing of questions.  One way this was done was by asking permission to ask a question or prefacing it with “I would like to know” (Alfahad (2015, p. 65). </a:t>
            </a:r>
          </a:p>
          <a:p>
            <a:pPr marL="0" indent="0">
              <a:buNone/>
            </a:pPr>
            <a:endParaRPr lang="en-US" sz="2400" dirty="0"/>
          </a:p>
          <a:p>
            <a:pPr marL="0" indent="0">
              <a:buNone/>
            </a:pPr>
            <a:endParaRPr lang="en-US" sz="2400" dirty="0"/>
          </a:p>
          <a:p>
            <a:pPr marL="0" indent="0">
              <a:buNone/>
            </a:pPr>
            <a:r>
              <a:rPr lang="en-US" sz="2400" dirty="0"/>
              <a:t>Excerpt 14 on the next slide shows a journalist using this technique (line 1; English translation follows the Arabic)</a:t>
            </a:r>
          </a:p>
        </p:txBody>
      </p:sp>
      <p:sp>
        <p:nvSpPr>
          <p:cNvPr id="4" name="Slide Number Placeholder 3"/>
          <p:cNvSpPr>
            <a:spLocks noGrp="1"/>
          </p:cNvSpPr>
          <p:nvPr>
            <p:ph type="sldNum" sz="quarter" idx="12"/>
          </p:nvPr>
        </p:nvSpPr>
        <p:spPr/>
        <p:txBody>
          <a:bodyPr/>
          <a:lstStyle/>
          <a:p>
            <a:fld id="{8FA6B9E1-94D4-4D2A-BA13-9A41CA748E43}" type="slidenum">
              <a:rPr lang="en-US" smtClean="0"/>
              <a:t>19</a:t>
            </a:fld>
            <a:endParaRPr lang="en-US" dirty="0"/>
          </a:p>
        </p:txBody>
      </p:sp>
    </p:spTree>
    <p:extLst>
      <p:ext uri="{BB962C8B-B14F-4D97-AF65-F5344CB8AC3E}">
        <p14:creationId xmlns:p14="http://schemas.microsoft.com/office/powerpoint/2010/main" val="36251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E4E7F-3676-4697-AC00-343BEFB9B5F9}"/>
              </a:ext>
            </a:extLst>
          </p:cNvPr>
          <p:cNvSpPr>
            <a:spLocks noGrp="1"/>
          </p:cNvSpPr>
          <p:nvPr>
            <p:ph type="title"/>
          </p:nvPr>
        </p:nvSpPr>
        <p:spPr>
          <a:xfrm>
            <a:off x="1627464" y="136526"/>
            <a:ext cx="9726336" cy="532946"/>
          </a:xfrm>
        </p:spPr>
        <p:txBody>
          <a:bodyPr>
            <a:normAutofit/>
          </a:bodyPr>
          <a:lstStyle/>
          <a:p>
            <a:r>
              <a:rPr lang="en-US" sz="3200" dirty="0">
                <a:latin typeface="+mn-lt"/>
              </a:rPr>
              <a:t>Outline</a:t>
            </a:r>
          </a:p>
        </p:txBody>
      </p:sp>
      <p:sp>
        <p:nvSpPr>
          <p:cNvPr id="3" name="Content Placeholder 2">
            <a:extLst>
              <a:ext uri="{FF2B5EF4-FFF2-40B4-BE49-F238E27FC236}">
                <a16:creationId xmlns:a16="http://schemas.microsoft.com/office/drawing/2014/main" id="{62E564D3-E5C3-42C6-91CE-14091F3150B8}"/>
              </a:ext>
            </a:extLst>
          </p:cNvPr>
          <p:cNvSpPr>
            <a:spLocks noGrp="1"/>
          </p:cNvSpPr>
          <p:nvPr>
            <p:ph idx="1"/>
          </p:nvPr>
        </p:nvSpPr>
        <p:spPr>
          <a:xfrm>
            <a:off x="1744910" y="669473"/>
            <a:ext cx="9608890" cy="6052002"/>
          </a:xfrm>
        </p:spPr>
        <p:txBody>
          <a:bodyPr/>
          <a:lstStyle/>
          <a:p>
            <a:pPr marL="0" indent="0">
              <a:buNone/>
            </a:pPr>
            <a:r>
              <a:rPr lang="en-US" sz="2000" dirty="0">
                <a:latin typeface="+mn-lt"/>
              </a:rPr>
              <a:t>The Interactional Organization of Television News Interviews</a:t>
            </a:r>
          </a:p>
          <a:p>
            <a:pPr marL="0" indent="0">
              <a:buNone/>
            </a:pPr>
            <a:r>
              <a:rPr lang="en-US" sz="2000" dirty="0">
                <a:latin typeface="+mn-lt"/>
              </a:rPr>
              <a:t>Taking a Neutral Stance in Television News Interviews</a:t>
            </a:r>
          </a:p>
          <a:p>
            <a:pPr marL="0" indent="0">
              <a:buNone/>
            </a:pPr>
            <a:r>
              <a:rPr lang="en-US" sz="2000" dirty="0">
                <a:latin typeface="+mn-lt"/>
              </a:rPr>
              <a:t>	“Footing” Shifts</a:t>
            </a:r>
          </a:p>
          <a:p>
            <a:pPr marL="0" indent="0">
              <a:buNone/>
            </a:pPr>
            <a:r>
              <a:rPr lang="en-US" sz="2000" dirty="0">
                <a:latin typeface="+mn-lt"/>
              </a:rPr>
              <a:t>	Affiliation/Disaffiliation in News Interviews</a:t>
            </a:r>
          </a:p>
          <a:p>
            <a:pPr marL="0" indent="0">
              <a:buNone/>
            </a:pPr>
            <a:r>
              <a:rPr lang="en-US" sz="2000" dirty="0">
                <a:latin typeface="+mn-lt"/>
              </a:rPr>
              <a:t>Interviewee’s Strategies for Evading Answering</a:t>
            </a:r>
          </a:p>
          <a:p>
            <a:pPr marL="0" indent="0">
              <a:buNone/>
            </a:pPr>
            <a:r>
              <a:rPr lang="en-US" sz="2000" dirty="0">
                <a:latin typeface="+mn-lt"/>
              </a:rPr>
              <a:t>	Reformulating the Question</a:t>
            </a:r>
          </a:p>
          <a:p>
            <a:pPr marL="0" indent="0">
              <a:buNone/>
            </a:pPr>
            <a:r>
              <a:rPr lang="en-US" sz="2000" dirty="0">
                <a:latin typeface="+mn-lt"/>
              </a:rPr>
              <a:t>	Beginning with “because...”</a:t>
            </a:r>
          </a:p>
          <a:p>
            <a:pPr marL="0" indent="0">
              <a:buNone/>
            </a:pPr>
            <a:r>
              <a:rPr lang="en-US" sz="2000" dirty="0">
                <a:latin typeface="+mn-lt"/>
              </a:rPr>
              <a:t>	Hyper-complete and hypo-complete responses</a:t>
            </a:r>
          </a:p>
          <a:p>
            <a:pPr marL="0" indent="0">
              <a:buNone/>
            </a:pPr>
            <a:r>
              <a:rPr lang="en-US" sz="2000" dirty="0">
                <a:latin typeface="+mn-lt"/>
              </a:rPr>
              <a:t>	Evading answering by questioning the IR</a:t>
            </a:r>
            <a:endParaRPr lang="en-US" sz="2000" dirty="0"/>
          </a:p>
          <a:p>
            <a:pPr marL="0" indent="0">
              <a:buNone/>
            </a:pPr>
            <a:r>
              <a:rPr lang="en-US" sz="2000" dirty="0">
                <a:latin typeface="+mn-lt"/>
              </a:rPr>
              <a:t>IR Techniques to Counter IE’s Evasions</a:t>
            </a:r>
            <a:endParaRPr lang="en-US" sz="2000" dirty="0"/>
          </a:p>
          <a:p>
            <a:pPr marL="0" indent="0">
              <a:buNone/>
            </a:pPr>
            <a:r>
              <a:rPr lang="en-US" sz="2000" dirty="0">
                <a:latin typeface="+mn-lt"/>
              </a:rPr>
              <a:t>Problematic TV Interviews:  Conflict between IRs and IEs</a:t>
            </a:r>
            <a:endParaRPr lang="en-US" sz="2000" dirty="0"/>
          </a:p>
          <a:p>
            <a:pPr marL="0" indent="0">
              <a:buNone/>
            </a:pPr>
            <a:r>
              <a:rPr lang="en-US" sz="2000" dirty="0">
                <a:latin typeface="+mn-lt"/>
              </a:rPr>
              <a:t>Cultural Variations in Communicative Practices</a:t>
            </a:r>
          </a:p>
          <a:p>
            <a:pPr marL="0" indent="0">
              <a:buNone/>
            </a:pPr>
            <a:r>
              <a:rPr lang="en-US" sz="2000" dirty="0">
                <a:latin typeface="+mn-lt"/>
              </a:rPr>
              <a:t>Online Newspapers:  A “Hybrid” Type of Media</a:t>
            </a:r>
            <a:endParaRPr lang="en-US" sz="2000" dirty="0"/>
          </a:p>
          <a:p>
            <a:pPr marL="0" indent="0">
              <a:buNone/>
            </a:pPr>
            <a:r>
              <a:rPr lang="en-US" sz="2000"/>
              <a:t>Summary</a:t>
            </a:r>
          </a:p>
          <a:p>
            <a:pPr marL="0" indent="0">
              <a:buNone/>
            </a:pPr>
            <a:r>
              <a:rPr lang="en-US" sz="2000"/>
              <a:t>References</a:t>
            </a:r>
            <a:endParaRPr lang="en-US" sz="2000" dirty="0"/>
          </a:p>
          <a:p>
            <a:pPr marL="0" indent="0">
              <a:buNone/>
            </a:pPr>
            <a:endParaRPr lang="en-US" dirty="0"/>
          </a:p>
          <a:p>
            <a:pPr marL="0" indent="0">
              <a:buNone/>
            </a:pPr>
            <a:endParaRPr lang="en-US" dirty="0"/>
          </a:p>
          <a:p>
            <a:pPr marL="0" indent="0">
              <a:buNone/>
            </a:pPr>
            <a:endParaRPr lang="en-US" sz="2800" dirty="0">
              <a:latin typeface="+mn-lt"/>
            </a:endParaRPr>
          </a:p>
          <a:p>
            <a:pPr marL="0" indent="0">
              <a:buNone/>
            </a:pPr>
            <a:endParaRPr lang="en-US" dirty="0"/>
          </a:p>
          <a:p>
            <a:pPr marL="0" indent="0">
              <a:buNone/>
            </a:pPr>
            <a:endParaRPr lang="en-US" sz="2800" dirty="0">
              <a:latin typeface="+mn-lt"/>
            </a:endParaRPr>
          </a:p>
          <a:p>
            <a:pPr marL="0" indent="0">
              <a:buNone/>
            </a:pPr>
            <a:endParaRPr lang="en-US" dirty="0"/>
          </a:p>
          <a:p>
            <a:pPr marL="0" indent="0">
              <a:buNone/>
            </a:pPr>
            <a:endParaRPr lang="en-US" sz="2800" dirty="0">
              <a:latin typeface="+mn-lt"/>
            </a:endParaRPr>
          </a:p>
        </p:txBody>
      </p:sp>
      <p:sp>
        <p:nvSpPr>
          <p:cNvPr id="4" name="Slide Number Placeholder 3">
            <a:extLst>
              <a:ext uri="{FF2B5EF4-FFF2-40B4-BE49-F238E27FC236}">
                <a16:creationId xmlns:a16="http://schemas.microsoft.com/office/drawing/2014/main" id="{44E12E70-6749-4035-9BF6-797D041BFDD1}"/>
              </a:ext>
            </a:extLst>
          </p:cNvPr>
          <p:cNvSpPr>
            <a:spLocks noGrp="1"/>
          </p:cNvSpPr>
          <p:nvPr>
            <p:ph type="sldNum" sz="quarter" idx="12"/>
          </p:nvPr>
        </p:nvSpPr>
        <p:spPr/>
        <p:txBody>
          <a:bodyPr/>
          <a:lstStyle/>
          <a:p>
            <a:fld id="{8FA6B9E1-94D4-4D2A-BA13-9A41CA748E43}" type="slidenum">
              <a:rPr lang="en-US" smtClean="0"/>
              <a:t>2</a:t>
            </a:fld>
            <a:endParaRPr lang="en-US" dirty="0"/>
          </a:p>
        </p:txBody>
      </p:sp>
    </p:spTree>
    <p:extLst>
      <p:ext uri="{BB962C8B-B14F-4D97-AF65-F5344CB8AC3E}">
        <p14:creationId xmlns:p14="http://schemas.microsoft.com/office/powerpoint/2010/main" val="165552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2F8E-C332-4B88-9BF3-E716C2575E09}"/>
              </a:ext>
            </a:extLst>
          </p:cNvPr>
          <p:cNvSpPr>
            <a:spLocks noGrp="1"/>
          </p:cNvSpPr>
          <p:nvPr>
            <p:ph type="title"/>
          </p:nvPr>
        </p:nvSpPr>
        <p:spPr>
          <a:xfrm>
            <a:off x="838200" y="365125"/>
            <a:ext cx="10515600" cy="854075"/>
          </a:xfrm>
        </p:spPr>
        <p:txBody>
          <a:bodyPr>
            <a:normAutofit/>
          </a:bodyPr>
          <a:lstStyle/>
          <a:p>
            <a:r>
              <a:rPr lang="en-US" sz="3200" dirty="0">
                <a:effectLst/>
                <a:latin typeface="+mn-lt"/>
                <a:ea typeface="Calibri" panose="020F0502020204030204" pitchFamily="34" charset="0"/>
              </a:rPr>
              <a:t>Excerpt 14: Alfahad (2015, p. 66)</a:t>
            </a:r>
            <a:br>
              <a:rPr lang="en-US" sz="3200" dirty="0">
                <a:effectLst/>
                <a:latin typeface="+mn-lt"/>
                <a:ea typeface="Calibri" panose="020F0502020204030204" pitchFamily="34" charset="0"/>
              </a:rPr>
            </a:br>
            <a:endParaRPr lang="en-US" sz="3200" dirty="0">
              <a:latin typeface="+mn-lt"/>
            </a:endParaRPr>
          </a:p>
        </p:txBody>
      </p:sp>
      <p:sp>
        <p:nvSpPr>
          <p:cNvPr id="3" name="Content Placeholder 2">
            <a:extLst>
              <a:ext uri="{FF2B5EF4-FFF2-40B4-BE49-F238E27FC236}">
                <a16:creationId xmlns:a16="http://schemas.microsoft.com/office/drawing/2014/main" id="{D228D6C0-1B6D-4FDD-80B3-147CDF33CAF5}"/>
              </a:ext>
            </a:extLst>
          </p:cNvPr>
          <p:cNvSpPr>
            <a:spLocks noGrp="1"/>
          </p:cNvSpPr>
          <p:nvPr>
            <p:ph idx="1"/>
          </p:nvPr>
        </p:nvSpPr>
        <p:spPr/>
        <p:txBody>
          <a:bodyPr/>
          <a:lstStyle/>
          <a:p>
            <a:pPr marL="0" marR="0" indent="0">
              <a:lnSpc>
                <a:spcPct val="200000"/>
              </a:lnSpc>
              <a:spcBef>
                <a:spcPts val="0"/>
              </a:spcBef>
              <a:spcAft>
                <a:spcPts val="0"/>
              </a:spcAft>
              <a:buNone/>
              <a:tabLst>
                <a:tab pos="-457200" algn="l"/>
              </a:tabLst>
            </a:pPr>
            <a:r>
              <a:rPr lang="en-US" sz="2400" dirty="0">
                <a:effectLst/>
                <a:ea typeface="Calibri" panose="020F0502020204030204" pitchFamily="34" charset="0"/>
              </a:rPr>
              <a:t>1 IR: 	. . . </a:t>
            </a:r>
            <a:r>
              <a:rPr lang="en-US" sz="2400" dirty="0" err="1">
                <a:effectLst/>
                <a:ea typeface="Calibri" panose="020F0502020204030204" pitchFamily="34" charset="0"/>
              </a:rPr>
              <a:t>baddī</a:t>
            </a:r>
            <a:r>
              <a:rPr lang="en-US" sz="2400">
                <a:effectLst/>
                <a:ea typeface="Calibri" panose="020F0502020204030204" pitchFamily="34" charset="0"/>
              </a:rPr>
              <a:t> asʾal suʾāl akhīr min shū bi tkhāf akthar, min: Irān min Sūryā </a:t>
            </a:r>
          </a:p>
          <a:p>
            <a:pPr marL="0" marR="0" indent="0">
              <a:lnSpc>
                <a:spcPct val="200000"/>
              </a:lnSpc>
              <a:spcBef>
                <a:spcPts val="0"/>
              </a:spcBef>
              <a:spcAft>
                <a:spcPts val="0"/>
              </a:spcAft>
              <a:buNone/>
              <a:tabLst>
                <a:tab pos="-457200" algn="l"/>
              </a:tabLst>
            </a:pPr>
            <a:r>
              <a:rPr lang="en-US" sz="2400">
                <a:effectLst/>
                <a:ea typeface="Calibri" panose="020F0502020204030204" pitchFamily="34" charset="0"/>
              </a:rPr>
              <a:t>1 IR: 	. . . I’d like to ask the last question, which are you most scared of: Iran, Syria </a:t>
            </a:r>
          </a:p>
          <a:p>
            <a:pPr marL="0" marR="0" indent="0">
              <a:lnSpc>
                <a:spcPct val="200000"/>
              </a:lnSpc>
              <a:spcBef>
                <a:spcPts val="0"/>
              </a:spcBef>
              <a:spcAft>
                <a:spcPts val="0"/>
              </a:spcAft>
              <a:buNone/>
              <a:tabLst>
                <a:tab pos="-457200" algn="l"/>
              </a:tabLst>
            </a:pPr>
            <a:r>
              <a:rPr lang="en-US" sz="2400">
                <a:effectLst/>
                <a:ea typeface="Calibri" panose="020F0502020204030204" pitchFamily="34" charset="0"/>
              </a:rPr>
              <a:t>2 	am Ḥizbuallāh? </a:t>
            </a:r>
          </a:p>
          <a:p>
            <a:pPr marL="0" marR="0" indent="0">
              <a:lnSpc>
                <a:spcPct val="200000"/>
              </a:lnSpc>
              <a:spcBef>
                <a:spcPts val="0"/>
              </a:spcBef>
              <a:spcAft>
                <a:spcPts val="0"/>
              </a:spcAft>
              <a:buNone/>
              <a:tabLst>
                <a:tab pos="-457200" algn="l"/>
              </a:tabLst>
            </a:pPr>
            <a:r>
              <a:rPr lang="en-US" sz="2400">
                <a:effectLst/>
                <a:ea typeface="Calibri" panose="020F0502020204030204" pitchFamily="34" charset="0"/>
              </a:rPr>
              <a:t>2 	or Hezbollah?</a:t>
            </a:r>
          </a:p>
          <a:p>
            <a:endParaRPr lang="en-US"/>
          </a:p>
        </p:txBody>
      </p:sp>
      <p:sp>
        <p:nvSpPr>
          <p:cNvPr id="4" name="Slide Number Placeholder 3">
            <a:extLst>
              <a:ext uri="{FF2B5EF4-FFF2-40B4-BE49-F238E27FC236}">
                <a16:creationId xmlns:a16="http://schemas.microsoft.com/office/drawing/2014/main" id="{2557E3B7-0A66-4F61-8B30-A805D51A7E2B}"/>
              </a:ext>
            </a:extLst>
          </p:cNvPr>
          <p:cNvSpPr>
            <a:spLocks noGrp="1"/>
          </p:cNvSpPr>
          <p:nvPr>
            <p:ph type="sldNum" sz="quarter" idx="12"/>
          </p:nvPr>
        </p:nvSpPr>
        <p:spPr/>
        <p:txBody>
          <a:bodyPr/>
          <a:lstStyle/>
          <a:p>
            <a:fld id="{8FA6B9E1-94D4-4D2A-BA13-9A41CA748E43}" type="slidenum">
              <a:rPr lang="en-US" smtClean="0"/>
              <a:t>20</a:t>
            </a:fld>
            <a:endParaRPr lang="en-US"/>
          </a:p>
        </p:txBody>
      </p:sp>
    </p:spTree>
    <p:extLst>
      <p:ext uri="{BB962C8B-B14F-4D97-AF65-F5344CB8AC3E}">
        <p14:creationId xmlns:p14="http://schemas.microsoft.com/office/powerpoint/2010/main" val="2774156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591"/>
          </a:xfrm>
        </p:spPr>
        <p:txBody>
          <a:bodyPr>
            <a:normAutofit/>
          </a:bodyPr>
          <a:lstStyle/>
          <a:p>
            <a:r>
              <a:rPr lang="en-US" sz="3200" dirty="0">
                <a:latin typeface="+mn-lt"/>
              </a:rPr>
              <a:t>Online Newspapers:  A “Hybrid” Type of Media</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566332" y="2032000"/>
            <a:ext cx="9787467" cy="4476865"/>
          </a:xfrm>
        </p:spPr>
        <p:txBody>
          <a:bodyPr>
            <a:normAutofit/>
          </a:bodyPr>
          <a:lstStyle/>
          <a:p>
            <a:pPr marL="0" indent="0">
              <a:lnSpc>
                <a:spcPct val="100000"/>
              </a:lnSpc>
              <a:spcBef>
                <a:spcPts val="0"/>
              </a:spcBef>
              <a:buNone/>
            </a:pPr>
            <a:r>
              <a:rPr lang="en-US" sz="2400" dirty="0"/>
              <a:t>Online newspapers typically have “comments” sections where readers can post chat responses to the article and can respond and reply to each other’s posts</a:t>
            </a:r>
          </a:p>
          <a:p>
            <a:pPr marL="0" indent="0">
              <a:lnSpc>
                <a:spcPct val="100000"/>
              </a:lnSpc>
              <a:spcBef>
                <a:spcPts val="0"/>
              </a:spcBef>
              <a:buNone/>
            </a:pPr>
            <a:endParaRPr lang="en-US" sz="2400" dirty="0"/>
          </a:p>
          <a:p>
            <a:pPr marL="0" indent="0">
              <a:lnSpc>
                <a:spcPct val="100000"/>
              </a:lnSpc>
              <a:spcBef>
                <a:spcPts val="0"/>
              </a:spcBef>
              <a:buNone/>
            </a:pPr>
            <a:r>
              <a:rPr lang="en-US" sz="2400" dirty="0"/>
              <a:t>Paakki et al. (2021) studied reader’s provocative “trolling” posts</a:t>
            </a:r>
          </a:p>
          <a:p>
            <a:pPr marL="0" indent="0">
              <a:lnSpc>
                <a:spcPct val="100000"/>
              </a:lnSpc>
              <a:spcBef>
                <a:spcPts val="0"/>
              </a:spcBef>
              <a:buNone/>
            </a:pPr>
            <a:endParaRPr lang="en-US" sz="2400" dirty="0"/>
          </a:p>
          <a:p>
            <a:pPr marL="0" indent="0">
              <a:lnSpc>
                <a:spcPct val="100000"/>
              </a:lnSpc>
              <a:spcBef>
                <a:spcPts val="0"/>
              </a:spcBef>
              <a:buNone/>
            </a:pPr>
            <a:r>
              <a:rPr lang="en-US" sz="2400" dirty="0"/>
              <a:t>One trolling technique they identified was deliberately misunderstanding a prior post, and responding to it in a way that derails the topic intended by that prior speaker</a:t>
            </a:r>
          </a:p>
        </p:txBody>
      </p:sp>
      <p:sp>
        <p:nvSpPr>
          <p:cNvPr id="4" name="Slide Number Placeholder 3"/>
          <p:cNvSpPr>
            <a:spLocks noGrp="1"/>
          </p:cNvSpPr>
          <p:nvPr>
            <p:ph type="sldNum" sz="quarter" idx="12"/>
          </p:nvPr>
        </p:nvSpPr>
        <p:spPr/>
        <p:txBody>
          <a:bodyPr/>
          <a:lstStyle/>
          <a:p>
            <a:fld id="{8FA6B9E1-94D4-4D2A-BA13-9A41CA748E43}" type="slidenum">
              <a:rPr lang="en-US" smtClean="0"/>
              <a:t>21</a:t>
            </a:fld>
            <a:endParaRPr lang="en-US" dirty="0"/>
          </a:p>
        </p:txBody>
      </p:sp>
    </p:spTree>
    <p:extLst>
      <p:ext uri="{BB962C8B-B14F-4D97-AF65-F5344CB8AC3E}">
        <p14:creationId xmlns:p14="http://schemas.microsoft.com/office/powerpoint/2010/main" val="3949357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br>
              <a:rPr lang="en-US" sz="3200" dirty="0">
                <a:latin typeface="+mn-lt"/>
              </a:rPr>
            </a:br>
            <a:r>
              <a:rPr lang="en-US" sz="3200" dirty="0">
                <a:latin typeface="+mn-lt"/>
              </a:rPr>
              <a:t>Summary</a:t>
            </a:r>
            <a:br>
              <a:rPr lang="en-US" dirty="0"/>
            </a:br>
            <a:endParaRPr lang="en-US" dirty="0"/>
          </a:p>
        </p:txBody>
      </p:sp>
      <p:sp>
        <p:nvSpPr>
          <p:cNvPr id="3" name="Content Placeholder 2"/>
          <p:cNvSpPr>
            <a:spLocks noGrp="1"/>
          </p:cNvSpPr>
          <p:nvPr>
            <p:ph idx="1"/>
          </p:nvPr>
        </p:nvSpPr>
        <p:spPr>
          <a:xfrm>
            <a:off x="838200" y="1487978"/>
            <a:ext cx="10515600" cy="4868372"/>
          </a:xfrm>
        </p:spPr>
        <p:txBody>
          <a:bodyPr/>
          <a:lstStyle/>
          <a:p>
            <a:pPr marL="0" indent="0">
              <a:buNone/>
            </a:pPr>
            <a:r>
              <a:rPr lang="en-US" sz="2400" dirty="0"/>
              <a:t>As with other types of talk in institutional settings, the interactional organization of televised news interviews is essential for doing the work of that setting</a:t>
            </a:r>
          </a:p>
          <a:p>
            <a:pPr marL="0" indent="0">
              <a:buNone/>
            </a:pPr>
            <a:endParaRPr lang="en-US" sz="2400" dirty="0"/>
          </a:p>
          <a:p>
            <a:pPr marL="0" indent="0">
              <a:buNone/>
            </a:pPr>
            <a:r>
              <a:rPr lang="en-US" sz="2400" dirty="0"/>
              <a:t>When interactional roles (e.g., questioner and answerer) or turn taking rules (e.g., waiting until being selected by the completion of a question to begin an answer) are not followed, the interaction may cease to be an interview and may become more like an argumentative conversation</a:t>
            </a:r>
          </a:p>
          <a:p>
            <a:pPr marL="0" indent="0">
              <a:buNone/>
            </a:pPr>
            <a:endParaRPr lang="en-US" sz="2400" dirty="0"/>
          </a:p>
          <a:p>
            <a:pPr marL="0" indent="0">
              <a:buNone/>
            </a:pPr>
            <a:r>
              <a:rPr lang="en-US" sz="2400" dirty="0"/>
              <a:t>The success of both IR and IE in performing their roles, and in particular the success of the IR in displaying journalistic expertise and neutrality, are created in the context of the cooperation of both parties with the interactional conventions of this type of interaction</a:t>
            </a:r>
          </a:p>
          <a:p>
            <a:endParaRPr lang="en-US" dirty="0"/>
          </a:p>
        </p:txBody>
      </p:sp>
      <p:sp>
        <p:nvSpPr>
          <p:cNvPr id="4" name="Slide Number Placeholder 3"/>
          <p:cNvSpPr>
            <a:spLocks noGrp="1"/>
          </p:cNvSpPr>
          <p:nvPr>
            <p:ph type="sldNum" sz="quarter" idx="12"/>
          </p:nvPr>
        </p:nvSpPr>
        <p:spPr/>
        <p:txBody>
          <a:bodyPr/>
          <a:lstStyle/>
          <a:p>
            <a:fld id="{8FA6B9E1-94D4-4D2A-BA13-9A41CA748E43}" type="slidenum">
              <a:rPr lang="en-US" smtClean="0"/>
              <a:t>22</a:t>
            </a:fld>
            <a:endParaRPr lang="en-US" dirty="0"/>
          </a:p>
        </p:txBody>
      </p:sp>
    </p:spTree>
    <p:extLst>
      <p:ext uri="{BB962C8B-B14F-4D97-AF65-F5344CB8AC3E}">
        <p14:creationId xmlns:p14="http://schemas.microsoft.com/office/powerpoint/2010/main" val="863989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544512"/>
          </a:xfrm>
        </p:spPr>
        <p:txBody>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681038"/>
            <a:ext cx="10515600" cy="6040436"/>
          </a:xfrm>
        </p:spPr>
        <p:txBody>
          <a:bodyPr>
            <a:noAutofit/>
          </a:bodyPr>
          <a:lstStyle/>
          <a:p>
            <a:pPr marL="0" indent="0">
              <a:lnSpc>
                <a:spcPct val="100000"/>
              </a:lnSpc>
              <a:spcBef>
                <a:spcPts val="0"/>
              </a:spcBef>
              <a:spcAft>
                <a:spcPts val="600"/>
              </a:spcAft>
              <a:buNone/>
            </a:pPr>
            <a:r>
              <a:rPr lang="en-US" sz="1400" dirty="0"/>
              <a:t>Alfahad, Abdulrahman. (2015), 'Aggressiveness and deference in Arabic broadcast interviews'.  </a:t>
            </a:r>
            <a:r>
              <a:rPr lang="en-US" sz="1400" u="sng" dirty="0"/>
              <a:t>Journal of Pragmatics</a:t>
            </a:r>
            <a:r>
              <a:rPr lang="en-US" sz="1400" dirty="0"/>
              <a:t>, 88, (2015), 58-72.</a:t>
            </a:r>
          </a:p>
          <a:p>
            <a:pPr marL="0" indent="0">
              <a:lnSpc>
                <a:spcPct val="100000"/>
              </a:lnSpc>
              <a:spcBef>
                <a:spcPts val="0"/>
              </a:spcBef>
              <a:spcAft>
                <a:spcPts val="600"/>
              </a:spcAft>
              <a:buNone/>
            </a:pPr>
            <a:r>
              <a:rPr lang="en-US" sz="1400" dirty="0">
                <a:effectLst/>
                <a:ea typeface="Calibri" panose="020F0502020204030204" pitchFamily="34" charset="0"/>
                <a:cs typeface="Times New Roman" panose="02020603050405020304" pitchFamily="18" charset="0"/>
              </a:rPr>
              <a:t>Clayman, Steven E. (1988), ‘Displaying neutrality in television news interviews’, </a:t>
            </a:r>
            <a:r>
              <a:rPr lang="en-US" sz="1400" u="sng" dirty="0">
                <a:effectLst/>
                <a:ea typeface="Calibri" panose="020F0502020204030204" pitchFamily="34" charset="0"/>
                <a:cs typeface="Times New Roman" panose="02020603050405020304" pitchFamily="18" charset="0"/>
              </a:rPr>
              <a:t>Social Problems</a:t>
            </a:r>
            <a:r>
              <a:rPr lang="en-US" sz="1400" dirty="0">
                <a:effectLst/>
                <a:ea typeface="Calibri" panose="020F0502020204030204" pitchFamily="34" charset="0"/>
                <a:cs typeface="Times New Roman" panose="02020603050405020304" pitchFamily="18" charset="0"/>
              </a:rPr>
              <a:t>, 35, (4), 474–92.</a:t>
            </a:r>
          </a:p>
          <a:p>
            <a:pPr marL="0" indent="0">
              <a:lnSpc>
                <a:spcPct val="100000"/>
              </a:lnSpc>
              <a:spcBef>
                <a:spcPts val="0"/>
              </a:spcBef>
              <a:spcAft>
                <a:spcPts val="600"/>
              </a:spcAft>
              <a:buNone/>
            </a:pPr>
            <a:r>
              <a:rPr lang="en-US" sz="1400" dirty="0">
                <a:effectLst/>
                <a:ea typeface="Calibri" panose="020F0502020204030204" pitchFamily="34" charset="0"/>
                <a:cs typeface="Times New Roman" panose="02020603050405020304" pitchFamily="18" charset="0"/>
              </a:rPr>
              <a:t>Clayman, Steven E. (1991), ‘News interview openings: aspects of sequential organization’, in Paddy Scannell (ed.), </a:t>
            </a:r>
            <a:r>
              <a:rPr lang="en-US" sz="1400" u="sng" dirty="0">
                <a:effectLst/>
                <a:ea typeface="Calibri" panose="020F0502020204030204" pitchFamily="34" charset="0"/>
                <a:cs typeface="Times New Roman" panose="02020603050405020304" pitchFamily="18" charset="0"/>
              </a:rPr>
              <a:t>Broadcast Talk</a:t>
            </a:r>
            <a:r>
              <a:rPr lang="en-US" sz="1400" dirty="0">
                <a:effectLst/>
                <a:ea typeface="Calibri" panose="020F0502020204030204" pitchFamily="34" charset="0"/>
                <a:cs typeface="Times New Roman" panose="02020603050405020304" pitchFamily="18" charset="0"/>
              </a:rPr>
              <a:t>. London: Sage, pp. 47–76.</a:t>
            </a:r>
          </a:p>
          <a:p>
            <a:pPr marL="0" indent="0">
              <a:lnSpc>
                <a:spcPct val="100000"/>
              </a:lnSpc>
              <a:spcBef>
                <a:spcPts val="0"/>
              </a:spcBef>
              <a:spcAft>
                <a:spcPts val="600"/>
              </a:spcAft>
              <a:buNone/>
            </a:pPr>
            <a:r>
              <a:rPr lang="en-US" sz="1400" dirty="0">
                <a:effectLst/>
                <a:ea typeface="Calibri" panose="020F0502020204030204" pitchFamily="34" charset="0"/>
                <a:cs typeface="Times New Roman" panose="02020603050405020304" pitchFamily="18" charset="0"/>
              </a:rPr>
              <a:t>Clayman, Steven E. (1993b), ‘Reformulating the question: a device for answering/not answering questions in news interviews and press conferences’, </a:t>
            </a:r>
            <a:r>
              <a:rPr lang="en-US" sz="1400" u="sng" dirty="0">
                <a:effectLst/>
                <a:ea typeface="Calibri" panose="020F0502020204030204" pitchFamily="34" charset="0"/>
                <a:cs typeface="Times New Roman" panose="02020603050405020304" pitchFamily="18" charset="0"/>
              </a:rPr>
              <a:t>Text</a:t>
            </a:r>
            <a:r>
              <a:rPr lang="en-US" sz="1400" dirty="0">
                <a:effectLst/>
                <a:ea typeface="Calibri" panose="020F0502020204030204" pitchFamily="34" charset="0"/>
                <a:cs typeface="Times New Roman" panose="02020603050405020304" pitchFamily="18" charset="0"/>
              </a:rPr>
              <a:t>, 13, (2), 159–88.</a:t>
            </a:r>
          </a:p>
          <a:p>
            <a:pPr marL="0" indent="0">
              <a:lnSpc>
                <a:spcPct val="100000"/>
              </a:lnSpc>
              <a:spcBef>
                <a:spcPts val="0"/>
              </a:spcBef>
              <a:spcAft>
                <a:spcPts val="600"/>
              </a:spcAft>
              <a:buNone/>
            </a:pPr>
            <a:r>
              <a:rPr lang="en-US" sz="1400" dirty="0">
                <a:effectLst/>
                <a:ea typeface="Calibri" panose="020F0502020204030204" pitchFamily="34" charset="0"/>
                <a:cs typeface="Times New Roman" panose="02020603050405020304" pitchFamily="18" charset="0"/>
              </a:rPr>
              <a:t>Clayman, Steven E. (2001), ‘Answers and evasions’, </a:t>
            </a:r>
            <a:r>
              <a:rPr lang="en-US" sz="1400" u="sng" dirty="0">
                <a:effectLst/>
                <a:ea typeface="Calibri" panose="020F0502020204030204" pitchFamily="34" charset="0"/>
                <a:cs typeface="Times New Roman" panose="02020603050405020304" pitchFamily="18" charset="0"/>
              </a:rPr>
              <a:t>Language in Society</a:t>
            </a:r>
            <a:r>
              <a:rPr lang="en-US" sz="1400" dirty="0">
                <a:effectLst/>
                <a:ea typeface="Calibri" panose="020F0502020204030204" pitchFamily="34" charset="0"/>
                <a:cs typeface="Times New Roman" panose="02020603050405020304" pitchFamily="18" charset="0"/>
              </a:rPr>
              <a:t>, 30, 403–22.</a:t>
            </a:r>
          </a:p>
          <a:p>
            <a:pPr marL="0" indent="0">
              <a:lnSpc>
                <a:spcPct val="100000"/>
              </a:lnSpc>
              <a:spcBef>
                <a:spcPts val="0"/>
              </a:spcBef>
              <a:spcAft>
                <a:spcPts val="600"/>
              </a:spcAft>
              <a:buNone/>
            </a:pPr>
            <a:r>
              <a:rPr lang="en-US" sz="1400" dirty="0">
                <a:effectLst/>
                <a:ea typeface="Calibri" panose="020F0502020204030204" pitchFamily="34" charset="0"/>
                <a:cs typeface="Times New Roman" panose="02020603050405020304" pitchFamily="18" charset="0"/>
              </a:rPr>
              <a:t>Clayman, Steven E. and Whalen, Jack. (1988/89), ‘When the medium becomes the message: the case of the Rather-Bush encounter’, </a:t>
            </a:r>
            <a:r>
              <a:rPr lang="en-US" sz="1400" u="sng" dirty="0">
                <a:effectLst/>
                <a:ea typeface="Calibri" panose="020F0502020204030204" pitchFamily="34" charset="0"/>
                <a:cs typeface="Times New Roman" panose="02020603050405020304" pitchFamily="18" charset="0"/>
              </a:rPr>
              <a:t>Research on Language and Social Interaction</a:t>
            </a:r>
            <a:r>
              <a:rPr lang="en-US" sz="1400" dirty="0">
                <a:effectLst/>
                <a:ea typeface="Calibri" panose="020F0502020204030204" pitchFamily="34" charset="0"/>
                <a:cs typeface="Times New Roman" panose="02020603050405020304" pitchFamily="18" charset="0"/>
              </a:rPr>
              <a:t>, 22, 241–72. </a:t>
            </a:r>
          </a:p>
          <a:p>
            <a:pPr marL="0" indent="0">
              <a:lnSpc>
                <a:spcPct val="100000"/>
              </a:lnSpc>
              <a:spcBef>
                <a:spcPts val="0"/>
              </a:spcBef>
              <a:spcAft>
                <a:spcPts val="600"/>
              </a:spcAft>
              <a:buNone/>
            </a:pPr>
            <a:r>
              <a:rPr lang="en-US" sz="1400" dirty="0">
                <a:effectLst/>
                <a:ea typeface="Calibri" panose="020F0502020204030204" pitchFamily="34" charset="0"/>
              </a:rPr>
              <a:t>Gialabouki, Lena and Theodossia-Soula Pavlidou. (2019), 'Beyond answering:  Interviewees’ use of questions in TV political interviews',  </a:t>
            </a:r>
            <a:r>
              <a:rPr lang="en-US" sz="1400" u="sng" dirty="0">
                <a:effectLst/>
                <a:ea typeface="Calibri" panose="020F0502020204030204" pitchFamily="34" charset="0"/>
              </a:rPr>
              <a:t>Journal of Pragmatics</a:t>
            </a:r>
            <a:r>
              <a:rPr lang="en-US" sz="1400" i="1" dirty="0">
                <a:effectLst/>
                <a:ea typeface="Calibri" panose="020F0502020204030204" pitchFamily="34" charset="0"/>
              </a:rPr>
              <a:t>,</a:t>
            </a:r>
            <a:r>
              <a:rPr lang="en-US" sz="1400" dirty="0">
                <a:effectLst/>
                <a:ea typeface="Calibri" panose="020F0502020204030204" pitchFamily="34" charset="0"/>
              </a:rPr>
              <a:t> 151, (2019), 18-29.</a:t>
            </a:r>
          </a:p>
          <a:p>
            <a:pPr marL="0" indent="0">
              <a:lnSpc>
                <a:spcPct val="100000"/>
              </a:lnSpc>
              <a:spcBef>
                <a:spcPts val="0"/>
              </a:spcBef>
              <a:spcAft>
                <a:spcPts val="600"/>
              </a:spcAft>
              <a:buNone/>
            </a:pPr>
            <a:r>
              <a:rPr lang="en-US" sz="1400" dirty="0">
                <a:effectLst/>
                <a:ea typeface="Calibri" panose="020F0502020204030204" pitchFamily="34" charset="0"/>
                <a:cs typeface="Times New Roman" panose="02020603050405020304" pitchFamily="18" charset="0"/>
              </a:rPr>
              <a:t>Goffman, Erving. (1981), </a:t>
            </a:r>
            <a:r>
              <a:rPr lang="en-US" sz="1400" u="sng" dirty="0">
                <a:effectLst/>
                <a:ea typeface="Calibri" panose="020F0502020204030204" pitchFamily="34" charset="0"/>
                <a:cs typeface="Times New Roman" panose="02020603050405020304" pitchFamily="18" charset="0"/>
              </a:rPr>
              <a:t>Forms of Talk</a:t>
            </a:r>
            <a:r>
              <a:rPr lang="en-US" sz="1400" dirty="0">
                <a:effectLst/>
                <a:ea typeface="Calibri" panose="020F0502020204030204" pitchFamily="34" charset="0"/>
                <a:cs typeface="Times New Roman" panose="02020603050405020304" pitchFamily="18" charset="0"/>
              </a:rPr>
              <a:t>. Philadelphia: University of Pennsylvania Press.</a:t>
            </a:r>
          </a:p>
          <a:p>
            <a:pPr marL="0" indent="0">
              <a:lnSpc>
                <a:spcPct val="100000"/>
              </a:lnSpc>
              <a:spcBef>
                <a:spcPts val="0"/>
              </a:spcBef>
              <a:spcAft>
                <a:spcPts val="600"/>
              </a:spcAft>
              <a:buNone/>
            </a:pPr>
            <a:r>
              <a:rPr lang="en-US" sz="1400" dirty="0">
                <a:ea typeface="Calibri" panose="020F0502020204030204" pitchFamily="34" charset="0"/>
                <a:cs typeface="Times New Roman" panose="02020603050405020304" pitchFamily="18" charset="0"/>
              </a:rPr>
              <a:t>Greatbatch, David. </a:t>
            </a:r>
            <a:r>
              <a:rPr lang="en-US" sz="1400" dirty="0">
                <a:effectLst/>
                <a:ea typeface="Calibri" panose="020F0502020204030204" pitchFamily="34" charset="0"/>
                <a:cs typeface="Times New Roman" panose="02020603050405020304" pitchFamily="18" charset="0"/>
              </a:rPr>
              <a:t>(1988), ‘A turn-taking system for British news interviews’, </a:t>
            </a:r>
            <a:r>
              <a:rPr lang="en-US" sz="1400" u="sng" dirty="0">
                <a:effectLst/>
                <a:ea typeface="Calibri" panose="020F0502020204030204" pitchFamily="34" charset="0"/>
                <a:cs typeface="Times New Roman" panose="02020603050405020304" pitchFamily="18" charset="0"/>
              </a:rPr>
              <a:t>Language in Society</a:t>
            </a:r>
            <a:r>
              <a:rPr lang="en-US" sz="1400" dirty="0">
                <a:effectLst/>
                <a:ea typeface="Calibri" panose="020F0502020204030204" pitchFamily="34" charset="0"/>
                <a:cs typeface="Times New Roman" panose="02020603050405020304" pitchFamily="18" charset="0"/>
              </a:rPr>
              <a:t>, 17, 401–30. </a:t>
            </a:r>
          </a:p>
          <a:p>
            <a:pPr marL="0" indent="0">
              <a:lnSpc>
                <a:spcPct val="100000"/>
              </a:lnSpc>
              <a:spcBef>
                <a:spcPts val="0"/>
              </a:spcBef>
              <a:spcAft>
                <a:spcPts val="600"/>
              </a:spcAft>
              <a:buNone/>
            </a:pPr>
            <a:r>
              <a:rPr lang="en-US" sz="1400" dirty="0">
                <a:effectLst/>
                <a:ea typeface="Calibri" panose="020F0502020204030204" pitchFamily="34" charset="0"/>
                <a:cs typeface="Times New Roman" panose="02020603050405020304" pitchFamily="18" charset="0"/>
              </a:rPr>
              <a:t>Heritage, John. (1985), ‘Analysing news interviews: aspects of the production of talk for an overhearing audience’, in T. A. van Dijk (ed.), </a:t>
            </a:r>
            <a:r>
              <a:rPr lang="en-US" sz="1400" u="sng" dirty="0">
                <a:effectLst/>
                <a:ea typeface="Calibri" panose="020F0502020204030204" pitchFamily="34" charset="0"/>
                <a:cs typeface="Times New Roman" panose="02020603050405020304" pitchFamily="18" charset="0"/>
              </a:rPr>
              <a:t>Handbook of Discourse Analysis, Volume 3: Discourse and Dialogue</a:t>
            </a:r>
            <a:r>
              <a:rPr lang="en-US" sz="1400" dirty="0">
                <a:effectLst/>
                <a:ea typeface="Calibri" panose="020F0502020204030204" pitchFamily="34" charset="0"/>
                <a:cs typeface="Times New Roman" panose="02020603050405020304" pitchFamily="18" charset="0"/>
              </a:rPr>
              <a:t>. London: Academic Press, pp. 95–119.</a:t>
            </a:r>
          </a:p>
          <a:p>
            <a:pPr marL="0" indent="0">
              <a:lnSpc>
                <a:spcPct val="100000"/>
              </a:lnSpc>
              <a:spcBef>
                <a:spcPts val="0"/>
              </a:spcBef>
              <a:spcAft>
                <a:spcPts val="600"/>
              </a:spcAft>
              <a:buNone/>
            </a:pPr>
            <a:r>
              <a:rPr lang="en-US" sz="1400" dirty="0"/>
              <a:t>Paakki, H., Vepsäläinen, H. and A. Salovaara. (2021), 'Disruptive online communication: How asymmetric trolling-like response strategies steer conversation off the track', </a:t>
            </a:r>
            <a:r>
              <a:rPr lang="en-US" sz="1400" u="sng" dirty="0"/>
              <a:t>Computer Supported Cooperative Work</a:t>
            </a:r>
            <a:r>
              <a:rPr lang="en-US" sz="1400" dirty="0"/>
              <a:t>, 30, 425–461. https://doi.org/10.1007/s10606-021-09397-1</a:t>
            </a:r>
          </a:p>
          <a:p>
            <a:pPr marL="0" indent="0">
              <a:lnSpc>
                <a:spcPct val="100000"/>
              </a:lnSpc>
              <a:spcBef>
                <a:spcPts val="0"/>
              </a:spcBef>
              <a:spcAft>
                <a:spcPts val="600"/>
              </a:spcAft>
              <a:buNone/>
            </a:pPr>
            <a:r>
              <a:rPr lang="en-US" sz="1400" dirty="0"/>
              <a:t>Romaniuk, Tanya.  (2013), 'Pursuing answers to questions in broadcast journalism’, </a:t>
            </a:r>
            <a:r>
              <a:rPr lang="en-US" sz="1400" u="sng" dirty="0"/>
              <a:t>Research on Language and Social Interaction</a:t>
            </a:r>
            <a:r>
              <a:rPr lang="en-US" sz="1400" dirty="0"/>
              <a:t>, 46(2), 144-164.</a:t>
            </a:r>
          </a:p>
          <a:p>
            <a:pPr marL="0" indent="0">
              <a:lnSpc>
                <a:spcPct val="100000"/>
              </a:lnSpc>
              <a:spcBef>
                <a:spcPts val="0"/>
              </a:spcBef>
              <a:spcAft>
                <a:spcPts val="600"/>
              </a:spcAft>
              <a:buNone/>
            </a:pPr>
            <a:r>
              <a:rPr lang="en-US" sz="1400" dirty="0"/>
              <a:t>Shalash, Dana. (2020), 'Affiliative Other Initiated Repeats (AOIRs) in Arabic broadcast news interviews: The case of Aljazeera's “The Opposite Direction”',  </a:t>
            </a:r>
            <a:r>
              <a:rPr lang="en-US" sz="1400" u="sng" dirty="0"/>
              <a:t>Journal of Pragmatics</a:t>
            </a:r>
            <a:r>
              <a:rPr lang="en-US" sz="1400" dirty="0"/>
              <a:t>, 170, (2020), 156-171. </a:t>
            </a:r>
          </a:p>
          <a:p>
            <a:pPr marL="0" indent="0">
              <a:buNone/>
            </a:pPr>
            <a:endParaRPr lang="en-US" sz="1800" dirty="0"/>
          </a:p>
        </p:txBody>
      </p:sp>
      <p:sp>
        <p:nvSpPr>
          <p:cNvPr id="4" name="Slide Number Placeholder 3"/>
          <p:cNvSpPr>
            <a:spLocks noGrp="1"/>
          </p:cNvSpPr>
          <p:nvPr>
            <p:ph type="sldNum" sz="quarter" idx="12"/>
          </p:nvPr>
        </p:nvSpPr>
        <p:spPr/>
        <p:txBody>
          <a:bodyPr/>
          <a:lstStyle/>
          <a:p>
            <a:fld id="{8FA6B9E1-94D4-4D2A-BA13-9A41CA748E43}" type="slidenum">
              <a:rPr lang="en-US" smtClean="0"/>
              <a:t>23</a:t>
            </a:fld>
            <a:endParaRPr lang="en-US" dirty="0"/>
          </a:p>
        </p:txBody>
      </p:sp>
    </p:spTree>
    <p:extLst>
      <p:ext uri="{BB962C8B-B14F-4D97-AF65-F5344CB8AC3E}">
        <p14:creationId xmlns:p14="http://schemas.microsoft.com/office/powerpoint/2010/main" val="426261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6351"/>
          </a:xfrm>
        </p:spPr>
        <p:txBody>
          <a:bodyPr/>
          <a:lstStyle/>
          <a:p>
            <a:pPr marL="0" indent="0">
              <a:lnSpc>
                <a:spcPct val="100000"/>
              </a:lnSpc>
              <a:spcBef>
                <a:spcPts val="0"/>
              </a:spcBef>
            </a:pPr>
            <a:br>
              <a:rPr lang="en-US" sz="3200" dirty="0">
                <a:latin typeface="+mn-lt"/>
              </a:rPr>
            </a:br>
            <a:br>
              <a:rPr lang="en-US" sz="3200" dirty="0">
                <a:latin typeface="+mn-lt"/>
              </a:rPr>
            </a:br>
            <a:br>
              <a:rPr lang="en-US" sz="3200" dirty="0">
                <a:latin typeface="+mn-lt"/>
              </a:rPr>
            </a:br>
            <a:r>
              <a:rPr lang="en-US" sz="3200" dirty="0">
                <a:latin typeface="+mn-lt"/>
              </a:rPr>
              <a:t>The Interactional Organization of Television News Interviews</a:t>
            </a:r>
            <a:br>
              <a:rPr lang="en-US" dirty="0"/>
            </a:br>
            <a:r>
              <a:rPr lang="en-US" dirty="0"/>
              <a:t>	</a:t>
            </a:r>
            <a:br>
              <a:rPr lang="en-US" dirty="0"/>
            </a:br>
            <a:endParaRPr lang="en-US" dirty="0"/>
          </a:p>
        </p:txBody>
      </p:sp>
      <p:sp>
        <p:nvSpPr>
          <p:cNvPr id="3" name="Content Placeholder 2"/>
          <p:cNvSpPr>
            <a:spLocks noGrp="1"/>
          </p:cNvSpPr>
          <p:nvPr>
            <p:ph idx="1"/>
          </p:nvPr>
        </p:nvSpPr>
        <p:spPr>
          <a:xfrm>
            <a:off x="1879600" y="1938867"/>
            <a:ext cx="9474200" cy="4238096"/>
          </a:xfrm>
        </p:spPr>
        <p:txBody>
          <a:bodyPr/>
          <a:lstStyle/>
          <a:p>
            <a:pPr marL="0" indent="0">
              <a:lnSpc>
                <a:spcPct val="100000"/>
              </a:lnSpc>
              <a:spcBef>
                <a:spcPts val="0"/>
              </a:spcBef>
              <a:buNone/>
            </a:pPr>
            <a:r>
              <a:rPr lang="en-US" sz="2400" dirty="0"/>
              <a:t>Talk in institutional settings often characterized by role differentiation with different interactional actions performed by different participants</a:t>
            </a:r>
          </a:p>
          <a:p>
            <a:pPr marL="0" indent="0">
              <a:lnSpc>
                <a:spcPct val="100000"/>
              </a:lnSpc>
              <a:spcBef>
                <a:spcPts val="0"/>
              </a:spcBef>
              <a:buNone/>
            </a:pPr>
            <a:endParaRPr lang="en-US" sz="2400" dirty="0"/>
          </a:p>
          <a:p>
            <a:pPr marL="0" indent="0">
              <a:lnSpc>
                <a:spcPct val="100000"/>
              </a:lnSpc>
              <a:spcBef>
                <a:spcPts val="0"/>
              </a:spcBef>
              <a:buNone/>
            </a:pPr>
            <a:r>
              <a:rPr lang="en-US" sz="2400" dirty="0"/>
              <a:t>Openings and closings initiated by IRs, IRs ask questions and typically control topic of interview through these questions</a:t>
            </a:r>
          </a:p>
          <a:p>
            <a:pPr marL="0" indent="0">
              <a:lnSpc>
                <a:spcPct val="100000"/>
              </a:lnSpc>
              <a:spcBef>
                <a:spcPts val="0"/>
              </a:spcBef>
              <a:buNone/>
            </a:pPr>
            <a:endParaRPr lang="en-US" sz="2400" dirty="0"/>
          </a:p>
          <a:p>
            <a:pPr marL="0" indent="0">
              <a:lnSpc>
                <a:spcPct val="100000"/>
              </a:lnSpc>
              <a:spcBef>
                <a:spcPts val="0"/>
              </a:spcBef>
              <a:buNone/>
            </a:pPr>
            <a:r>
              <a:rPr lang="en-US" sz="2400" dirty="0"/>
              <a:t>IEs answer questions</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1600" dirty="0"/>
              <a:t>(Clayman, 1991; Greatbatch, 1988)</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8FA6B9E1-94D4-4D2A-BA13-9A41CA748E43}" type="slidenum">
              <a:rPr lang="en-US" smtClean="0"/>
              <a:t>3</a:t>
            </a:fld>
            <a:endParaRPr lang="en-US" dirty="0"/>
          </a:p>
        </p:txBody>
      </p:sp>
    </p:spTree>
    <p:extLst>
      <p:ext uri="{BB962C8B-B14F-4D97-AF65-F5344CB8AC3E}">
        <p14:creationId xmlns:p14="http://schemas.microsoft.com/office/powerpoint/2010/main" val="30820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464"/>
          </a:xfrm>
        </p:spPr>
        <p:txBody>
          <a:bodyPr>
            <a:normAutofit/>
          </a:bodyPr>
          <a:lstStyle/>
          <a:p>
            <a:r>
              <a:rPr lang="en-US" sz="3200" dirty="0">
                <a:latin typeface="+mn-lt"/>
              </a:rPr>
              <a:t>Taking a Neutral Stance in Television News Interviews</a:t>
            </a:r>
          </a:p>
        </p:txBody>
      </p:sp>
      <p:sp>
        <p:nvSpPr>
          <p:cNvPr id="3" name="Content Placeholder 2"/>
          <p:cNvSpPr>
            <a:spLocks noGrp="1"/>
          </p:cNvSpPr>
          <p:nvPr>
            <p:ph idx="1"/>
          </p:nvPr>
        </p:nvSpPr>
        <p:spPr>
          <a:xfrm>
            <a:off x="1193800" y="1138844"/>
            <a:ext cx="10160000" cy="5038119"/>
          </a:xfrm>
        </p:spPr>
        <p:txBody>
          <a:bodyPr/>
          <a:lstStyle/>
          <a:p>
            <a:pPr marL="0" indent="0">
              <a:buNone/>
            </a:pPr>
            <a:r>
              <a:rPr lang="en-US" sz="2400" dirty="0"/>
              <a:t>IRs typically separate controversial background statements from the question itself in order to display their neutrality through the asking of a “neutral” question.</a:t>
            </a:r>
          </a:p>
          <a:p>
            <a:pPr marL="0" indent="0">
              <a:buNone/>
            </a:pPr>
            <a:endParaRPr lang="en-US" sz="2400" dirty="0"/>
          </a:p>
          <a:p>
            <a:pPr marL="0" indent="0">
              <a:buNone/>
            </a:pPr>
            <a:r>
              <a:rPr lang="en-US" sz="2400" dirty="0"/>
              <a:t>IEs contribute to the IR’s display of neutrality by avoiding responding to the background information, and instead waiting for  the question to be produced</a:t>
            </a:r>
          </a:p>
          <a:p>
            <a:pPr marL="0" indent="0">
              <a:buNone/>
            </a:pPr>
            <a:endParaRPr lang="en-US" sz="2400" dirty="0"/>
          </a:p>
          <a:p>
            <a:pPr marL="0" indent="0">
              <a:buNone/>
            </a:pPr>
            <a:r>
              <a:rPr lang="en-US" sz="2400" dirty="0"/>
              <a:t>IR and IE typically withhold listener response to avoid engaging in each other’s turns.  This contributes to IR’s display of neutrality.</a:t>
            </a:r>
          </a:p>
          <a:p>
            <a:pPr marL="0" indent="0">
              <a:buNone/>
            </a:pPr>
            <a:r>
              <a:rPr lang="en-US" sz="1600" dirty="0"/>
              <a:t>(Heritage, 1985)</a:t>
            </a:r>
          </a:p>
          <a:p>
            <a:pPr marL="0" indent="0">
              <a:buNone/>
            </a:pPr>
            <a:endParaRPr lang="en-US" sz="1600" dirty="0"/>
          </a:p>
          <a:p>
            <a:pPr marL="0" indent="0">
              <a:buNone/>
            </a:pPr>
            <a:r>
              <a:rPr lang="en-US" dirty="0"/>
              <a:t>Excerpt 2 on next slide illustrates display of neutrality</a:t>
            </a:r>
          </a:p>
        </p:txBody>
      </p:sp>
      <p:sp>
        <p:nvSpPr>
          <p:cNvPr id="4" name="Slide Number Placeholder 3"/>
          <p:cNvSpPr>
            <a:spLocks noGrp="1"/>
          </p:cNvSpPr>
          <p:nvPr>
            <p:ph type="sldNum" sz="quarter" idx="12"/>
          </p:nvPr>
        </p:nvSpPr>
        <p:spPr/>
        <p:txBody>
          <a:bodyPr/>
          <a:lstStyle/>
          <a:p>
            <a:fld id="{8FA6B9E1-94D4-4D2A-BA13-9A41CA748E43}" type="slidenum">
              <a:rPr lang="en-US" smtClean="0"/>
              <a:t>4</a:t>
            </a:fld>
            <a:endParaRPr lang="en-US" dirty="0"/>
          </a:p>
        </p:txBody>
      </p:sp>
    </p:spTree>
    <p:extLst>
      <p:ext uri="{BB962C8B-B14F-4D97-AF65-F5344CB8AC3E}">
        <p14:creationId xmlns:p14="http://schemas.microsoft.com/office/powerpoint/2010/main" val="107042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630"/>
            <a:ext cx="10515600" cy="773084"/>
          </a:xfrm>
        </p:spPr>
        <p:txBody>
          <a:bodyPr>
            <a:noAutofit/>
          </a:bodyPr>
          <a:lstStyle/>
          <a:p>
            <a:br>
              <a:rPr lang="en-US" sz="3200" dirty="0">
                <a:latin typeface="+mn-lt"/>
              </a:rPr>
            </a:br>
            <a:r>
              <a:rPr lang="en-US" sz="3200" dirty="0">
                <a:latin typeface="+mn-lt"/>
              </a:rPr>
              <a:t>Excerpt 2 : Display of Neutrality (Clayman, 1988, pp. 479–80)</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13905"/>
            <a:ext cx="10515600" cy="5607570"/>
          </a:xfrm>
        </p:spPr>
        <p:txBody>
          <a:bodyPr/>
          <a:lstStyle/>
          <a:p>
            <a:pPr marL="0" indent="0">
              <a:buNone/>
            </a:pPr>
            <a:r>
              <a:rPr lang="en-US" sz="2400" dirty="0"/>
              <a:t>1  IR:   As Peter Sharp said in that pi</a:t>
            </a:r>
            <a:r>
              <a:rPr lang="en-US" sz="2400" u="sng" dirty="0"/>
              <a:t>e</a:t>
            </a:r>
            <a:r>
              <a:rPr lang="en-US" sz="2400" dirty="0"/>
              <a:t>ce it is a lot easier to im</a:t>
            </a:r>
            <a:r>
              <a:rPr lang="en-US" sz="2400" u="sng" dirty="0"/>
              <a:t>po</a:t>
            </a:r>
            <a:r>
              <a:rPr lang="en-US" sz="2400" dirty="0"/>
              <a:t>se a state of</a:t>
            </a:r>
          </a:p>
          <a:p>
            <a:pPr marL="0" indent="0">
              <a:buNone/>
            </a:pPr>
            <a:r>
              <a:rPr lang="en-US" sz="2400" dirty="0"/>
              <a:t>2	emergency than it is to l</a:t>
            </a:r>
            <a:r>
              <a:rPr lang="en-US" sz="2400" u="sng" dirty="0"/>
              <a:t>if</a:t>
            </a:r>
            <a:r>
              <a:rPr lang="en-US" sz="2400" dirty="0"/>
              <a:t>t it.</a:t>
            </a:r>
          </a:p>
          <a:p>
            <a:pPr marL="0" indent="0">
              <a:buNone/>
            </a:pPr>
            <a:r>
              <a:rPr lang="en-US" sz="2400" dirty="0"/>
              <a:t>3	.</a:t>
            </a:r>
            <a:r>
              <a:rPr lang="en-US" sz="2400" dirty="0" err="1"/>
              <a:t>hhh</a:t>
            </a:r>
            <a:r>
              <a:rPr lang="en-US" sz="2400"/>
              <a:t> You s</a:t>
            </a:r>
            <a:r>
              <a:rPr lang="en-US" sz="2400" u="sng"/>
              <a:t>til</a:t>
            </a:r>
            <a:r>
              <a:rPr lang="en-US" sz="2400"/>
              <a:t>l h</a:t>
            </a:r>
            <a:r>
              <a:rPr lang="en-US" sz="2400" u="sng"/>
              <a:t>a</a:t>
            </a:r>
            <a:r>
              <a:rPr lang="en-US" sz="2400"/>
              <a:t>ve the r</a:t>
            </a:r>
            <a:r>
              <a:rPr lang="en-US" sz="2400" u="sng"/>
              <a:t>oo</a:t>
            </a:r>
            <a:r>
              <a:rPr lang="en-US" sz="2400"/>
              <a:t>t c</a:t>
            </a:r>
            <a:r>
              <a:rPr lang="en-US" sz="2400" u="sng"/>
              <a:t>au</a:t>
            </a:r>
            <a:r>
              <a:rPr lang="en-US" sz="2400"/>
              <a:t>se when you l</a:t>
            </a:r>
            <a:r>
              <a:rPr lang="en-US" sz="2400" u="sng"/>
              <a:t>if</a:t>
            </a:r>
            <a:r>
              <a:rPr lang="en-US" sz="2400"/>
              <a:t>t it.</a:t>
            </a:r>
          </a:p>
          <a:p>
            <a:pPr marL="0" indent="0">
              <a:buNone/>
            </a:pPr>
            <a:r>
              <a:rPr lang="en-US" sz="2400"/>
              <a:t>4	And bl</a:t>
            </a:r>
            <a:r>
              <a:rPr lang="en-US" sz="2400" u="sng"/>
              <a:t>a</a:t>
            </a:r>
            <a:r>
              <a:rPr lang="en-US" sz="2400"/>
              <a:t>ck leaders in that country have made it v</a:t>
            </a:r>
            <a:r>
              <a:rPr lang="en-US" sz="2400" u="sng"/>
              <a:t>e</a:t>
            </a:r>
            <a:r>
              <a:rPr lang="en-US" sz="2400"/>
              <a:t>ry </a:t>
            </a:r>
            <a:r>
              <a:rPr lang="en-US" sz="2400" u="sng"/>
              <a:t>cle</a:t>
            </a:r>
            <a:r>
              <a:rPr lang="en-US" sz="2400"/>
              <a:t>ar that this kind of</a:t>
            </a:r>
          </a:p>
          <a:p>
            <a:pPr marL="0" indent="0">
              <a:buNone/>
            </a:pPr>
            <a:r>
              <a:rPr lang="en-US" sz="2400"/>
              <a:t>5	situation there's no way of s</a:t>
            </a:r>
            <a:r>
              <a:rPr lang="en-US" sz="2400" u="sng"/>
              <a:t>top</a:t>
            </a:r>
            <a:r>
              <a:rPr lang="en-US" sz="2400"/>
              <a:t>ping this kind of situation unless there is an</a:t>
            </a:r>
          </a:p>
          <a:p>
            <a:pPr marL="0" indent="0">
              <a:buNone/>
            </a:pPr>
            <a:r>
              <a:rPr lang="en-US" sz="2400"/>
              <a:t>6	end to ap</a:t>
            </a:r>
            <a:r>
              <a:rPr lang="en-US" sz="2400" u="sng"/>
              <a:t>a</a:t>
            </a:r>
            <a:r>
              <a:rPr lang="en-US" sz="2400"/>
              <a:t>rtheid.</a:t>
            </a:r>
          </a:p>
          <a:p>
            <a:pPr marL="0" indent="0">
              <a:buNone/>
            </a:pPr>
            <a:r>
              <a:rPr lang="en-US" sz="2400"/>
              <a:t>7	It seems to me that by </a:t>
            </a:r>
            <a:r>
              <a:rPr lang="en-US" sz="2400" u="sng"/>
              <a:t>do</a:t>
            </a:r>
            <a:r>
              <a:rPr lang="en-US" sz="2400"/>
              <a:t>ing this by eh imp</a:t>
            </a:r>
            <a:r>
              <a:rPr lang="en-US" sz="2400" u="sng"/>
              <a:t>o</a:t>
            </a:r>
            <a:r>
              <a:rPr lang="en-US" sz="2400"/>
              <a:t>sing I guess this kind of</a:t>
            </a:r>
          </a:p>
          <a:p>
            <a:pPr marL="0" indent="0">
              <a:buNone/>
            </a:pPr>
            <a:r>
              <a:rPr lang="en-US" sz="2400"/>
              <a:t>8	repr</a:t>
            </a:r>
            <a:r>
              <a:rPr lang="en-US" sz="2400" u="sng"/>
              <a:t>e</a:t>
            </a:r>
            <a:r>
              <a:rPr lang="en-US" sz="2400"/>
              <a:t>ssion you r</a:t>
            </a:r>
            <a:r>
              <a:rPr lang="en-US" sz="2400" u="sng"/>
              <a:t>e</a:t>
            </a:r>
            <a:r>
              <a:rPr lang="en-US" sz="2400"/>
              <a:t>ally set up uh </a:t>
            </a:r>
            <a:r>
              <a:rPr lang="en-US" sz="2400" u="sng"/>
              <a:t>sys</a:t>
            </a:r>
            <a:r>
              <a:rPr lang="en-US" sz="2400"/>
              <a:t>tem where you can do </a:t>
            </a:r>
            <a:r>
              <a:rPr lang="en-US" sz="2400" u="sng"/>
              <a:t>no</a:t>
            </a:r>
            <a:r>
              <a:rPr lang="en-US" sz="2400"/>
              <a:t>thing it seems</a:t>
            </a:r>
          </a:p>
          <a:p>
            <a:pPr marL="0" indent="0">
              <a:buNone/>
            </a:pPr>
            <a:r>
              <a:rPr lang="en-US" sz="2400"/>
              <a:t>9	to me when you </a:t>
            </a:r>
            <a:r>
              <a:rPr lang="en-US" sz="2400" u="sng"/>
              <a:t>lif</a:t>
            </a:r>
            <a:r>
              <a:rPr lang="en-US" sz="2400"/>
              <a:t>t it except to ch</a:t>
            </a:r>
            <a:r>
              <a:rPr lang="en-US" sz="2400" u="sng"/>
              <a:t>an</a:t>
            </a:r>
            <a:r>
              <a:rPr lang="en-US" sz="2400"/>
              <a:t>ge the system that ex</a:t>
            </a:r>
            <a:r>
              <a:rPr lang="en-US" sz="2400" u="sng"/>
              <a:t>i</a:t>
            </a:r>
            <a:r>
              <a:rPr lang="en-US" sz="2400"/>
              <a:t>sts there</a:t>
            </a:r>
          </a:p>
          <a:p>
            <a:pPr marL="0" indent="0">
              <a:buNone/>
            </a:pPr>
            <a:r>
              <a:rPr lang="en-US" sz="2400"/>
              <a:t>10	(.) thuh </a:t>
            </a:r>
            <a:r>
              <a:rPr lang="en-US" sz="2400" u="sng"/>
              <a:t>bas</a:t>
            </a:r>
            <a:r>
              <a:rPr lang="en-US" sz="2400"/>
              <a:t>ic system.</a:t>
            </a:r>
          </a:p>
          <a:p>
            <a:pPr marL="0" indent="0">
              <a:buNone/>
            </a:pPr>
            <a:r>
              <a:rPr lang="en-US" sz="2400"/>
              <a:t>11	.hhhh Is that unf</a:t>
            </a:r>
            <a:r>
              <a:rPr lang="en-US" sz="2400" u="sng"/>
              <a:t>air</a:t>
            </a:r>
            <a:r>
              <a:rPr lang="en-US" sz="2400"/>
              <a:t>?</a:t>
            </a:r>
          </a:p>
          <a:p>
            <a:pPr marL="0" indent="0">
              <a:buNone/>
            </a:pPr>
            <a:r>
              <a:rPr lang="en-US" sz="2400"/>
              <a:t>12 IE:	</a:t>
            </a:r>
            <a:r>
              <a:rPr lang="en-US" sz="2400" u="sng"/>
              <a:t>I</a:t>
            </a:r>
            <a:r>
              <a:rPr lang="en-US" sz="2400"/>
              <a:t> would think it's unf</a:t>
            </a:r>
            <a:r>
              <a:rPr lang="en-US" sz="2400" u="sng"/>
              <a:t>air</a:t>
            </a:r>
            <a:r>
              <a:rPr lang="en-US" sz="2400"/>
              <a:t> what is being said...</a:t>
            </a:r>
          </a:p>
          <a:p>
            <a:endParaRPr lang="en-US"/>
          </a:p>
        </p:txBody>
      </p:sp>
      <p:sp>
        <p:nvSpPr>
          <p:cNvPr id="4" name="Slide Number Placeholder 3"/>
          <p:cNvSpPr>
            <a:spLocks noGrp="1"/>
          </p:cNvSpPr>
          <p:nvPr>
            <p:ph type="sldNum" sz="quarter" idx="12"/>
          </p:nvPr>
        </p:nvSpPr>
        <p:spPr/>
        <p:txBody>
          <a:bodyPr/>
          <a:lstStyle/>
          <a:p>
            <a:fld id="{8FA6B9E1-94D4-4D2A-BA13-9A41CA748E43}" type="slidenum">
              <a:rPr lang="en-US" smtClean="0"/>
              <a:t>5</a:t>
            </a:fld>
            <a:endParaRPr lang="en-US"/>
          </a:p>
        </p:txBody>
      </p:sp>
    </p:spTree>
    <p:extLst>
      <p:ext uri="{BB962C8B-B14F-4D97-AF65-F5344CB8AC3E}">
        <p14:creationId xmlns:p14="http://schemas.microsoft.com/office/powerpoint/2010/main" val="853359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5542"/>
          </a:xfrm>
        </p:spPr>
        <p:txBody>
          <a:bodyPr>
            <a:normAutofit/>
          </a:bodyPr>
          <a:lstStyle/>
          <a:p>
            <a:r>
              <a:rPr lang="en-US" sz="3200" dirty="0">
                <a:latin typeface="+mn-lt"/>
              </a:rPr>
              <a:t>“Footing” Shifts</a:t>
            </a:r>
          </a:p>
        </p:txBody>
      </p:sp>
      <p:sp>
        <p:nvSpPr>
          <p:cNvPr id="3" name="Content Placeholder 2"/>
          <p:cNvSpPr>
            <a:spLocks noGrp="1"/>
          </p:cNvSpPr>
          <p:nvPr>
            <p:ph idx="1"/>
          </p:nvPr>
        </p:nvSpPr>
        <p:spPr>
          <a:xfrm>
            <a:off x="1972732" y="1608667"/>
            <a:ext cx="9381067" cy="4568296"/>
          </a:xfrm>
        </p:spPr>
        <p:txBody>
          <a:bodyPr/>
          <a:lstStyle/>
          <a:p>
            <a:pPr marL="0" indent="0">
              <a:buNone/>
            </a:pPr>
            <a:r>
              <a:rPr lang="en-US" sz="2400" dirty="0"/>
              <a:t>IRs work to display neutrality by attributing controversial statements to others via a footing shift from “author” of the utterance to “animator” of someone else’s statement. (Goffman, 1981)</a:t>
            </a:r>
          </a:p>
          <a:p>
            <a:pPr marL="0" indent="0">
              <a:buNone/>
            </a:pPr>
            <a:endParaRPr lang="en-US" sz="2400" dirty="0"/>
          </a:p>
          <a:p>
            <a:pPr marL="0" indent="0">
              <a:buNone/>
            </a:pPr>
            <a:endParaRPr lang="en-US" sz="2400" dirty="0"/>
          </a:p>
          <a:p>
            <a:pPr marL="0" indent="0">
              <a:buNone/>
            </a:pPr>
            <a:r>
              <a:rPr lang="en-US" sz="2400" dirty="0"/>
              <a:t>Excerpt 4 on the next slide shows an IR performing a footing shift by attributing the statement about the state of emergency in South Africa to what “the cr</a:t>
            </a:r>
            <a:r>
              <a:rPr lang="en-US" sz="2400" u="sng" dirty="0"/>
              <a:t>i</a:t>
            </a:r>
            <a:r>
              <a:rPr lang="en-US" sz="2400" dirty="0"/>
              <a:t>tics say” (line 4)</a:t>
            </a:r>
          </a:p>
          <a:p>
            <a:endParaRPr lang="en-US" dirty="0"/>
          </a:p>
          <a:p>
            <a:endParaRPr lang="en-US" dirty="0"/>
          </a:p>
        </p:txBody>
      </p:sp>
      <p:sp>
        <p:nvSpPr>
          <p:cNvPr id="4" name="Slide Number Placeholder 3"/>
          <p:cNvSpPr>
            <a:spLocks noGrp="1"/>
          </p:cNvSpPr>
          <p:nvPr>
            <p:ph type="sldNum" sz="quarter" idx="12"/>
          </p:nvPr>
        </p:nvSpPr>
        <p:spPr/>
        <p:txBody>
          <a:bodyPr/>
          <a:lstStyle/>
          <a:p>
            <a:fld id="{8FA6B9E1-94D4-4D2A-BA13-9A41CA748E43}" type="slidenum">
              <a:rPr lang="en-US" smtClean="0"/>
              <a:t>6</a:t>
            </a:fld>
            <a:endParaRPr lang="en-US" dirty="0"/>
          </a:p>
        </p:txBody>
      </p:sp>
    </p:spTree>
    <p:extLst>
      <p:ext uri="{BB962C8B-B14F-4D97-AF65-F5344CB8AC3E}">
        <p14:creationId xmlns:p14="http://schemas.microsoft.com/office/powerpoint/2010/main" val="428280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505"/>
            <a:ext cx="10515600" cy="1554480"/>
          </a:xfrm>
        </p:spPr>
        <p:txBody>
          <a:bodyPr>
            <a:noAutofit/>
          </a:bodyPr>
          <a:lstStyle/>
          <a:p>
            <a:r>
              <a:rPr lang="en-US" sz="2800" dirty="0">
                <a:latin typeface="+mn-lt"/>
              </a:rPr>
              <a:t>Excerpt 4:  Clayman (1988, p. 482) [MacNeil/Lehrer 7/22/85a:5]</a:t>
            </a:r>
            <a:br>
              <a:rPr lang="en-US" sz="2800" dirty="0">
                <a:latin typeface="+mn-lt"/>
              </a:rPr>
            </a:br>
            <a:r>
              <a:rPr lang="en-US" sz="2800" dirty="0">
                <a:latin typeface="+mn-lt"/>
              </a:rPr>
              <a:t>((The IE is the South African ambassador to the United States, and is explaining why the South African government recently imposed a state of emergency.))</a:t>
            </a:r>
          </a:p>
        </p:txBody>
      </p:sp>
      <p:sp>
        <p:nvSpPr>
          <p:cNvPr id="3" name="Content Placeholder 2"/>
          <p:cNvSpPr>
            <a:spLocks noGrp="1"/>
          </p:cNvSpPr>
          <p:nvPr>
            <p:ph idx="1"/>
          </p:nvPr>
        </p:nvSpPr>
        <p:spPr>
          <a:xfrm>
            <a:off x="838200" y="2435629"/>
            <a:ext cx="10515600" cy="4285846"/>
          </a:xfrm>
        </p:spPr>
        <p:txBody>
          <a:bodyPr/>
          <a:lstStyle/>
          <a:p>
            <a:pPr marL="0" indent="0">
              <a:buNone/>
            </a:pPr>
            <a:r>
              <a:rPr lang="en-US" sz="2000" dirty="0"/>
              <a:t>1	IE:	... And w</a:t>
            </a:r>
            <a:r>
              <a:rPr lang="en-US" sz="2000" u="sng" dirty="0"/>
              <a:t>e</a:t>
            </a:r>
            <a:r>
              <a:rPr lang="en-US" sz="2000" dirty="0"/>
              <a:t> would j</a:t>
            </a:r>
            <a:r>
              <a:rPr lang="en-US" sz="2000" u="sng" dirty="0"/>
              <a:t>u</a:t>
            </a:r>
            <a:r>
              <a:rPr lang="en-US" sz="2000" dirty="0"/>
              <a:t>st want to avoid </a:t>
            </a:r>
            <a:r>
              <a:rPr lang="en-US" sz="2000" u="sng" dirty="0"/>
              <a:t>any</a:t>
            </a:r>
            <a:r>
              <a:rPr lang="en-US" sz="2000" dirty="0"/>
              <a:t> p</a:t>
            </a:r>
            <a:r>
              <a:rPr lang="en-US" sz="2000" u="sng" dirty="0"/>
              <a:t>o</a:t>
            </a:r>
            <a:r>
              <a:rPr lang="en-US" sz="2000" dirty="0"/>
              <a:t>ssible situation that might </a:t>
            </a:r>
          </a:p>
          <a:p>
            <a:pPr marL="0" indent="0">
              <a:buNone/>
            </a:pPr>
            <a:r>
              <a:rPr lang="en-US" sz="2000" dirty="0"/>
              <a:t>2		lead to more violence.</a:t>
            </a:r>
          </a:p>
          <a:p>
            <a:pPr marL="0" indent="0">
              <a:buNone/>
            </a:pPr>
            <a:r>
              <a:rPr lang="en-US" sz="2000" dirty="0"/>
              <a:t>3	IR:	Finally Mister Ambassador as you know</a:t>
            </a:r>
          </a:p>
          <a:p>
            <a:pPr marL="0" indent="0">
              <a:buNone/>
            </a:pPr>
            <a:r>
              <a:rPr lang="en-US" sz="2000" dirty="0"/>
              <a:t>4		the cr</a:t>
            </a:r>
            <a:r>
              <a:rPr lang="en-US" sz="2000" u="sng" dirty="0"/>
              <a:t>i</a:t>
            </a:r>
            <a:r>
              <a:rPr lang="en-US" sz="2000" dirty="0"/>
              <a:t>tics say</a:t>
            </a:r>
          </a:p>
          <a:p>
            <a:pPr marL="0" indent="0">
              <a:buNone/>
            </a:pPr>
            <a:r>
              <a:rPr lang="en-US" sz="2000" dirty="0"/>
              <a:t>5		that the p</a:t>
            </a:r>
            <a:r>
              <a:rPr lang="en-US" sz="2000" u="sng" dirty="0"/>
              <a:t>u</a:t>
            </a:r>
            <a:r>
              <a:rPr lang="en-US" sz="2000" dirty="0"/>
              <a:t>rpose </a:t>
            </a:r>
            <a:r>
              <a:rPr lang="en-US" sz="2000" u="sng" dirty="0"/>
              <a:t>o</a:t>
            </a:r>
            <a:r>
              <a:rPr lang="en-US" sz="2000" dirty="0"/>
              <a:t>f the state of emergency the </a:t>
            </a:r>
            <a:r>
              <a:rPr lang="en-US" sz="2000" u="sng" dirty="0"/>
              <a:t>re</a:t>
            </a:r>
            <a:r>
              <a:rPr lang="en-US" sz="2000" dirty="0"/>
              <a:t>al</a:t>
            </a:r>
          </a:p>
          <a:p>
            <a:pPr marL="0" indent="0">
              <a:buNone/>
            </a:pPr>
            <a:r>
              <a:rPr lang="en-US" sz="2000" dirty="0"/>
              <a:t>6		purpose of the state of emergency is to suppress political diss</a:t>
            </a:r>
            <a:r>
              <a:rPr lang="en-US" sz="2000" u="sng" dirty="0"/>
              <a:t>en</a:t>
            </a:r>
            <a:r>
              <a:rPr lang="en-US" sz="2000" dirty="0"/>
              <a:t>t.  those who</a:t>
            </a:r>
          </a:p>
          <a:p>
            <a:pPr marL="0" indent="0">
              <a:buNone/>
            </a:pPr>
            <a:r>
              <a:rPr lang="en-US" sz="2000" dirty="0"/>
              <a:t>7		are opp</a:t>
            </a:r>
            <a:r>
              <a:rPr lang="en-US" sz="2000" u="sng" dirty="0"/>
              <a:t>o</a:t>
            </a:r>
            <a:r>
              <a:rPr lang="en-US" sz="2000" dirty="0"/>
              <a:t>sed to the apartheid government of South Africa.  Is th</a:t>
            </a:r>
            <a:r>
              <a:rPr lang="en-US" sz="2000" u="sng" dirty="0"/>
              <a:t>a</a:t>
            </a:r>
            <a:r>
              <a:rPr lang="en-US" sz="2000" dirty="0"/>
              <a:t>t so</a:t>
            </a:r>
          </a:p>
          <a:p>
            <a:pPr marL="0" indent="0">
              <a:buNone/>
            </a:pPr>
            <a:r>
              <a:rPr lang="en-US" sz="2000" dirty="0"/>
              <a:t>8	IE:	</a:t>
            </a:r>
            <a:r>
              <a:rPr lang="en-US" sz="2000" u="sng" dirty="0"/>
              <a:t>I</a:t>
            </a:r>
            <a:r>
              <a:rPr lang="en-US" sz="2000" dirty="0"/>
              <a:t> would </a:t>
            </a:r>
            <a:r>
              <a:rPr lang="en-US" sz="2000" u="sng" dirty="0"/>
              <a:t>hav</a:t>
            </a:r>
            <a:r>
              <a:rPr lang="en-US" sz="2000" dirty="0"/>
              <a:t>e to take </a:t>
            </a:r>
            <a:r>
              <a:rPr lang="en-US" sz="2000" u="sng" dirty="0"/>
              <a:t>i</a:t>
            </a:r>
            <a:r>
              <a:rPr lang="en-US" sz="2000" dirty="0"/>
              <a:t>ssue with the pr</a:t>
            </a:r>
            <a:r>
              <a:rPr lang="en-US" sz="2000" u="sng" dirty="0"/>
              <a:t>e</a:t>
            </a:r>
            <a:r>
              <a:rPr lang="en-US" sz="2000" dirty="0"/>
              <a:t>mise because...</a:t>
            </a:r>
          </a:p>
          <a:p>
            <a:endParaRPr lang="en-US" dirty="0"/>
          </a:p>
        </p:txBody>
      </p:sp>
      <p:sp>
        <p:nvSpPr>
          <p:cNvPr id="4" name="Slide Number Placeholder 3"/>
          <p:cNvSpPr>
            <a:spLocks noGrp="1"/>
          </p:cNvSpPr>
          <p:nvPr>
            <p:ph type="sldNum" sz="quarter" idx="12"/>
          </p:nvPr>
        </p:nvSpPr>
        <p:spPr/>
        <p:txBody>
          <a:bodyPr/>
          <a:lstStyle/>
          <a:p>
            <a:fld id="{8FA6B9E1-94D4-4D2A-BA13-9A41CA748E43}" type="slidenum">
              <a:rPr lang="en-US" smtClean="0"/>
              <a:t>7</a:t>
            </a:fld>
            <a:endParaRPr lang="en-US" dirty="0"/>
          </a:p>
        </p:txBody>
      </p:sp>
    </p:spTree>
    <p:extLst>
      <p:ext uri="{BB962C8B-B14F-4D97-AF65-F5344CB8AC3E}">
        <p14:creationId xmlns:p14="http://schemas.microsoft.com/office/powerpoint/2010/main" val="38824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0208"/>
          </a:xfrm>
        </p:spPr>
        <p:txBody>
          <a:bodyPr>
            <a:normAutofit/>
          </a:bodyPr>
          <a:lstStyle/>
          <a:p>
            <a:r>
              <a:rPr lang="en-US" sz="3200" dirty="0">
                <a:latin typeface="+mn-lt"/>
              </a:rPr>
              <a:t>Affiliation/Disaffiliation in News Interviews</a:t>
            </a:r>
          </a:p>
        </p:txBody>
      </p:sp>
      <p:sp>
        <p:nvSpPr>
          <p:cNvPr id="3" name="Content Placeholder 2"/>
          <p:cNvSpPr>
            <a:spLocks noGrp="1"/>
          </p:cNvSpPr>
          <p:nvPr>
            <p:ph idx="1"/>
          </p:nvPr>
        </p:nvSpPr>
        <p:spPr>
          <a:xfrm>
            <a:off x="2396066" y="1981199"/>
            <a:ext cx="8957733" cy="4656667"/>
          </a:xfrm>
        </p:spPr>
        <p:txBody>
          <a:bodyPr>
            <a:normAutofit/>
          </a:bodyPr>
          <a:lstStyle/>
          <a:p>
            <a:pPr marL="0" indent="0">
              <a:lnSpc>
                <a:spcPct val="100000"/>
              </a:lnSpc>
              <a:spcBef>
                <a:spcPts val="0"/>
              </a:spcBef>
              <a:buNone/>
            </a:pPr>
            <a:r>
              <a:rPr lang="en-US" sz="2400" dirty="0"/>
              <a:t>The norm of IR neutrality can be subverted in some contexts or cultures.</a:t>
            </a:r>
          </a:p>
          <a:p>
            <a:pPr marL="0" indent="0">
              <a:lnSpc>
                <a:spcPct val="100000"/>
              </a:lnSpc>
              <a:spcBef>
                <a:spcPts val="0"/>
              </a:spcBef>
              <a:buNone/>
            </a:pPr>
            <a:endParaRPr lang="en-US" sz="2400" dirty="0"/>
          </a:p>
          <a:p>
            <a:pPr marL="0" indent="0">
              <a:lnSpc>
                <a:spcPct val="100000"/>
              </a:lnSpc>
              <a:spcBef>
                <a:spcPts val="0"/>
              </a:spcBef>
              <a:buNone/>
            </a:pPr>
            <a:r>
              <a:rPr lang="en-US" sz="2400" dirty="0"/>
              <a:t>In Arabic language news interviews Shalash (2020) found an IR using a repeat question about the IE’s statement as a way of soliciting elaboration of the topic.</a:t>
            </a:r>
          </a:p>
          <a:p>
            <a:pPr marL="0" indent="0">
              <a:lnSpc>
                <a:spcPct val="100000"/>
              </a:lnSpc>
              <a:spcBef>
                <a:spcPts val="0"/>
              </a:spcBef>
              <a:buNone/>
            </a:pPr>
            <a:endParaRPr lang="en-US" sz="2400" dirty="0"/>
          </a:p>
          <a:p>
            <a:pPr marL="0" indent="0">
              <a:lnSpc>
                <a:spcPct val="100000"/>
              </a:lnSpc>
              <a:spcBef>
                <a:spcPts val="0"/>
              </a:spcBef>
              <a:buNone/>
            </a:pPr>
            <a:r>
              <a:rPr lang="en-US" sz="2400" dirty="0"/>
              <a:t>Shalash (2020) found this technique being used differentially in the interviews, with the IR soliciting elaboration of those that they seemed to be biased toward.</a:t>
            </a:r>
          </a:p>
          <a:p>
            <a:pPr marL="0" indent="0">
              <a:lnSpc>
                <a:spcPct val="100000"/>
              </a:lnSpc>
              <a:spcBef>
                <a:spcPts val="0"/>
              </a:spcBef>
              <a:buNone/>
            </a:pPr>
            <a:endParaRPr lang="en-US" sz="2400" dirty="0">
              <a:highlight>
                <a:srgbClr val="FFFF00"/>
              </a:highlight>
            </a:endParaRPr>
          </a:p>
          <a:p>
            <a:pPr marL="0" indent="0">
              <a:lnSpc>
                <a:spcPct val="100000"/>
              </a:lnSpc>
              <a:spcBef>
                <a:spcPts val="0"/>
              </a:spcBef>
              <a:buNone/>
            </a:pPr>
            <a:endParaRPr lang="en-US" sz="2400" dirty="0">
              <a:highlight>
                <a:srgbClr val="FFFF00"/>
              </a:highlight>
            </a:endParaRPr>
          </a:p>
        </p:txBody>
      </p:sp>
      <p:sp>
        <p:nvSpPr>
          <p:cNvPr id="4" name="Slide Number Placeholder 3"/>
          <p:cNvSpPr>
            <a:spLocks noGrp="1"/>
          </p:cNvSpPr>
          <p:nvPr>
            <p:ph type="sldNum" sz="quarter" idx="12"/>
          </p:nvPr>
        </p:nvSpPr>
        <p:spPr/>
        <p:txBody>
          <a:bodyPr/>
          <a:lstStyle/>
          <a:p>
            <a:fld id="{8FA6B9E1-94D4-4D2A-BA13-9A41CA748E43}" type="slidenum">
              <a:rPr lang="en-US" smtClean="0"/>
              <a:t>8</a:t>
            </a:fld>
            <a:endParaRPr lang="en-US" dirty="0"/>
          </a:p>
        </p:txBody>
      </p:sp>
    </p:spTree>
    <p:extLst>
      <p:ext uri="{BB962C8B-B14F-4D97-AF65-F5344CB8AC3E}">
        <p14:creationId xmlns:p14="http://schemas.microsoft.com/office/powerpoint/2010/main" val="1912063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Interviewee’s Strategies for Evading Answering</a:t>
            </a:r>
            <a:br>
              <a:rPr lang="en-US" sz="3200" dirty="0">
                <a:latin typeface="+mn-lt"/>
              </a:rPr>
            </a:br>
            <a:endParaRPr lang="en-US" sz="3200" dirty="0">
              <a:latin typeface="+mn-lt"/>
            </a:endParaRPr>
          </a:p>
        </p:txBody>
      </p:sp>
      <p:sp>
        <p:nvSpPr>
          <p:cNvPr id="3" name="Content Placeholder 2"/>
          <p:cNvSpPr>
            <a:spLocks noGrp="1"/>
          </p:cNvSpPr>
          <p:nvPr>
            <p:ph idx="1"/>
          </p:nvPr>
        </p:nvSpPr>
        <p:spPr>
          <a:xfrm>
            <a:off x="2099732" y="1825625"/>
            <a:ext cx="9254067" cy="4351338"/>
          </a:xfrm>
        </p:spPr>
        <p:txBody>
          <a:bodyPr>
            <a:normAutofit/>
          </a:bodyPr>
          <a:lstStyle/>
          <a:p>
            <a:pPr marL="0" indent="0">
              <a:buNone/>
            </a:pPr>
            <a:r>
              <a:rPr lang="en-US" sz="2400" dirty="0"/>
              <a:t>Answering then elaborating:  By starting with a straightforward answer to the question, the IE presents their response as not evasive.  However, the elaboration they add to their answer can be used to present a different spin on the response</a:t>
            </a:r>
          </a:p>
          <a:p>
            <a:pPr marL="0" indent="0">
              <a:buNone/>
            </a:pPr>
            <a:endParaRPr lang="en-US" sz="2400" dirty="0"/>
          </a:p>
          <a:p>
            <a:pPr marL="0" indent="0">
              <a:buNone/>
            </a:pPr>
            <a:r>
              <a:rPr lang="en-US" sz="2400" dirty="0"/>
              <a:t>Excerpt 5 on the next slide shows the IE (“AB”) first responding (line 4), and then elaborating (line 5)</a:t>
            </a:r>
          </a:p>
          <a:p>
            <a:pPr marL="0" indent="0">
              <a:buNone/>
            </a:pPr>
            <a:endParaRPr lang="en-US" sz="2400" dirty="0"/>
          </a:p>
          <a:p>
            <a:pPr marL="0" indent="0">
              <a:buNone/>
            </a:pPr>
            <a:endParaRPr lang="en-US" sz="2400" dirty="0"/>
          </a:p>
          <a:p>
            <a:pPr marL="0" indent="0">
              <a:buNone/>
            </a:pPr>
            <a:r>
              <a:rPr lang="en-US" sz="1600" dirty="0"/>
              <a:t>(Clayman, 2001)</a:t>
            </a:r>
          </a:p>
        </p:txBody>
      </p:sp>
      <p:sp>
        <p:nvSpPr>
          <p:cNvPr id="4" name="Slide Number Placeholder 3"/>
          <p:cNvSpPr>
            <a:spLocks noGrp="1"/>
          </p:cNvSpPr>
          <p:nvPr>
            <p:ph type="sldNum" sz="quarter" idx="12"/>
          </p:nvPr>
        </p:nvSpPr>
        <p:spPr/>
        <p:txBody>
          <a:bodyPr/>
          <a:lstStyle/>
          <a:p>
            <a:fld id="{8FA6B9E1-94D4-4D2A-BA13-9A41CA748E43}" type="slidenum">
              <a:rPr lang="en-US" smtClean="0"/>
              <a:t>9</a:t>
            </a:fld>
            <a:endParaRPr lang="en-US" dirty="0"/>
          </a:p>
        </p:txBody>
      </p:sp>
    </p:spTree>
    <p:extLst>
      <p:ext uri="{BB962C8B-B14F-4D97-AF65-F5344CB8AC3E}">
        <p14:creationId xmlns:p14="http://schemas.microsoft.com/office/powerpoint/2010/main" val="4071224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2503</Words>
  <Application>Microsoft Office PowerPoint</Application>
  <PresentationFormat>Widescreen</PresentationFormat>
  <Paragraphs>207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Chapter 23:  Television News and Online Print Media</vt:lpstr>
      <vt:lpstr>Outline</vt:lpstr>
      <vt:lpstr>   The Interactional Organization of Television News Interviews   </vt:lpstr>
      <vt:lpstr>Taking a Neutral Stance in Television News Interviews</vt:lpstr>
      <vt:lpstr> Excerpt 2 : Display of Neutrality (Clayman, 1988, pp. 479–80) </vt:lpstr>
      <vt:lpstr>“Footing” Shifts</vt:lpstr>
      <vt:lpstr>Excerpt 4:  Clayman (1988, p. 482) [MacNeil/Lehrer 7/22/85a:5] ((The IE is the South African ambassador to the United States, and is explaining why the South African government recently imposed a state of emergency.))</vt:lpstr>
      <vt:lpstr>Affiliation/Disaffiliation in News Interviews</vt:lpstr>
      <vt:lpstr>Interviewee’s Strategies for Evading Answering </vt:lpstr>
      <vt:lpstr> Excerpt 5:  Clayman (2001, p. 409) [US, 22 Feb. 1985, Nightline:  South African State of Emergency] </vt:lpstr>
      <vt:lpstr>Reformulating the Question</vt:lpstr>
      <vt:lpstr>Beginning with “because...”</vt:lpstr>
      <vt:lpstr> Excerpt 7:  Clayman (2001, p. 411) [US, 18 Sept. 1992, MacNeil/Lehrer: Perot] </vt:lpstr>
      <vt:lpstr>Hyper-complete and hypo-complete responses</vt:lpstr>
      <vt:lpstr>Evading answering by questioning the IR</vt:lpstr>
      <vt:lpstr>IR Techniques to Counter IE’s Evasions</vt:lpstr>
      <vt:lpstr>Problematic TV Interviews:  Conflict between IRs and IEs</vt:lpstr>
      <vt:lpstr> Excerpt 13:  Clayman and Whalen (1988/89, p. 261) </vt:lpstr>
      <vt:lpstr> Cultural Variations in Communicative Practices </vt:lpstr>
      <vt:lpstr>Excerpt 14: Alfahad (2015, p. 66) </vt:lpstr>
      <vt:lpstr>Online Newspapers:  A “Hybrid” Type of Media </vt:lpstr>
      <vt:lpstr> Summary </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24:  TELEVISION NEWS INTERVIEWS AND ONLINE PRINT MEDIA</dc:title>
  <dc:creator>Garcia, Angela</dc:creator>
  <cp:lastModifiedBy>Garcia, Angela</cp:lastModifiedBy>
  <cp:revision>17</cp:revision>
  <dcterms:created xsi:type="dcterms:W3CDTF">2021-10-09T20:16:27Z</dcterms:created>
  <dcterms:modified xsi:type="dcterms:W3CDTF">2022-08-16T19:23:35Z</dcterms:modified>
</cp:coreProperties>
</file>