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9" r:id="rId6"/>
    <p:sldId id="260" r:id="rId7"/>
    <p:sldId id="270"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D6CB759F-B704-49AB-850C-B6E31F8140EB}"/>
    <pc:docChg chg="modSld">
      <pc:chgData name="Garcia, Angela" userId="7c09586b-4f58-4c27-9ff0-1fa392274ef2" providerId="ADAL" clId="{D6CB759F-B704-49AB-850C-B6E31F8140EB}" dt="2022-08-16T19:26:06.230" v="28" actId="6549"/>
      <pc:docMkLst>
        <pc:docMk/>
      </pc:docMkLst>
      <pc:sldChg chg="modSp mod">
        <pc:chgData name="Garcia, Angela" userId="7c09586b-4f58-4c27-9ff0-1fa392274ef2" providerId="ADAL" clId="{D6CB759F-B704-49AB-850C-B6E31F8140EB}" dt="2022-08-16T19:24:39.706" v="6" actId="14100"/>
        <pc:sldMkLst>
          <pc:docMk/>
          <pc:sldMk cId="2849183829" sldId="256"/>
        </pc:sldMkLst>
        <pc:spChg chg="mod">
          <ac:chgData name="Garcia, Angela" userId="7c09586b-4f58-4c27-9ff0-1fa392274ef2" providerId="ADAL" clId="{D6CB759F-B704-49AB-850C-B6E31F8140EB}" dt="2022-08-16T19:24:39.706" v="6" actId="14100"/>
          <ac:spMkLst>
            <pc:docMk/>
            <pc:sldMk cId="2849183829" sldId="256"/>
            <ac:spMk id="3" creationId="{00000000-0000-0000-0000-000000000000}"/>
          </ac:spMkLst>
        </pc:spChg>
      </pc:sldChg>
      <pc:sldChg chg="modSp mod">
        <pc:chgData name="Garcia, Angela" userId="7c09586b-4f58-4c27-9ff0-1fa392274ef2" providerId="ADAL" clId="{D6CB759F-B704-49AB-850C-B6E31F8140EB}" dt="2022-08-16T19:26:06.230" v="28" actId="6549"/>
        <pc:sldMkLst>
          <pc:docMk/>
          <pc:sldMk cId="398780773" sldId="257"/>
        </pc:sldMkLst>
        <pc:spChg chg="mod">
          <ac:chgData name="Garcia, Angela" userId="7c09586b-4f58-4c27-9ff0-1fa392274ef2" providerId="ADAL" clId="{D6CB759F-B704-49AB-850C-B6E31F8140EB}" dt="2022-08-16T19:26:06.230" v="28" actId="6549"/>
          <ac:spMkLst>
            <pc:docMk/>
            <pc:sldMk cId="398780773" sldId="257"/>
            <ac:spMk id="3" creationId="{00000000-0000-0000-0000-000000000000}"/>
          </ac:spMkLst>
        </pc:spChg>
      </pc:sldChg>
      <pc:sldChg chg="modSp mod">
        <pc:chgData name="Garcia, Angela" userId="7c09586b-4f58-4c27-9ff0-1fa392274ef2" providerId="ADAL" clId="{D6CB759F-B704-49AB-850C-B6E31F8140EB}" dt="2022-08-16T19:24:52.503" v="27" actId="20577"/>
        <pc:sldMkLst>
          <pc:docMk/>
          <pc:sldMk cId="809674142" sldId="263"/>
        </pc:sldMkLst>
        <pc:spChg chg="mod">
          <ac:chgData name="Garcia, Angela" userId="7c09586b-4f58-4c27-9ff0-1fa392274ef2" providerId="ADAL" clId="{D6CB759F-B704-49AB-850C-B6E31F8140EB}" dt="2022-08-16T19:24:52.503" v="27" actId="20577"/>
          <ac:spMkLst>
            <pc:docMk/>
            <pc:sldMk cId="809674142" sldId="26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13911-88E0-4169-B71B-630112131746}"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EC88B5-F0E7-4FCA-BB26-743C72B48AD2}" type="slidenum">
              <a:rPr lang="en-US" smtClean="0"/>
              <a:t>‹#›</a:t>
            </a:fld>
            <a:endParaRPr lang="en-US"/>
          </a:p>
        </p:txBody>
      </p:sp>
    </p:spTree>
    <p:extLst>
      <p:ext uri="{BB962C8B-B14F-4D97-AF65-F5344CB8AC3E}">
        <p14:creationId xmlns:p14="http://schemas.microsoft.com/office/powerpoint/2010/main" val="1053754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D6A38D-627B-469B-88C0-182647FA90D0}"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256958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BE5A2-E15A-4A45-A02E-2011F981466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169582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AD6E54-7DA1-46DA-9961-B335DE11BA7D}"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130638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78BE6F-D572-4A7E-9541-F558932A37D4}"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3472066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CAD663-87C1-497E-9ABA-FF4A7AEFCFF4}"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200732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50600A-C8E8-4274-B171-513D00CD8203}"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426944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AE89FA-3949-471B-B36A-78186831099F}"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332096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D4C14-90C9-46D6-A6E7-83851AFF129E}"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394533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AA9AC-1A6F-4D6F-A47E-D8E562BAAB09}"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376115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99FA9E-CEE6-423A-8C30-957B5CBA10CE}"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77754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DC26C5-E047-4537-AE0C-1D0EB3702FC5}"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4ECF-4410-4A6D-B38D-D68954C11246}" type="slidenum">
              <a:rPr lang="en-US" smtClean="0"/>
              <a:t>‹#›</a:t>
            </a:fld>
            <a:endParaRPr lang="en-US"/>
          </a:p>
        </p:txBody>
      </p:sp>
    </p:spTree>
    <p:extLst>
      <p:ext uri="{BB962C8B-B14F-4D97-AF65-F5344CB8AC3E}">
        <p14:creationId xmlns:p14="http://schemas.microsoft.com/office/powerpoint/2010/main" val="409400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ED37F-64A0-42C4-9081-8EA711AC4E2F}"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B4ECF-4410-4A6D-B38D-D68954C11246}" type="slidenum">
              <a:rPr lang="en-US" smtClean="0"/>
              <a:t>‹#›</a:t>
            </a:fld>
            <a:endParaRPr lang="en-US"/>
          </a:p>
        </p:txBody>
      </p:sp>
    </p:spTree>
    <p:extLst>
      <p:ext uri="{BB962C8B-B14F-4D97-AF65-F5344CB8AC3E}">
        <p14:creationId xmlns:p14="http://schemas.microsoft.com/office/powerpoint/2010/main" val="2751617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a:latin typeface="+mn-lt"/>
              </a:rPr>
              <a:t>Chapter 24: </a:t>
            </a:r>
            <a:r>
              <a:rPr lang="en-US" sz="3200" dirty="0">
                <a:latin typeface="+mn-lt"/>
              </a:rPr>
              <a:t>Call-in Talk Shows, Blogs, Livestreams, and Podcasts</a:t>
            </a:r>
            <a:br>
              <a:rPr lang="en-US" dirty="0"/>
            </a:br>
            <a:endParaRPr lang="en-US" dirty="0"/>
          </a:p>
        </p:txBody>
      </p:sp>
      <p:sp>
        <p:nvSpPr>
          <p:cNvPr id="3" name="Subtitle 2"/>
          <p:cNvSpPr>
            <a:spLocks noGrp="1"/>
          </p:cNvSpPr>
          <p:nvPr>
            <p:ph type="subTitle" idx="1"/>
          </p:nvPr>
        </p:nvSpPr>
        <p:spPr>
          <a:xfrm>
            <a:off x="1524000" y="3602037"/>
            <a:ext cx="9144000" cy="2717119"/>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24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84918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4742"/>
          </a:xfrm>
        </p:spPr>
        <p:txBody>
          <a:bodyPr/>
          <a:lstStyle/>
          <a:p>
            <a:br>
              <a:rPr lang="en-US" sz="3200" dirty="0">
                <a:latin typeface="+mn-lt"/>
              </a:rPr>
            </a:br>
            <a:r>
              <a:rPr lang="en-US" sz="3200" dirty="0">
                <a:latin typeface="+mn-lt"/>
              </a:rPr>
              <a:t>Cultural Differences in Radio Talk Shows</a:t>
            </a:r>
            <a:br>
              <a:rPr lang="en-US" dirty="0"/>
            </a:br>
            <a:endParaRPr lang="en-US" dirty="0"/>
          </a:p>
        </p:txBody>
      </p:sp>
      <p:sp>
        <p:nvSpPr>
          <p:cNvPr id="3" name="Content Placeholder 2"/>
          <p:cNvSpPr>
            <a:spLocks noGrp="1"/>
          </p:cNvSpPr>
          <p:nvPr>
            <p:ph idx="1"/>
          </p:nvPr>
        </p:nvSpPr>
        <p:spPr>
          <a:xfrm>
            <a:off x="838200" y="1261533"/>
            <a:ext cx="10515600" cy="4915430"/>
          </a:xfrm>
        </p:spPr>
        <p:txBody>
          <a:bodyPr/>
          <a:lstStyle/>
          <a:p>
            <a:pPr marL="0" indent="0">
              <a:lnSpc>
                <a:spcPct val="100000"/>
              </a:lnSpc>
              <a:spcBef>
                <a:spcPts val="0"/>
              </a:spcBef>
              <a:buNone/>
            </a:pPr>
            <a:r>
              <a:rPr lang="en-US" sz="2400" dirty="0"/>
              <a:t>Language choice in multi-lingual environments (e.g., Zhang, 2005)</a:t>
            </a:r>
          </a:p>
          <a:p>
            <a:pPr marL="0" lvl="1" indent="0">
              <a:lnSpc>
                <a:spcPct val="100000"/>
              </a:lnSpc>
              <a:spcBef>
                <a:spcPts val="0"/>
              </a:spcBef>
              <a:buNone/>
            </a:pPr>
            <a:r>
              <a:rPr lang="en-US" dirty="0"/>
              <a:t>	Request specific language</a:t>
            </a:r>
          </a:p>
          <a:p>
            <a:pPr marL="0" lvl="1" indent="0">
              <a:lnSpc>
                <a:spcPct val="100000"/>
              </a:lnSpc>
              <a:spcBef>
                <a:spcPts val="0"/>
              </a:spcBef>
              <a:buNone/>
            </a:pPr>
            <a:r>
              <a:rPr lang="en-US" dirty="0"/>
              <a:t>	Speak in preferred language, host typically follows suit</a:t>
            </a:r>
          </a:p>
          <a:p>
            <a:pPr marL="0" lvl="1" indent="0">
              <a:lnSpc>
                <a:spcPct val="100000"/>
              </a:lnSpc>
              <a:spcBef>
                <a:spcPts val="0"/>
              </a:spcBef>
              <a:buNone/>
            </a:pPr>
            <a:endParaRPr lang="en-US" dirty="0"/>
          </a:p>
          <a:p>
            <a:pPr marL="0" lvl="1" indent="0">
              <a:lnSpc>
                <a:spcPct val="100000"/>
              </a:lnSpc>
              <a:spcBef>
                <a:spcPts val="0"/>
              </a:spcBef>
              <a:buNone/>
            </a:pPr>
            <a:endParaRPr lang="en-US" dirty="0"/>
          </a:p>
          <a:p>
            <a:pPr marL="0" lvl="1" indent="0">
              <a:lnSpc>
                <a:spcPct val="100000"/>
              </a:lnSpc>
              <a:spcBef>
                <a:spcPts val="0"/>
              </a:spcBef>
              <a:buNone/>
            </a:pPr>
            <a:endParaRPr lang="en-US" dirty="0"/>
          </a:p>
          <a:p>
            <a:pPr marL="0" lvl="1" indent="0">
              <a:lnSpc>
                <a:spcPct val="100000"/>
              </a:lnSpc>
              <a:spcBef>
                <a:spcPts val="0"/>
              </a:spcBef>
              <a:buNone/>
            </a:pPr>
            <a:r>
              <a:rPr lang="en-US" dirty="0"/>
              <a:t>Cultural differences in how transitions are handled (Dori-Hacohen, 2014)</a:t>
            </a:r>
          </a:p>
          <a:p>
            <a:pPr marL="0" lvl="1" indent="0">
              <a:lnSpc>
                <a:spcPct val="100000"/>
              </a:lnSpc>
              <a:spcBef>
                <a:spcPts val="0"/>
              </a:spcBef>
              <a:buNone/>
            </a:pPr>
            <a:r>
              <a:rPr lang="en-US" dirty="0"/>
              <a:t>	Closings in Israeli talk show more conversational in structure</a:t>
            </a:r>
          </a:p>
          <a:p>
            <a:pPr lvl="1"/>
            <a:endParaRPr lang="en-US" dirty="0"/>
          </a:p>
        </p:txBody>
      </p:sp>
      <p:sp>
        <p:nvSpPr>
          <p:cNvPr id="4" name="Slide Number Placeholder 3"/>
          <p:cNvSpPr>
            <a:spLocks noGrp="1"/>
          </p:cNvSpPr>
          <p:nvPr>
            <p:ph type="sldNum" sz="quarter" idx="12"/>
          </p:nvPr>
        </p:nvSpPr>
        <p:spPr/>
        <p:txBody>
          <a:bodyPr/>
          <a:lstStyle/>
          <a:p>
            <a:fld id="{7EDB4ECF-4410-4A6D-B38D-D68954C11246}" type="slidenum">
              <a:rPr lang="en-US" smtClean="0"/>
              <a:t>10</a:t>
            </a:fld>
            <a:endParaRPr lang="en-US" dirty="0"/>
          </a:p>
        </p:txBody>
      </p:sp>
    </p:spTree>
    <p:extLst>
      <p:ext uri="{BB962C8B-B14F-4D97-AF65-F5344CB8AC3E}">
        <p14:creationId xmlns:p14="http://schemas.microsoft.com/office/powerpoint/2010/main" val="37802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45"/>
            <a:ext cx="10515600" cy="365125"/>
          </a:xfrm>
        </p:spPr>
        <p:txBody>
          <a:bodyPr/>
          <a:lstStyle/>
          <a:p>
            <a:br>
              <a:rPr lang="en-US" sz="3200" dirty="0">
                <a:latin typeface="+mn-lt"/>
              </a:rPr>
            </a:br>
            <a:r>
              <a:rPr lang="en-US" sz="3200" dirty="0">
                <a:latin typeface="+mn-lt"/>
              </a:rPr>
              <a:t>Talk and Interaction in Online Live Streaming</a:t>
            </a:r>
            <a:br>
              <a:rPr lang="en-US" dirty="0"/>
            </a:br>
            <a:endParaRPr lang="en-US" dirty="0"/>
          </a:p>
        </p:txBody>
      </p:sp>
      <p:sp>
        <p:nvSpPr>
          <p:cNvPr id="3" name="Content Placeholder 2"/>
          <p:cNvSpPr>
            <a:spLocks noGrp="1"/>
          </p:cNvSpPr>
          <p:nvPr>
            <p:ph idx="1"/>
          </p:nvPr>
        </p:nvSpPr>
        <p:spPr>
          <a:xfrm>
            <a:off x="1176866" y="753534"/>
            <a:ext cx="10176933" cy="5813522"/>
          </a:xfrm>
        </p:spPr>
        <p:txBody>
          <a:bodyPr/>
          <a:lstStyle/>
          <a:p>
            <a:pPr marL="0" indent="0">
              <a:buNone/>
            </a:pPr>
            <a:r>
              <a:rPr lang="en-US" sz="2000" dirty="0"/>
              <a:t>Live stream performers interact simultaneously with audience in two-way exchanges, but the performer is speaking and presenting themselves visually through the videotape of their embodied action, while the audience members are communicating through posted texts.</a:t>
            </a:r>
          </a:p>
          <a:p>
            <a:pPr marL="0" indent="0">
              <a:buNone/>
            </a:pPr>
            <a:endParaRPr lang="en-US" sz="2000" dirty="0"/>
          </a:p>
          <a:p>
            <a:pPr marL="0" indent="0">
              <a:buNone/>
            </a:pPr>
            <a:r>
              <a:rPr lang="en-US" sz="2000" dirty="0"/>
              <a:t>The audience members not only participate in a “conversation” with the performer, they also engage with the actions being performed by both reacting to and giving suggestions or making requests for specific actions; the performer is therefore responsive not just in what they say during the live stream but also in the choices they make for embodied action</a:t>
            </a:r>
          </a:p>
          <a:p>
            <a:pPr marL="0" indent="0">
              <a:buNone/>
            </a:pPr>
            <a:endParaRPr lang="en-US" sz="2000" dirty="0"/>
          </a:p>
          <a:p>
            <a:pPr marL="0" indent="0">
              <a:buNone/>
            </a:pPr>
            <a:r>
              <a:rPr lang="en-US" sz="2000" dirty="0"/>
              <a:t>For example, in Excerpt 20 on the next slide the performer (BJ ChangHyun) gazes at the chat screen during the live stream (line 3).  Three viewers post recruitment requests, e.g., C’s “Mozzarella croquette please”.  In line 4 BJ ChangHyun says “Mozzarella croquette? Okay” and gazes at the plate containing that dish.</a:t>
            </a:r>
          </a:p>
          <a:p>
            <a:pPr marL="0" indent="0">
              <a:buNone/>
            </a:pPr>
            <a:endParaRPr lang="en-US" sz="2000" dirty="0"/>
          </a:p>
          <a:p>
            <a:pPr marL="0" indent="0">
              <a:buNone/>
            </a:pPr>
            <a:r>
              <a:rPr lang="en-US" sz="1600" dirty="0"/>
              <a:t>(Choe, 2019)</a:t>
            </a:r>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7EDB4ECF-4410-4A6D-B38D-D68954C11246}" type="slidenum">
              <a:rPr lang="en-US" smtClean="0"/>
              <a:t>11</a:t>
            </a:fld>
            <a:endParaRPr lang="en-US" dirty="0"/>
          </a:p>
        </p:txBody>
      </p:sp>
    </p:spTree>
    <p:extLst>
      <p:ext uri="{BB962C8B-B14F-4D97-AF65-F5344CB8AC3E}">
        <p14:creationId xmlns:p14="http://schemas.microsoft.com/office/powerpoint/2010/main" val="51272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Summary</a:t>
            </a:r>
          </a:p>
        </p:txBody>
      </p:sp>
      <p:sp>
        <p:nvSpPr>
          <p:cNvPr id="3" name="Content Placeholder 2"/>
          <p:cNvSpPr>
            <a:spLocks noGrp="1"/>
          </p:cNvSpPr>
          <p:nvPr>
            <p:ph idx="1"/>
          </p:nvPr>
        </p:nvSpPr>
        <p:spPr/>
        <p:txBody>
          <a:bodyPr/>
          <a:lstStyle/>
          <a:p>
            <a:pPr marL="0" indent="0">
              <a:buNone/>
            </a:pPr>
            <a:r>
              <a:rPr lang="en-US" sz="2400" dirty="0"/>
              <a:t>Radio call in shows typically involve callers asking questions or making comments about the topic the host has chosen; in some contexts the talk is more conversational </a:t>
            </a:r>
          </a:p>
          <a:p>
            <a:pPr marL="0" indent="0">
              <a:buNone/>
            </a:pPr>
            <a:endParaRPr lang="en-US" sz="2400" dirty="0"/>
          </a:p>
          <a:p>
            <a:pPr marL="0" indent="0">
              <a:buNone/>
            </a:pPr>
            <a:r>
              <a:rPr lang="en-US" sz="2400" dirty="0"/>
              <a:t>Radio call in shows differ in their interactional organization from online live streams in that the communication between host, guests, and callers is via voice.  In the live stream interactions the two-way exchange is managed by the performers using audio-visual modalities and the audience using textual modalities via the chat board.</a:t>
            </a:r>
          </a:p>
          <a:p>
            <a:endParaRPr lang="en-US" dirty="0"/>
          </a:p>
        </p:txBody>
      </p:sp>
      <p:sp>
        <p:nvSpPr>
          <p:cNvPr id="4" name="Slide Number Placeholder 3"/>
          <p:cNvSpPr>
            <a:spLocks noGrp="1"/>
          </p:cNvSpPr>
          <p:nvPr>
            <p:ph type="sldNum" sz="quarter" idx="12"/>
          </p:nvPr>
        </p:nvSpPr>
        <p:spPr/>
        <p:txBody>
          <a:bodyPr/>
          <a:lstStyle/>
          <a:p>
            <a:fld id="{7EDB4ECF-4410-4A6D-B38D-D68954C11246}" type="slidenum">
              <a:rPr lang="en-US" smtClean="0"/>
              <a:t>12</a:t>
            </a:fld>
            <a:endParaRPr lang="en-US" dirty="0"/>
          </a:p>
        </p:txBody>
      </p:sp>
    </p:spTree>
    <p:extLst>
      <p:ext uri="{BB962C8B-B14F-4D97-AF65-F5344CB8AC3E}">
        <p14:creationId xmlns:p14="http://schemas.microsoft.com/office/powerpoint/2010/main" val="52339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468"/>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105594"/>
            <a:ext cx="10515600" cy="5627715"/>
          </a:xfrm>
        </p:spPr>
        <p:txBody>
          <a:bodyPr/>
          <a:lstStyle/>
          <a:p>
            <a:pPr marL="0" indent="0">
              <a:buNone/>
            </a:pPr>
            <a:r>
              <a:rPr lang="en-US" sz="2000" dirty="0"/>
              <a:t>Choe, </a:t>
            </a:r>
            <a:r>
              <a:rPr lang="en-US" sz="2000" dirty="0" err="1"/>
              <a:t>Hanwool</a:t>
            </a:r>
            <a:r>
              <a:rPr lang="en-US" sz="2000"/>
              <a:t>. (2019), 'Eating together multimodally:  Collaborative eating in mukbang, a Korean livestream of eating', </a:t>
            </a:r>
            <a:r>
              <a:rPr lang="en-US" sz="2000" u="sng"/>
              <a:t>Language in Society</a:t>
            </a:r>
            <a:r>
              <a:rPr lang="en-US" sz="2000"/>
              <a:t>, 48, 171-208. </a:t>
            </a:r>
          </a:p>
          <a:p>
            <a:pPr marL="0" indent="0">
              <a:buNone/>
            </a:pPr>
            <a:r>
              <a:rPr lang="en-US" sz="2000"/>
              <a:t>Dori-Hacohen, Gonen. (2014), 'Spontaneous or controlled:  Overall structural organization of political phone-ins in two countries and their relations to societal norms',  </a:t>
            </a:r>
            <a:r>
              <a:rPr lang="en-US" sz="2000" u="sng"/>
              <a:t>Journal of Pragmatics</a:t>
            </a:r>
            <a:r>
              <a:rPr lang="en-US" sz="2000"/>
              <a:t>, 70, (2014), 1-15.</a:t>
            </a:r>
          </a:p>
          <a:p>
            <a:pPr marL="0" indent="0">
              <a:buNone/>
            </a:pPr>
            <a:r>
              <a:rPr lang="en-US" sz="2000">
                <a:effectLst/>
                <a:ea typeface="Calibri" panose="020F0502020204030204" pitchFamily="34" charset="0"/>
                <a:cs typeface="Times New Roman" panose="02020603050405020304" pitchFamily="18" charset="0"/>
              </a:rPr>
              <a:t>Hutchby, Ian. (1999), ‘Frame attunement and footing in the organisation of talk radio openings’, </a:t>
            </a:r>
            <a:r>
              <a:rPr lang="en-US" sz="2000" u="sng">
                <a:effectLst/>
                <a:ea typeface="Calibri" panose="020F0502020204030204" pitchFamily="34" charset="0"/>
                <a:cs typeface="Times New Roman" panose="02020603050405020304" pitchFamily="18" charset="0"/>
              </a:rPr>
              <a:t>Journal of Sociolinguistics</a:t>
            </a:r>
            <a:r>
              <a:rPr lang="en-US" sz="2000">
                <a:effectLst/>
                <a:ea typeface="Calibri" panose="020F0502020204030204" pitchFamily="34" charset="0"/>
                <a:cs typeface="Times New Roman" panose="02020603050405020304" pitchFamily="18" charset="0"/>
              </a:rPr>
              <a:t>, 3, (1), 41–63.</a:t>
            </a:r>
          </a:p>
          <a:p>
            <a:pPr marL="0" indent="0">
              <a:buNone/>
            </a:pPr>
            <a:r>
              <a:rPr lang="en-US" sz="2000">
                <a:effectLst/>
                <a:ea typeface="Calibri" panose="020F0502020204030204" pitchFamily="34" charset="0"/>
                <a:cs typeface="Times New Roman" panose="02020603050405020304" pitchFamily="18" charset="0"/>
              </a:rPr>
              <a:t>Dori-Hacohen, Gonen. (2012), ‘With whom do I have the pleasure?: callers’ categories in political talk radio programs’, </a:t>
            </a:r>
            <a:r>
              <a:rPr lang="en-US" sz="2000" u="sng">
                <a:effectLst/>
                <a:ea typeface="Calibri" panose="020F0502020204030204" pitchFamily="34" charset="0"/>
                <a:cs typeface="Times New Roman" panose="02020603050405020304" pitchFamily="18" charset="0"/>
              </a:rPr>
              <a:t>Journal of Pragmatics</a:t>
            </a:r>
            <a:r>
              <a:rPr lang="en-US" sz="2000">
                <a:effectLst/>
                <a:ea typeface="Calibri" panose="020F0502020204030204" pitchFamily="34" charset="0"/>
                <a:cs typeface="Times New Roman" panose="02020603050405020304" pitchFamily="18" charset="0"/>
              </a:rPr>
              <a:t>, 44, 280–97.</a:t>
            </a:r>
          </a:p>
          <a:p>
            <a:pPr marL="0" indent="0">
              <a:buNone/>
            </a:pPr>
            <a:r>
              <a:rPr lang="en-US" sz="2000">
                <a:effectLst/>
                <a:ea typeface="Calibri" panose="020F0502020204030204" pitchFamily="34" charset="0"/>
                <a:cs typeface="Times New Roman" panose="02020603050405020304" pitchFamily="18" charset="0"/>
              </a:rPr>
              <a:t>Korolija, Natascha. (1998), ‘Recycling context: the impact of prior conversation on the emergence of episodes in a multiparty radio talk show’, </a:t>
            </a:r>
            <a:r>
              <a:rPr lang="en-US" sz="2000" u="sng">
                <a:effectLst/>
                <a:ea typeface="Calibri" panose="020F0502020204030204" pitchFamily="34" charset="0"/>
                <a:cs typeface="Times New Roman" panose="02020603050405020304" pitchFamily="18" charset="0"/>
              </a:rPr>
              <a:t>Discourse Processes</a:t>
            </a:r>
            <a:r>
              <a:rPr lang="en-US" sz="2000">
                <a:effectLst/>
                <a:ea typeface="Calibri" panose="020F0502020204030204" pitchFamily="34" charset="0"/>
                <a:cs typeface="Times New Roman" panose="02020603050405020304" pitchFamily="18" charset="0"/>
              </a:rPr>
              <a:t>, 25, (1), 99–125.</a:t>
            </a:r>
          </a:p>
          <a:p>
            <a:pPr marL="0" indent="0">
              <a:buNone/>
            </a:pPr>
            <a:r>
              <a:rPr lang="en-US" sz="2000">
                <a:effectLst/>
                <a:ea typeface="Calibri" panose="020F0502020204030204" pitchFamily="34" charset="0"/>
                <a:cs typeface="Times New Roman" panose="02020603050405020304" pitchFamily="18" charset="0"/>
              </a:rPr>
              <a:t>Zhang, Wei. (2005), ‘Code-choice in bidialectal interaction: the choice between Putonghua and Cantonese in a radio phone-in program in Shenzhen’, </a:t>
            </a:r>
            <a:r>
              <a:rPr lang="en-US" sz="2000" u="sng">
                <a:effectLst/>
                <a:ea typeface="Calibri" panose="020F0502020204030204" pitchFamily="34" charset="0"/>
                <a:cs typeface="Times New Roman" panose="02020603050405020304" pitchFamily="18" charset="0"/>
              </a:rPr>
              <a:t>Journal of Pragmatics,</a:t>
            </a:r>
            <a:r>
              <a:rPr lang="en-US" sz="2000">
                <a:effectLst/>
                <a:ea typeface="Calibri" panose="020F0502020204030204" pitchFamily="34" charset="0"/>
                <a:cs typeface="Times New Roman" panose="02020603050405020304" pitchFamily="18" charset="0"/>
              </a:rPr>
              <a:t> 37, 355–74.</a:t>
            </a:r>
          </a:p>
          <a:p>
            <a:endParaRPr lang="en-US"/>
          </a:p>
        </p:txBody>
      </p:sp>
      <p:sp>
        <p:nvSpPr>
          <p:cNvPr id="4" name="Slide Number Placeholder 3"/>
          <p:cNvSpPr>
            <a:spLocks noGrp="1"/>
          </p:cNvSpPr>
          <p:nvPr>
            <p:ph type="sldNum" sz="quarter" idx="12"/>
          </p:nvPr>
        </p:nvSpPr>
        <p:spPr/>
        <p:txBody>
          <a:bodyPr/>
          <a:lstStyle/>
          <a:p>
            <a:fld id="{7EDB4ECF-4410-4A6D-B38D-D68954C11246}" type="slidenum">
              <a:rPr lang="en-US" smtClean="0"/>
              <a:t>13</a:t>
            </a:fld>
            <a:endParaRPr lang="en-US"/>
          </a:p>
        </p:txBody>
      </p:sp>
    </p:spTree>
    <p:extLst>
      <p:ext uri="{BB962C8B-B14F-4D97-AF65-F5344CB8AC3E}">
        <p14:creationId xmlns:p14="http://schemas.microsoft.com/office/powerpoint/2010/main" val="80967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481666" y="980901"/>
            <a:ext cx="9872133" cy="5660967"/>
          </a:xfrm>
        </p:spPr>
        <p:txBody>
          <a:bodyPr/>
          <a:lstStyle/>
          <a:p>
            <a:pPr marL="0" indent="0">
              <a:buNone/>
            </a:pPr>
            <a:r>
              <a:rPr lang="en-US" sz="2400" dirty="0"/>
              <a:t>Introduction</a:t>
            </a:r>
          </a:p>
          <a:p>
            <a:pPr marL="0" indent="0">
              <a:buNone/>
            </a:pPr>
            <a:r>
              <a:rPr lang="en-US" sz="2400" dirty="0"/>
              <a:t>Routine Telephone Call Openings in Radio Talk Shows</a:t>
            </a:r>
          </a:p>
          <a:p>
            <a:pPr marL="0" indent="0">
              <a:buNone/>
            </a:pPr>
            <a:r>
              <a:rPr lang="en-US" sz="2400" dirty="0"/>
              <a:t>Misalignments in Call Openings in Radio Talk Shows</a:t>
            </a:r>
          </a:p>
          <a:p>
            <a:pPr marL="0" indent="0">
              <a:buNone/>
            </a:pPr>
            <a:r>
              <a:rPr lang="en-US" sz="2400" dirty="0"/>
              <a:t>The Interaction between Host, Callers, and On Air Guests</a:t>
            </a:r>
          </a:p>
          <a:p>
            <a:pPr marL="0" indent="0">
              <a:buNone/>
            </a:pPr>
            <a:r>
              <a:rPr lang="en-US" sz="2400" dirty="0"/>
              <a:t>Conveying Identities Through Talk Radio</a:t>
            </a:r>
          </a:p>
          <a:p>
            <a:pPr marL="457200" lvl="1" indent="0">
              <a:buNone/>
            </a:pPr>
            <a:r>
              <a:rPr lang="en-US" dirty="0"/>
              <a:t>Types of Callers </a:t>
            </a:r>
          </a:p>
          <a:p>
            <a:pPr marL="457200" lvl="1" indent="0">
              <a:buNone/>
            </a:pPr>
            <a:r>
              <a:rPr lang="en-US" dirty="0"/>
              <a:t>Callers’ Choices for Self-Identifications </a:t>
            </a:r>
          </a:p>
          <a:p>
            <a:pPr marL="457200" lvl="1" indent="0">
              <a:buNone/>
            </a:pPr>
            <a:r>
              <a:rPr lang="en-US" dirty="0"/>
              <a:t>Claiming a </a:t>
            </a:r>
            <a:r>
              <a:rPr lang="en-US"/>
              <a:t>Normal Identity</a:t>
            </a:r>
            <a:endParaRPr lang="en-US" dirty="0"/>
          </a:p>
          <a:p>
            <a:pPr marL="457200" lvl="1" indent="0">
              <a:buNone/>
            </a:pPr>
            <a:endParaRPr lang="en-US" dirty="0"/>
          </a:p>
          <a:p>
            <a:pPr marL="0" indent="0">
              <a:buNone/>
            </a:pPr>
            <a:r>
              <a:rPr lang="en-US" sz="2400" dirty="0"/>
              <a:t>Cultural Differences in Radio Talk Shows</a:t>
            </a:r>
          </a:p>
          <a:p>
            <a:pPr marL="0" indent="0">
              <a:buNone/>
            </a:pPr>
            <a:r>
              <a:rPr lang="en-US" sz="2400" dirty="0"/>
              <a:t>Talk and Interaction in Online Live Streaming</a:t>
            </a:r>
          </a:p>
          <a:p>
            <a:pPr marL="0" indent="0">
              <a:buNone/>
            </a:pPr>
            <a:r>
              <a:rPr lang="en-US" sz="2400"/>
              <a:t>Summary</a:t>
            </a:r>
          </a:p>
          <a:p>
            <a:pPr marL="0" indent="0">
              <a:buNone/>
            </a:pPr>
            <a:r>
              <a:rPr lang="en-US" sz="2400"/>
              <a:t>References</a:t>
            </a:r>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fld id="{7EDB4ECF-4410-4A6D-B38D-D68954C11246}" type="slidenum">
              <a:rPr lang="en-US" smtClean="0"/>
              <a:t>2</a:t>
            </a:fld>
            <a:endParaRPr lang="en-US" dirty="0"/>
          </a:p>
        </p:txBody>
      </p:sp>
    </p:spTree>
    <p:extLst>
      <p:ext uri="{BB962C8B-B14F-4D97-AF65-F5344CB8AC3E}">
        <p14:creationId xmlns:p14="http://schemas.microsoft.com/office/powerpoint/2010/main" val="39878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6780"/>
          </a:xfrm>
        </p:spPr>
        <p:txBody>
          <a:bodyPr/>
          <a:lstStyle/>
          <a:p>
            <a:r>
              <a:rPr lang="en-US" sz="3200" dirty="0">
                <a:latin typeface="+mn-lt"/>
              </a:rPr>
              <a:t>Introduction</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This chapter explores broadcast media which includes interaction of various types, including interaction between the broadcasters and the listening audience.</a:t>
            </a:r>
          </a:p>
          <a:p>
            <a:pPr marL="457200" lvl="1" indent="0">
              <a:buNone/>
            </a:pPr>
            <a:endParaRPr lang="en-US" dirty="0"/>
          </a:p>
          <a:p>
            <a:pPr marL="457200" lvl="1" indent="0">
              <a:buNone/>
            </a:pPr>
            <a:r>
              <a:rPr lang="en-US" dirty="0"/>
              <a:t>Radio talk shows with call-in components and often guest speakers</a:t>
            </a:r>
          </a:p>
          <a:p>
            <a:pPr marL="457200" lvl="1" indent="0">
              <a:buNone/>
            </a:pPr>
            <a:endParaRPr lang="en-US" dirty="0"/>
          </a:p>
          <a:p>
            <a:pPr marL="457200" lvl="1" indent="0">
              <a:buNone/>
            </a:pPr>
            <a:r>
              <a:rPr lang="en-US" dirty="0"/>
              <a:t>Web Blogs</a:t>
            </a:r>
          </a:p>
          <a:p>
            <a:pPr marL="457200" lvl="1" indent="0">
              <a:buNone/>
            </a:pPr>
            <a:endParaRPr lang="en-US" dirty="0"/>
          </a:p>
          <a:p>
            <a:pPr marL="457200" lvl="1" indent="0">
              <a:buNone/>
            </a:pPr>
            <a:r>
              <a:rPr lang="en-US" dirty="0"/>
              <a:t>Live Streams</a:t>
            </a:r>
          </a:p>
        </p:txBody>
      </p:sp>
      <p:sp>
        <p:nvSpPr>
          <p:cNvPr id="4" name="Slide Number Placeholder 3"/>
          <p:cNvSpPr>
            <a:spLocks noGrp="1"/>
          </p:cNvSpPr>
          <p:nvPr>
            <p:ph type="sldNum" sz="quarter" idx="12"/>
          </p:nvPr>
        </p:nvSpPr>
        <p:spPr/>
        <p:txBody>
          <a:bodyPr/>
          <a:lstStyle/>
          <a:p>
            <a:fld id="{7EDB4ECF-4410-4A6D-B38D-D68954C11246}" type="slidenum">
              <a:rPr lang="en-US" smtClean="0"/>
              <a:t>3</a:t>
            </a:fld>
            <a:endParaRPr lang="en-US" dirty="0"/>
          </a:p>
        </p:txBody>
      </p:sp>
    </p:spTree>
    <p:extLst>
      <p:ext uri="{BB962C8B-B14F-4D97-AF65-F5344CB8AC3E}">
        <p14:creationId xmlns:p14="http://schemas.microsoft.com/office/powerpoint/2010/main" val="73161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835"/>
          </a:xfrm>
        </p:spPr>
        <p:txBody>
          <a:bodyPr/>
          <a:lstStyle/>
          <a:p>
            <a:br>
              <a:rPr lang="en-US" sz="3200" dirty="0">
                <a:latin typeface="+mn-lt"/>
              </a:rPr>
            </a:br>
            <a:r>
              <a:rPr lang="en-US" sz="3200" dirty="0">
                <a:latin typeface="+mn-lt"/>
              </a:rPr>
              <a:t>Routine Telephone Call Openings in Radio Talk Shows</a:t>
            </a:r>
            <a:br>
              <a:rPr lang="en-US" dirty="0"/>
            </a:br>
            <a:endParaRPr lang="en-US" dirty="0"/>
          </a:p>
        </p:txBody>
      </p:sp>
      <p:sp>
        <p:nvSpPr>
          <p:cNvPr id="3" name="Content Placeholder 2"/>
          <p:cNvSpPr>
            <a:spLocks noGrp="1"/>
          </p:cNvSpPr>
          <p:nvPr>
            <p:ph idx="1"/>
          </p:nvPr>
        </p:nvSpPr>
        <p:spPr>
          <a:xfrm>
            <a:off x="1490132" y="1080655"/>
            <a:ext cx="9863667" cy="5640820"/>
          </a:xfrm>
        </p:spPr>
        <p:txBody>
          <a:bodyPr>
            <a:normAutofit/>
          </a:bodyPr>
          <a:lstStyle/>
          <a:p>
            <a:pPr marL="0" indent="0">
              <a:buNone/>
            </a:pPr>
            <a:r>
              <a:rPr lang="en-US" sz="2400" dirty="0"/>
              <a:t>Exchanges between on air radio show hosts and audience member callers are opened via a truncated opening sequence</a:t>
            </a:r>
          </a:p>
          <a:p>
            <a:pPr marL="0" indent="0">
              <a:buNone/>
            </a:pPr>
            <a:endParaRPr lang="en-US" sz="2400" dirty="0"/>
          </a:p>
          <a:p>
            <a:pPr marL="0" indent="0">
              <a:buNone/>
            </a:pPr>
            <a:r>
              <a:rPr lang="en-US" sz="2400" dirty="0"/>
              <a:t>Typical opening components include first name of caller, location (e.g., city calling from), and sometimes a greeting</a:t>
            </a:r>
          </a:p>
          <a:p>
            <a:pPr marL="0" indent="0">
              <a:buNone/>
            </a:pPr>
            <a:endParaRPr lang="en-US" sz="2400" dirty="0"/>
          </a:p>
          <a:p>
            <a:pPr marL="0" indent="0">
              <a:buNone/>
            </a:pPr>
            <a:r>
              <a:rPr lang="en-US" sz="2400" dirty="0"/>
              <a:t>Caller’s first turn typically responds to the greeting, produces a buffer term or hesitation marker, and then proceeds directly to the question or comment they are calling to produce</a:t>
            </a:r>
          </a:p>
          <a:p>
            <a:pPr marL="0" indent="0">
              <a:buNone/>
            </a:pPr>
            <a:endParaRPr lang="en-US" sz="2400" dirty="0"/>
          </a:p>
          <a:p>
            <a:pPr marL="0" indent="0">
              <a:buNone/>
            </a:pPr>
            <a:r>
              <a:rPr lang="en-US" sz="2400" dirty="0"/>
              <a:t>For example, In Excerpt 1 on the next slide the caller returns the host’s greet (line 2), pauses briefly, produces an audible inhalation, and then introduces the topic of his call (lines 2-3)</a:t>
            </a:r>
          </a:p>
          <a:p>
            <a:pPr marL="0" indent="0">
              <a:buNone/>
            </a:pPr>
            <a:r>
              <a:rPr lang="en-US" sz="1600" dirty="0"/>
              <a:t>(Hutchby, 1999)</a:t>
            </a:r>
          </a:p>
        </p:txBody>
      </p:sp>
      <p:sp>
        <p:nvSpPr>
          <p:cNvPr id="4" name="Slide Number Placeholder 3"/>
          <p:cNvSpPr>
            <a:spLocks noGrp="1"/>
          </p:cNvSpPr>
          <p:nvPr>
            <p:ph type="sldNum" sz="quarter" idx="12"/>
          </p:nvPr>
        </p:nvSpPr>
        <p:spPr/>
        <p:txBody>
          <a:bodyPr/>
          <a:lstStyle/>
          <a:p>
            <a:fld id="{7EDB4ECF-4410-4A6D-B38D-D68954C11246}" type="slidenum">
              <a:rPr lang="en-US" smtClean="0"/>
              <a:t>4</a:t>
            </a:fld>
            <a:endParaRPr lang="en-US" dirty="0"/>
          </a:p>
        </p:txBody>
      </p:sp>
    </p:spTree>
    <p:extLst>
      <p:ext uri="{BB962C8B-B14F-4D97-AF65-F5344CB8AC3E}">
        <p14:creationId xmlns:p14="http://schemas.microsoft.com/office/powerpoint/2010/main" val="174842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br>
              <a:rPr lang="en-US" sz="3200" dirty="0">
                <a:latin typeface="+mn-lt"/>
              </a:rPr>
            </a:br>
            <a:r>
              <a:rPr lang="en-US" sz="3200" dirty="0">
                <a:latin typeface="+mn-lt"/>
              </a:rPr>
              <a:t>Excerpt 1: Hutchby (1999, p. 46) </a:t>
            </a:r>
            <a:br>
              <a:rPr lang="en-US" dirty="0"/>
            </a:br>
            <a:endParaRPr lang="en-US" dirty="0"/>
          </a:p>
        </p:txBody>
      </p:sp>
      <p:sp>
        <p:nvSpPr>
          <p:cNvPr id="3" name="Content Placeholder 2"/>
          <p:cNvSpPr>
            <a:spLocks noGrp="1"/>
          </p:cNvSpPr>
          <p:nvPr>
            <p:ph idx="1"/>
          </p:nvPr>
        </p:nvSpPr>
        <p:spPr>
          <a:xfrm>
            <a:off x="838200" y="2227811"/>
            <a:ext cx="10515600" cy="3949152"/>
          </a:xfrm>
        </p:spPr>
        <p:txBody>
          <a:bodyPr>
            <a:normAutofit/>
          </a:bodyPr>
          <a:lstStyle/>
          <a:p>
            <a:pPr marL="0" indent="0">
              <a:buNone/>
            </a:pPr>
            <a:r>
              <a:rPr lang="en-US" sz="2400" dirty="0"/>
              <a:t>1	Host:		P</a:t>
            </a:r>
            <a:r>
              <a:rPr lang="en-US" sz="2400" u="sng" dirty="0"/>
              <a:t>ete</a:t>
            </a:r>
            <a:r>
              <a:rPr lang="en-US" sz="2400" dirty="0"/>
              <a:t> is calling from </a:t>
            </a:r>
            <a:r>
              <a:rPr lang="en-US" sz="2400" u="sng" dirty="0" err="1"/>
              <a:t>Il</a:t>
            </a:r>
            <a:r>
              <a:rPr lang="en-US" sz="2400" dirty="0" err="1"/>
              <a:t>ford</a:t>
            </a:r>
            <a:r>
              <a:rPr lang="en-US" sz="2400"/>
              <a:t>.  Good morning.</a:t>
            </a:r>
          </a:p>
          <a:p>
            <a:pPr marL="0" indent="0">
              <a:buNone/>
            </a:pPr>
            <a:r>
              <a:rPr lang="en-US" sz="2400"/>
              <a:t>2	Caller:  	.h Good m</a:t>
            </a:r>
            <a:r>
              <a:rPr lang="en-US" sz="2400" u="sng"/>
              <a:t>or</a:t>
            </a:r>
            <a:r>
              <a:rPr lang="en-US" sz="2400"/>
              <a:t>ning Brian.  (0.4) .hh What I’m phoning up is </a:t>
            </a:r>
          </a:p>
          <a:p>
            <a:pPr marL="0" indent="0">
              <a:buNone/>
            </a:pPr>
            <a:r>
              <a:rPr lang="en-US" sz="2400"/>
              <a:t>3			about the cr</a:t>
            </a:r>
            <a:r>
              <a:rPr lang="en-US" sz="2400" u="sng"/>
              <a:t>i</a:t>
            </a:r>
            <a:r>
              <a:rPr lang="en-US" sz="2400"/>
              <a:t>cket... ((continues))</a:t>
            </a:r>
          </a:p>
          <a:p>
            <a:pPr marL="0" indent="0">
              <a:buNone/>
            </a:pPr>
            <a:endParaRPr lang="en-US" sz="2400"/>
          </a:p>
        </p:txBody>
      </p:sp>
      <p:sp>
        <p:nvSpPr>
          <p:cNvPr id="4" name="Slide Number Placeholder 3"/>
          <p:cNvSpPr>
            <a:spLocks noGrp="1"/>
          </p:cNvSpPr>
          <p:nvPr>
            <p:ph type="sldNum" sz="quarter" idx="12"/>
          </p:nvPr>
        </p:nvSpPr>
        <p:spPr/>
        <p:txBody>
          <a:bodyPr/>
          <a:lstStyle/>
          <a:p>
            <a:fld id="{7EDB4ECF-4410-4A6D-B38D-D68954C11246}" type="slidenum">
              <a:rPr lang="en-US" smtClean="0"/>
              <a:t>5</a:t>
            </a:fld>
            <a:endParaRPr lang="en-US"/>
          </a:p>
        </p:txBody>
      </p:sp>
    </p:spTree>
    <p:extLst>
      <p:ext uri="{BB962C8B-B14F-4D97-AF65-F5344CB8AC3E}">
        <p14:creationId xmlns:p14="http://schemas.microsoft.com/office/powerpoint/2010/main" val="309777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475"/>
          </a:xfrm>
        </p:spPr>
        <p:txBody>
          <a:bodyPr/>
          <a:lstStyle/>
          <a:p>
            <a:br>
              <a:rPr lang="en-US" sz="3200">
                <a:latin typeface="+mn-lt"/>
              </a:rPr>
            </a:br>
            <a:r>
              <a:rPr lang="en-US" sz="3200" dirty="0">
                <a:latin typeface="+mn-lt"/>
              </a:rPr>
              <a:t>Misalignments in Call Openings in Radio Talk Shows</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Repair work is necessary when the opening sequences do not unfold routinely.</a:t>
            </a:r>
          </a:p>
          <a:p>
            <a:pPr marL="0" indent="0">
              <a:buNone/>
            </a:pPr>
            <a:endParaRPr lang="en-US" sz="2400" dirty="0"/>
          </a:p>
          <a:p>
            <a:pPr marL="0" indent="0">
              <a:buNone/>
            </a:pPr>
            <a:r>
              <a:rPr lang="en-US" sz="2400" dirty="0"/>
              <a:t>Hosts may repair the absence of a response from a caller with a repeat of the opening, or may produce an other-repair initiator.</a:t>
            </a:r>
          </a:p>
          <a:p>
            <a:pPr marL="0" indent="0">
              <a:buNone/>
            </a:pPr>
            <a:endParaRPr lang="en-US" sz="2400" dirty="0"/>
          </a:p>
          <a:p>
            <a:pPr marL="0" indent="0">
              <a:buNone/>
            </a:pPr>
            <a:r>
              <a:rPr lang="en-US" sz="2400" dirty="0"/>
              <a:t>In Excerpt 3 on the next slide, the host uses “Y</a:t>
            </a:r>
            <a:r>
              <a:rPr lang="en-US" sz="2400" u="sng" dirty="0"/>
              <a:t>es</a:t>
            </a:r>
            <a:r>
              <a:rPr lang="en-US" sz="2400" dirty="0"/>
              <a:t>.” (line 5) to initiate an other-repair of the caller’s absent turn.  The caller responds with the introduction of their question (line 6).</a:t>
            </a:r>
          </a:p>
          <a:p>
            <a:pPr marL="0" indent="0">
              <a:buNone/>
            </a:pPr>
            <a:endParaRPr lang="en-US" sz="2400" dirty="0"/>
          </a:p>
          <a:p>
            <a:pPr marL="0" indent="0">
              <a:buNone/>
            </a:pPr>
            <a:r>
              <a:rPr lang="en-US" sz="1600" dirty="0"/>
              <a:t>(Hutchby, 1999)</a:t>
            </a:r>
          </a:p>
        </p:txBody>
      </p:sp>
      <p:sp>
        <p:nvSpPr>
          <p:cNvPr id="4" name="Slide Number Placeholder 3"/>
          <p:cNvSpPr>
            <a:spLocks noGrp="1"/>
          </p:cNvSpPr>
          <p:nvPr>
            <p:ph type="sldNum" sz="quarter" idx="12"/>
          </p:nvPr>
        </p:nvSpPr>
        <p:spPr/>
        <p:txBody>
          <a:bodyPr/>
          <a:lstStyle/>
          <a:p>
            <a:fld id="{7EDB4ECF-4410-4A6D-B38D-D68954C11246}" type="slidenum">
              <a:rPr lang="en-US" smtClean="0"/>
              <a:t>6</a:t>
            </a:fld>
            <a:endParaRPr lang="en-US" dirty="0"/>
          </a:p>
        </p:txBody>
      </p:sp>
    </p:spTree>
    <p:extLst>
      <p:ext uri="{BB962C8B-B14F-4D97-AF65-F5344CB8AC3E}">
        <p14:creationId xmlns:p14="http://schemas.microsoft.com/office/powerpoint/2010/main" val="81336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lstStyle/>
          <a:p>
            <a:br>
              <a:rPr lang="en-US" sz="3200" dirty="0">
                <a:latin typeface="+mn-lt"/>
              </a:rPr>
            </a:br>
            <a:r>
              <a:rPr lang="en-US" sz="3200" dirty="0">
                <a:latin typeface="+mn-lt"/>
              </a:rPr>
              <a:t>Excerpt 3:  Hutchby (1999, p. 56) </a:t>
            </a:r>
            <a:br>
              <a:rPr lang="en-US" dirty="0"/>
            </a:br>
            <a:endParaRPr lang="en-US" dirty="0"/>
          </a:p>
        </p:txBody>
      </p:sp>
      <p:sp>
        <p:nvSpPr>
          <p:cNvPr id="3" name="Content Placeholder 2"/>
          <p:cNvSpPr>
            <a:spLocks noGrp="1"/>
          </p:cNvSpPr>
          <p:nvPr>
            <p:ph idx="1"/>
          </p:nvPr>
        </p:nvSpPr>
        <p:spPr/>
        <p:txBody>
          <a:bodyPr/>
          <a:lstStyle/>
          <a:p>
            <a:pPr marL="0" indent="0">
              <a:buNone/>
            </a:pPr>
            <a:r>
              <a:rPr lang="en-US" sz="2400" dirty="0"/>
              <a:t>1	Host:		.</a:t>
            </a:r>
            <a:r>
              <a:rPr lang="en-US" sz="2400" dirty="0" err="1"/>
              <a:t>hh</a:t>
            </a:r>
            <a:r>
              <a:rPr lang="en-US" sz="2400"/>
              <a:t> It’s B</a:t>
            </a:r>
            <a:r>
              <a:rPr lang="en-US" sz="2400" u="sng"/>
              <a:t>ar</a:t>
            </a:r>
            <a:r>
              <a:rPr lang="en-US" sz="2400"/>
              <a:t>ry next in Woodford Gr</a:t>
            </a:r>
            <a:r>
              <a:rPr lang="en-US" sz="2400" u="sng"/>
              <a:t>ee</a:t>
            </a:r>
            <a:r>
              <a:rPr lang="en-US" sz="2400"/>
              <a:t>n.</a:t>
            </a:r>
          </a:p>
          <a:p>
            <a:pPr marL="0" indent="0">
              <a:buNone/>
            </a:pPr>
            <a:r>
              <a:rPr lang="en-US" sz="2400"/>
              <a:t>2			(.)</a:t>
            </a:r>
          </a:p>
          <a:p>
            <a:pPr marL="0" indent="0">
              <a:buNone/>
            </a:pPr>
            <a:r>
              <a:rPr lang="en-US" sz="2400"/>
              <a:t>3	Caller:		Good m</a:t>
            </a:r>
            <a:r>
              <a:rPr lang="en-US" sz="2400" u="sng"/>
              <a:t>or</a:t>
            </a:r>
            <a:r>
              <a:rPr lang="en-US" sz="2400"/>
              <a:t>ning Brian.</a:t>
            </a:r>
          </a:p>
          <a:p>
            <a:pPr marL="0" indent="0">
              <a:buNone/>
            </a:pPr>
            <a:r>
              <a:rPr lang="en-US" sz="2400"/>
              <a:t>4			(1.0)</a:t>
            </a:r>
          </a:p>
          <a:p>
            <a:pPr marL="0" indent="0">
              <a:buNone/>
            </a:pPr>
            <a:r>
              <a:rPr lang="en-US" sz="2400"/>
              <a:t>5	Host:		Y</a:t>
            </a:r>
            <a:r>
              <a:rPr lang="en-US" sz="2400" u="sng"/>
              <a:t>es</a:t>
            </a:r>
            <a:r>
              <a:rPr lang="en-US" sz="2400"/>
              <a:t>.</a:t>
            </a:r>
          </a:p>
          <a:p>
            <a:pPr marL="0" indent="0">
              <a:buNone/>
            </a:pPr>
            <a:r>
              <a:rPr lang="en-US" sz="2400"/>
              <a:t>6	Caller:		Er I’m c</a:t>
            </a:r>
            <a:r>
              <a:rPr lang="en-US" sz="2400" u="sng"/>
              <a:t>a</a:t>
            </a:r>
            <a:r>
              <a:rPr lang="en-US" sz="2400"/>
              <a:t>lling about thee re</a:t>
            </a:r>
            <a:r>
              <a:rPr lang="en-US" sz="2400" u="sng"/>
              <a:t>por</a:t>
            </a:r>
            <a:r>
              <a:rPr lang="en-US" sz="2400"/>
              <a:t>t... ((continues))</a:t>
            </a:r>
          </a:p>
          <a:p>
            <a:endParaRPr lang="en-US"/>
          </a:p>
        </p:txBody>
      </p:sp>
      <p:sp>
        <p:nvSpPr>
          <p:cNvPr id="4" name="Slide Number Placeholder 3"/>
          <p:cNvSpPr>
            <a:spLocks noGrp="1"/>
          </p:cNvSpPr>
          <p:nvPr>
            <p:ph type="sldNum" sz="quarter" idx="12"/>
          </p:nvPr>
        </p:nvSpPr>
        <p:spPr/>
        <p:txBody>
          <a:bodyPr/>
          <a:lstStyle/>
          <a:p>
            <a:fld id="{7EDB4ECF-4410-4A6D-B38D-D68954C11246}" type="slidenum">
              <a:rPr lang="en-US" smtClean="0"/>
              <a:t>7</a:t>
            </a:fld>
            <a:endParaRPr lang="en-US"/>
          </a:p>
        </p:txBody>
      </p:sp>
    </p:spTree>
    <p:extLst>
      <p:ext uri="{BB962C8B-B14F-4D97-AF65-F5344CB8AC3E}">
        <p14:creationId xmlns:p14="http://schemas.microsoft.com/office/powerpoint/2010/main" val="407918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542"/>
          </a:xfrm>
        </p:spPr>
        <p:txBody>
          <a:bodyPr>
            <a:normAutofit/>
          </a:bodyPr>
          <a:lstStyle/>
          <a:p>
            <a:r>
              <a:rPr lang="en-US" sz="3200" dirty="0">
                <a:latin typeface="+mn-lt"/>
              </a:rPr>
              <a:t>The Interaction between Host, Callers, and On Air Guests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227668"/>
            <a:ext cx="10515600" cy="4949295"/>
          </a:xfrm>
        </p:spPr>
        <p:txBody>
          <a:bodyPr>
            <a:normAutofit/>
          </a:bodyPr>
          <a:lstStyle/>
          <a:p>
            <a:pPr marL="0" indent="0">
              <a:buNone/>
            </a:pPr>
            <a:r>
              <a:rPr lang="en-US" sz="2400" dirty="0"/>
              <a:t>Interaction in radio talk shows can consist mostly of an exchange of questions and answers between the host and the on-air guests, along with an exchange of questions and answers between the callers and the guests and/or host.</a:t>
            </a:r>
          </a:p>
          <a:p>
            <a:pPr marL="0" indent="0">
              <a:buNone/>
            </a:pPr>
            <a:endParaRPr lang="en-US" sz="2400" dirty="0"/>
          </a:p>
          <a:p>
            <a:pPr marL="0" indent="0">
              <a:buNone/>
            </a:pPr>
            <a:r>
              <a:rPr lang="en-US" sz="2400" dirty="0"/>
              <a:t>In some types of shows, the interactional organization is much closer to that of an ordinary conversation rather than a news interview.</a:t>
            </a:r>
          </a:p>
          <a:p>
            <a:pPr marL="0" indent="0">
              <a:buNone/>
            </a:pPr>
            <a:endParaRPr lang="en-US" sz="2400" dirty="0"/>
          </a:p>
          <a:p>
            <a:pPr marL="0" indent="0">
              <a:buNone/>
            </a:pPr>
            <a:r>
              <a:rPr lang="en-US" sz="2400" dirty="0"/>
              <a:t>For example, Korolija (1998) studied radio talk shows in Sweden and found a much more conversational exchange, including playfulness and interruptions.</a:t>
            </a:r>
          </a:p>
        </p:txBody>
      </p:sp>
      <p:sp>
        <p:nvSpPr>
          <p:cNvPr id="4" name="Slide Number Placeholder 3"/>
          <p:cNvSpPr>
            <a:spLocks noGrp="1"/>
          </p:cNvSpPr>
          <p:nvPr>
            <p:ph type="sldNum" sz="quarter" idx="12"/>
          </p:nvPr>
        </p:nvSpPr>
        <p:spPr/>
        <p:txBody>
          <a:bodyPr/>
          <a:lstStyle/>
          <a:p>
            <a:fld id="{7EDB4ECF-4410-4A6D-B38D-D68954C11246}" type="slidenum">
              <a:rPr lang="en-US" smtClean="0"/>
              <a:t>8</a:t>
            </a:fld>
            <a:endParaRPr lang="en-US" dirty="0"/>
          </a:p>
        </p:txBody>
      </p:sp>
    </p:spTree>
    <p:extLst>
      <p:ext uri="{BB962C8B-B14F-4D97-AF65-F5344CB8AC3E}">
        <p14:creationId xmlns:p14="http://schemas.microsoft.com/office/powerpoint/2010/main" val="174087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9342"/>
          </a:xfrm>
        </p:spPr>
        <p:txBody>
          <a:bodyPr/>
          <a:lstStyle/>
          <a:p>
            <a:br>
              <a:rPr lang="en-US" sz="3200" dirty="0">
                <a:latin typeface="+mn-lt"/>
              </a:rPr>
            </a:br>
            <a:r>
              <a:rPr lang="en-US" sz="3200" dirty="0">
                <a:latin typeface="+mn-lt"/>
              </a:rPr>
              <a:t>Conveying Identities Through Talk Radio</a:t>
            </a:r>
            <a:br>
              <a:rPr lang="en-US" dirty="0"/>
            </a:br>
            <a:endParaRPr lang="en-US" dirty="0"/>
          </a:p>
        </p:txBody>
      </p:sp>
      <p:sp>
        <p:nvSpPr>
          <p:cNvPr id="3" name="Content Placeholder 2"/>
          <p:cNvSpPr>
            <a:spLocks noGrp="1"/>
          </p:cNvSpPr>
          <p:nvPr>
            <p:ph idx="1"/>
          </p:nvPr>
        </p:nvSpPr>
        <p:spPr>
          <a:xfrm>
            <a:off x="838200" y="1117600"/>
            <a:ext cx="10515600" cy="5059363"/>
          </a:xfrm>
        </p:spPr>
        <p:txBody>
          <a:bodyPr>
            <a:normAutofit/>
          </a:bodyPr>
          <a:lstStyle/>
          <a:p>
            <a:pPr marL="0" indent="0">
              <a:buNone/>
            </a:pPr>
            <a:r>
              <a:rPr lang="en-US" sz="2400" dirty="0"/>
              <a:t>Identifying relationship to the show (e.g., first time caller; long time listener)</a:t>
            </a:r>
          </a:p>
          <a:p>
            <a:pPr marL="0" indent="0">
              <a:buNone/>
            </a:pPr>
            <a:endParaRPr lang="en-US" sz="2400" dirty="0"/>
          </a:p>
          <a:p>
            <a:pPr marL="0" indent="0">
              <a:buNone/>
            </a:pPr>
            <a:r>
              <a:rPr lang="en-US" sz="2400" dirty="0"/>
              <a:t>Conveying membership categories to implicitly communicate identity re the issues being discussed on the show (e.g., husbands, wives to convey gender identity)</a:t>
            </a:r>
          </a:p>
          <a:p>
            <a:pPr marL="0" indent="0">
              <a:buNone/>
            </a:pPr>
            <a:endParaRPr lang="en-US" sz="2400" dirty="0"/>
          </a:p>
          <a:p>
            <a:pPr marL="0" indent="0">
              <a:buNone/>
            </a:pPr>
            <a:r>
              <a:rPr lang="en-US" sz="2400" dirty="0"/>
              <a:t>Using word choice to convey relationship to topic (e.g., medical terms to detract from self-blame)</a:t>
            </a:r>
          </a:p>
          <a:p>
            <a:pPr marL="0" indent="0">
              <a:buNone/>
            </a:pPr>
            <a:endParaRPr lang="en-US" sz="2400" dirty="0"/>
          </a:p>
          <a:p>
            <a:pPr marL="0" indent="0">
              <a:buNone/>
            </a:pPr>
            <a:endParaRPr lang="en-US" sz="2400" dirty="0"/>
          </a:p>
          <a:p>
            <a:pPr marL="0" indent="0">
              <a:buNone/>
            </a:pPr>
            <a:r>
              <a:rPr lang="en-US" sz="1800" dirty="0">
                <a:effectLst/>
                <a:latin typeface="Times New Roman" panose="02020603050405020304" pitchFamily="18" charset="0"/>
                <a:ea typeface="Calibri" panose="020F0502020204030204" pitchFamily="34" charset="0"/>
              </a:rPr>
              <a:t>Dori-Hacohen (2012) </a:t>
            </a:r>
            <a:endParaRPr lang="en-US" sz="2400" dirty="0"/>
          </a:p>
        </p:txBody>
      </p:sp>
      <p:sp>
        <p:nvSpPr>
          <p:cNvPr id="4" name="Slide Number Placeholder 3"/>
          <p:cNvSpPr>
            <a:spLocks noGrp="1"/>
          </p:cNvSpPr>
          <p:nvPr>
            <p:ph type="sldNum" sz="quarter" idx="12"/>
          </p:nvPr>
        </p:nvSpPr>
        <p:spPr/>
        <p:txBody>
          <a:bodyPr/>
          <a:lstStyle/>
          <a:p>
            <a:fld id="{7EDB4ECF-4410-4A6D-B38D-D68954C11246}" type="slidenum">
              <a:rPr lang="en-US" smtClean="0"/>
              <a:t>9</a:t>
            </a:fld>
            <a:endParaRPr lang="en-US" dirty="0"/>
          </a:p>
        </p:txBody>
      </p:sp>
    </p:spTree>
    <p:extLst>
      <p:ext uri="{BB962C8B-B14F-4D97-AF65-F5344CB8AC3E}">
        <p14:creationId xmlns:p14="http://schemas.microsoft.com/office/powerpoint/2010/main" val="3972494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1255</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Chapter 24: Call-in Talk Shows, Blogs, Livestreams, and Podcasts </vt:lpstr>
      <vt:lpstr>Outline</vt:lpstr>
      <vt:lpstr>Introduction </vt:lpstr>
      <vt:lpstr> Routine Telephone Call Openings in Radio Talk Shows </vt:lpstr>
      <vt:lpstr> Excerpt 1: Hutchby (1999, p. 46)  </vt:lpstr>
      <vt:lpstr> Misalignments in Call Openings in Radio Talk Shows </vt:lpstr>
      <vt:lpstr> Excerpt 3:  Hutchby (1999, p. 56)  </vt:lpstr>
      <vt:lpstr>The Interaction between Host, Callers, and On Air Guests </vt:lpstr>
      <vt:lpstr> Conveying Identities Through Talk Radio </vt:lpstr>
      <vt:lpstr> Cultural Differences in Radio Talk Shows </vt:lpstr>
      <vt:lpstr> Talk and Interaction in Online Live Streaming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25 Call-in Talk Shows, Blogs, Livestreams, and Podcasts</dc:title>
  <dc:creator>Garcia, Angela</dc:creator>
  <cp:lastModifiedBy>Garcia, Angela</cp:lastModifiedBy>
  <cp:revision>11</cp:revision>
  <dcterms:created xsi:type="dcterms:W3CDTF">2021-10-10T17:12:05Z</dcterms:created>
  <dcterms:modified xsi:type="dcterms:W3CDTF">2022-08-16T19:26:16Z</dcterms:modified>
</cp:coreProperties>
</file>