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5" r:id="rId6"/>
    <p:sldId id="260" r:id="rId7"/>
    <p:sldId id="267" r:id="rId8"/>
    <p:sldId id="261" r:id="rId9"/>
    <p:sldId id="268" r:id="rId10"/>
    <p:sldId id="262" r:id="rId11"/>
    <p:sldId id="269" r:id="rId12"/>
    <p:sldId id="270" r:id="rId13"/>
    <p:sldId id="271" r:id="rId14"/>
    <p:sldId id="264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19234-1D65-4EF4-86E1-AAAA78E2B5A7}" v="1" dt="2022-08-16T21:27:59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6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, Angela" userId="7c09586b-4f58-4c27-9ff0-1fa392274ef2" providerId="ADAL" clId="{04D19234-1D65-4EF4-86E1-AAAA78E2B5A7}"/>
    <pc:docChg chg="addSld delSld modSld sldOrd">
      <pc:chgData name="Garcia, Angela" userId="7c09586b-4f58-4c27-9ff0-1fa392274ef2" providerId="ADAL" clId="{04D19234-1D65-4EF4-86E1-AAAA78E2B5A7}" dt="2022-08-16T21:31:56.841" v="118" actId="20577"/>
      <pc:docMkLst>
        <pc:docMk/>
      </pc:docMkLst>
      <pc:sldChg chg="modSp mod">
        <pc:chgData name="Garcia, Angela" userId="7c09586b-4f58-4c27-9ff0-1fa392274ef2" providerId="ADAL" clId="{04D19234-1D65-4EF4-86E1-AAAA78E2B5A7}" dt="2022-08-16T21:24:33.094" v="6" actId="20577"/>
        <pc:sldMkLst>
          <pc:docMk/>
          <pc:sldMk cId="2550813703" sldId="256"/>
        </pc:sldMkLst>
        <pc:spChg chg="mod">
          <ac:chgData name="Garcia, Angela" userId="7c09586b-4f58-4c27-9ff0-1fa392274ef2" providerId="ADAL" clId="{04D19234-1D65-4EF4-86E1-AAAA78E2B5A7}" dt="2022-08-16T21:24:33.094" v="6" actId="20577"/>
          <ac:spMkLst>
            <pc:docMk/>
            <pc:sldMk cId="2550813703" sldId="256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04D19234-1D65-4EF4-86E1-AAAA78E2B5A7}" dt="2022-08-16T21:24:40.455" v="18" actId="20577"/>
        <pc:sldMkLst>
          <pc:docMk/>
          <pc:sldMk cId="2282404442" sldId="257"/>
        </pc:sldMkLst>
        <pc:spChg chg="mod">
          <ac:chgData name="Garcia, Angela" userId="7c09586b-4f58-4c27-9ff0-1fa392274ef2" providerId="ADAL" clId="{04D19234-1D65-4EF4-86E1-AAAA78E2B5A7}" dt="2022-08-16T21:24:40.455" v="18" actId="20577"/>
          <ac:spMkLst>
            <pc:docMk/>
            <pc:sldMk cId="2282404442" sldId="257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04D19234-1D65-4EF4-86E1-AAAA78E2B5A7}" dt="2022-08-16T21:24:48.359" v="28" actId="20577"/>
        <pc:sldMkLst>
          <pc:docMk/>
          <pc:sldMk cId="1919455321" sldId="263"/>
        </pc:sldMkLst>
        <pc:spChg chg="mod">
          <ac:chgData name="Garcia, Angela" userId="7c09586b-4f58-4c27-9ff0-1fa392274ef2" providerId="ADAL" clId="{04D19234-1D65-4EF4-86E1-AAAA78E2B5A7}" dt="2022-08-16T21:24:48.359" v="28" actId="20577"/>
          <ac:spMkLst>
            <pc:docMk/>
            <pc:sldMk cId="1919455321" sldId="263"/>
            <ac:spMk id="2" creationId="{00000000-0000-0000-0000-000000000000}"/>
          </ac:spMkLst>
        </pc:spChg>
      </pc:sldChg>
      <pc:sldChg chg="modSp add del mod ord">
        <pc:chgData name="Garcia, Angela" userId="7c09586b-4f58-4c27-9ff0-1fa392274ef2" providerId="ADAL" clId="{04D19234-1D65-4EF4-86E1-AAAA78E2B5A7}" dt="2022-08-16T21:29:16.535" v="68" actId="20577"/>
        <pc:sldMkLst>
          <pc:docMk/>
          <pc:sldMk cId="3292742802" sldId="267"/>
        </pc:sldMkLst>
        <pc:spChg chg="mod">
          <ac:chgData name="Garcia, Angela" userId="7c09586b-4f58-4c27-9ff0-1fa392274ef2" providerId="ADAL" clId="{04D19234-1D65-4EF4-86E1-AAAA78E2B5A7}" dt="2022-08-16T21:29:16.535" v="68" actId="20577"/>
          <ac:spMkLst>
            <pc:docMk/>
            <pc:sldMk cId="3292742802" sldId="267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04D19234-1D65-4EF4-86E1-AAAA78E2B5A7}" dt="2022-08-16T21:30:22.570" v="94" actId="6549"/>
        <pc:sldMkLst>
          <pc:docMk/>
          <pc:sldMk cId="4234729011" sldId="268"/>
        </pc:sldMkLst>
        <pc:spChg chg="mod">
          <ac:chgData name="Garcia, Angela" userId="7c09586b-4f58-4c27-9ff0-1fa392274ef2" providerId="ADAL" clId="{04D19234-1D65-4EF4-86E1-AAAA78E2B5A7}" dt="2022-08-16T21:30:22.570" v="94" actId="6549"/>
          <ac:spMkLst>
            <pc:docMk/>
            <pc:sldMk cId="4234729011" sldId="268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04D19234-1D65-4EF4-86E1-AAAA78E2B5A7}" dt="2022-08-16T21:31:20.473" v="117" actId="5793"/>
        <pc:sldMkLst>
          <pc:docMk/>
          <pc:sldMk cId="1269773415" sldId="269"/>
        </pc:sldMkLst>
        <pc:spChg chg="mod">
          <ac:chgData name="Garcia, Angela" userId="7c09586b-4f58-4c27-9ff0-1fa392274ef2" providerId="ADAL" clId="{04D19234-1D65-4EF4-86E1-AAAA78E2B5A7}" dt="2022-08-16T21:31:20.473" v="117" actId="5793"/>
          <ac:spMkLst>
            <pc:docMk/>
            <pc:sldMk cId="1269773415" sldId="269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04D19234-1D65-4EF4-86E1-AAAA78E2B5A7}" dt="2022-08-16T21:31:56.841" v="118" actId="20577"/>
        <pc:sldMkLst>
          <pc:docMk/>
          <pc:sldMk cId="1624448383" sldId="271"/>
        </pc:sldMkLst>
        <pc:spChg chg="mod">
          <ac:chgData name="Garcia, Angela" userId="7c09586b-4f58-4c27-9ff0-1fa392274ef2" providerId="ADAL" clId="{04D19234-1D65-4EF4-86E1-AAAA78E2B5A7}" dt="2022-08-16T21:31:56.841" v="118" actId="20577"/>
          <ac:spMkLst>
            <pc:docMk/>
            <pc:sldMk cId="1624448383" sldId="271"/>
            <ac:spMk id="3" creationId="{00000000-0000-0000-0000-000000000000}"/>
          </ac:spMkLst>
        </pc:spChg>
      </pc:sldChg>
      <pc:sldChg chg="new del">
        <pc:chgData name="Garcia, Angela" userId="7c09586b-4f58-4c27-9ff0-1fa392274ef2" providerId="ADAL" clId="{04D19234-1D65-4EF4-86E1-AAAA78E2B5A7}" dt="2022-08-16T21:28:01.936" v="32" actId="47"/>
        <pc:sldMkLst>
          <pc:docMk/>
          <pc:sldMk cId="26944377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17128-1E21-4D30-AE17-43FBAE7B24B9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32EAE-6627-4BF5-9169-E8993B689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9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27E6-04E9-4122-BD35-5FC1847A1E93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28C3-621A-40E0-B606-195E63A39E0D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2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6BD8-6EB8-4807-80CA-3ABD463568C3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1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71CD-C44D-4F0B-949B-1FAC726A156F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7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34D8-0BAB-4E3F-A993-21CCB8554214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6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6CBC-193C-44A0-ABBB-3DEE8433AFD3}" type="datetime1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98D5-EA37-430E-97E6-60DBF12F82D5}" type="datetime1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2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470D-5B71-430C-B75D-3FDA9B8FB318}" type="datetime1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7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C14-52F1-4065-91CF-076EB894E06B}" type="datetime1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8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04A5-15B7-4345-81D2-F82D8CDDA932}" type="datetime1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5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5893-B868-4DF4-AAFF-139075A2EA70}" type="datetime1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0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87C76-0ACC-4DA1-9D7E-A2D801C206E7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E9285-096F-461E-AFC9-0DBDEC61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9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9505"/>
            <a:ext cx="9144000" cy="3310458"/>
          </a:xfrm>
        </p:spPr>
        <p:txBody>
          <a:bodyPr/>
          <a:lstStyle/>
          <a:p>
            <a:br>
              <a:rPr lang="en-US" dirty="0"/>
            </a:br>
            <a:r>
              <a:rPr lang="en-US" sz="3200">
                <a:latin typeface="+mn-lt"/>
              </a:rPr>
              <a:t>Chapter 27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Talk in Business Contexts:  Interviews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15091"/>
          </a:xfrm>
        </p:spPr>
        <p:txBody>
          <a:bodyPr/>
          <a:lstStyle/>
          <a:p>
            <a:pPr algn="l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Angela Cora Garcia, c2022; slides to accompany Chapter 27 of </a:t>
            </a:r>
            <a:r>
              <a:rPr lang="en-US" sz="2400" i="1">
                <a:latin typeface="Calibri" panose="020F0502020204030204" pitchFamily="34" charset="0"/>
                <a:cs typeface="Calibri" panose="020F0502020204030204" pitchFamily="34" charset="0"/>
              </a:rPr>
              <a:t>An Introduction to Interaction: Understanding Talk in the Workplace and Everyday Life, Second Edition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.  Bloomsbury Press.</a:t>
            </a:r>
          </a:p>
          <a:p>
            <a:pPr algn="l"/>
            <a:endParaRPr lang="en-US"/>
          </a:p>
          <a:p>
            <a:pPr algn="l"/>
            <a:r>
              <a:rPr lang="en-US"/>
              <a:t>(</a:t>
            </a:r>
            <a:r>
              <a:rPr lang="en-US" dirty="0"/>
              <a:t>Note:  Excerpt numbers will follow the number they were given in the textbook chapter, to make it easier to refer back to that section of the chapter for more details.)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1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br>
              <a:rPr lang="en-US" sz="3200">
                <a:latin typeface="+mn-lt"/>
              </a:rPr>
            </a:br>
            <a:r>
              <a:rPr lang="en-US" sz="3200" dirty="0">
                <a:latin typeface="+mn-lt"/>
              </a:rPr>
              <a:t>Performance Appraisal Interviews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93332"/>
            <a:ext cx="9829800" cy="4663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Delicate interactional situation since negative feedback may need to be given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Attempts to mitigate the impact of negative feedback may result in indirect and delayed communication which may be less useful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Asmuß’s (2008) study showed that direct approaches may be more effective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Excerpt 7 on the next slide shows the supervisor delivering criticism directly (lines 1-7), and the employee responds directly (line 8), thus leading to a useful exchange of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2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445"/>
            <a:ext cx="10515600" cy="615140"/>
          </a:xfrm>
        </p:spPr>
        <p:txBody>
          <a:bodyPr/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Excerpt 7:  </a:t>
            </a:r>
            <a:r>
              <a:rPr lang="en-US" sz="3200" dirty="0" err="1">
                <a:latin typeface="+mn-lt"/>
              </a:rPr>
              <a:t>Asmuß</a:t>
            </a:r>
            <a:r>
              <a:rPr lang="en-US" sz="3200">
                <a:latin typeface="+mn-lt"/>
              </a:rPr>
              <a:t> (2008, p. 422)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9585"/>
            <a:ext cx="10515600" cy="588189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1	S:	</a:t>
            </a:r>
            <a:r>
              <a:rPr lang="en-US" sz="1200" b="1" i="1"/>
              <a:t>and then I have written it=it 	it uh it was this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og </a:t>
            </a:r>
            <a:r>
              <a:rPr lang="en-US" sz="1200" u="sng"/>
              <a:t>så</a:t>
            </a:r>
            <a:r>
              <a:rPr lang="en-US" sz="1200"/>
              <a:t> har jeg skr</a:t>
            </a:r>
            <a:r>
              <a:rPr lang="en-US" sz="1200" u="sng"/>
              <a:t>e</a:t>
            </a:r>
            <a:r>
              <a:rPr lang="en-US" sz="1200"/>
              <a:t>vet &gt;d</a:t>
            </a:r>
            <a:r>
              <a:rPr lang="en-US" sz="1200" u="sng"/>
              <a:t>e</a:t>
            </a:r>
            <a:r>
              <a:rPr lang="en-US" sz="1200"/>
              <a:t>t=det&lt; det æ: det var d</a:t>
            </a:r>
            <a:r>
              <a:rPr lang="en-US" sz="1200" u="sng"/>
              <a:t>e</a:t>
            </a:r>
            <a:r>
              <a:rPr lang="en-US" sz="1200"/>
              <a:t>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 2	S:	</a:t>
            </a:r>
            <a:r>
              <a:rPr lang="en-US" sz="1200" b="1" i="1"/>
              <a:t>there about initiative &gt;I have written&lt; you may very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der me:d initiat</a:t>
            </a:r>
            <a:r>
              <a:rPr lang="en-US" sz="1200" u="sng"/>
              <a:t>i</a:t>
            </a:r>
            <a:r>
              <a:rPr lang="en-US" sz="1200"/>
              <a:t>v &gt;jeg har skrevet&lt; du må </a:t>
            </a:r>
            <a:r>
              <a:rPr lang="en-US" sz="1200" u="sng"/>
              <a:t>go</a:t>
            </a:r>
            <a:r>
              <a:rPr lang="en-US" sz="1200"/>
              <a:t>dt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 3	S:	</a:t>
            </a:r>
            <a:r>
              <a:rPr lang="en-US" sz="1200" b="1" i="1"/>
              <a:t>well be a little more visible: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være lidt mere s</a:t>
            </a:r>
            <a:r>
              <a:rPr lang="en-US" sz="1200" u="sng"/>
              <a:t>y</a:t>
            </a:r>
            <a:r>
              <a:rPr lang="en-US" sz="1200"/>
              <a:t>nlig: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 4		(0.4)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 5	S:	</a:t>
            </a:r>
            <a:r>
              <a:rPr lang="en-US" sz="1200" b="1" i="1"/>
              <a:t>I am sure	 you can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Jet er sikker på du ka:::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 6	S:	</a:t>
            </a:r>
            <a:r>
              <a:rPr lang="en-US" sz="1200" b="1" i="1"/>
              <a:t>.hh you can contribute with with more also on the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.hh du kan b</a:t>
            </a:r>
            <a:r>
              <a:rPr lang="en-US" sz="1200" u="sng"/>
              <a:t>i</a:t>
            </a:r>
            <a:r>
              <a:rPr lang="en-US" sz="1200"/>
              <a:t>drage me::d me </a:t>
            </a:r>
            <a:r>
              <a:rPr lang="en-US" sz="1200" u="sng"/>
              <a:t>me</a:t>
            </a:r>
            <a:r>
              <a:rPr lang="en-US" sz="1200"/>
              <a:t>re (.) </a:t>
            </a:r>
            <a:r>
              <a:rPr lang="en-US" sz="1200" u="sng"/>
              <a:t>o</a:t>
            </a:r>
            <a:r>
              <a:rPr lang="en-US" sz="1200"/>
              <a:t>gså på det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 7	S:	</a:t>
            </a:r>
            <a:r>
              <a:rPr lang="en-US" sz="1200" b="1" i="1"/>
              <a:t>strategic level.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str</a:t>
            </a:r>
            <a:r>
              <a:rPr lang="en-US" sz="1200" u="sng"/>
              <a:t>a</a:t>
            </a:r>
            <a:r>
              <a:rPr lang="en-US" sz="1200"/>
              <a:t>tegiske nive</a:t>
            </a:r>
            <a:r>
              <a:rPr lang="en-US" sz="1200" u="sng"/>
              <a:t>a</a:t>
            </a:r>
            <a:r>
              <a:rPr lang="en-US" sz="1200"/>
              <a:t>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 8		(2.1)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 9	E:	</a:t>
            </a:r>
            <a:r>
              <a:rPr lang="en-US" sz="1200" b="1" i="1"/>
              <a:t>.mth   I have actually uh some   times           been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.mth jeg har </a:t>
            </a:r>
            <a:r>
              <a:rPr lang="en-US" sz="1200" u="sng"/>
              <a:t>fa</a:t>
            </a:r>
            <a:r>
              <a:rPr lang="en-US" sz="1200"/>
              <a:t>ktisk æ:: &gt;noget gange&lt; (0.2) været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 10	E:	</a:t>
            </a:r>
            <a:r>
              <a:rPr lang="en-US" sz="1200" b="1" i="1"/>
              <a:t>a little afraid,    I asked Peter when we have come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lidt  bange, &gt;jeg spurgte&lt;  peter når vi er kommet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 11	E:	</a:t>
            </a:r>
            <a:r>
              <a:rPr lang="en-US" sz="1200" b="1" i="1"/>
              <a:t>home from the=department meeting whether I appeared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hj</a:t>
            </a:r>
            <a:r>
              <a:rPr lang="en-US" sz="1200" u="sng"/>
              <a:t>e</a:t>
            </a:r>
            <a:r>
              <a:rPr lang="en-US" sz="1200"/>
              <a:t>m fra: </a:t>
            </a:r>
            <a:r>
              <a:rPr lang="en-US" sz="1200" u="sng"/>
              <a:t>a</a:t>
            </a:r>
            <a:r>
              <a:rPr lang="en-US" sz="1200"/>
              <a:t>fdelingsmødet .hh om jeg </a:t>
            </a:r>
            <a:r>
              <a:rPr lang="en-US" sz="1200" u="sng"/>
              <a:t>vi</a:t>
            </a:r>
            <a:r>
              <a:rPr lang="en-US" sz="1200"/>
              <a:t>rkede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12	E:	</a:t>
            </a:r>
            <a:r>
              <a:rPr lang="en-US" sz="1200" b="1" i="1"/>
              <a:t>too critical     [   when     asking     questions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for </a:t>
            </a:r>
            <a:r>
              <a:rPr lang="en-US" sz="1200" u="sng"/>
              <a:t>kri</a:t>
            </a:r>
            <a:r>
              <a:rPr lang="en-US" sz="1200"/>
              <a:t>tisk såd[an: ved at st- st</a:t>
            </a:r>
            <a:r>
              <a:rPr lang="en-US" sz="1200" u="sng"/>
              <a:t>i</a:t>
            </a:r>
            <a:r>
              <a:rPr lang="en-US" sz="1200"/>
              <a:t>lle sp</a:t>
            </a:r>
            <a:r>
              <a:rPr lang="en-US" sz="1200" u="sng"/>
              <a:t>ø</a:t>
            </a:r>
            <a:r>
              <a:rPr lang="en-US" sz="1200"/>
              <a:t>rgsmålstgn: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13	S:		</a:t>
            </a:r>
            <a:r>
              <a:rPr lang="en-US" sz="1200" b="1" i="1"/>
              <a:t>[.H YES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	[.H Y</a:t>
            </a:r>
            <a:r>
              <a:rPr lang="en-US" sz="1200" u="sng"/>
              <a:t>A</a:t>
            </a:r>
            <a:r>
              <a:rPr lang="en-US" sz="1200"/>
              <a:t>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14	E:	</a:t>
            </a:r>
            <a:r>
              <a:rPr lang="en-US" sz="1200" b="1" i="1"/>
              <a:t>[about something and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[til </a:t>
            </a:r>
            <a:r>
              <a:rPr lang="en-US" sz="1200" u="sng"/>
              <a:t>no</a:t>
            </a:r>
            <a:r>
              <a:rPr lang="en-US" sz="1200"/>
              <a:t>get og: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15	S:	</a:t>
            </a:r>
            <a:r>
              <a:rPr lang="en-US" sz="1200" b="1" i="1"/>
              <a:t>[yes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/>
              <a:t>		[ya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73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40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Giving Advice in Employment Appraisal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467"/>
            <a:ext cx="10515600" cy="4898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After information is exchanged and criticisms have been aired, supervisors may give advice (Sandlund, 2014).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One technique for advice-giving was to demonstrate how the employee could handle the problem by producing hypothetical speech (Sandlund, 2014)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Excerpt 8 on the next slide shows the supervisor demonstrating for the employee how she could be more assertive in an interaction with a sales prospect (he voices her utterances in lines 20-22 and 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4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565265"/>
          </a:xfrm>
        </p:spPr>
        <p:txBody>
          <a:bodyPr>
            <a:normAutofit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Excerpt 8: Sandlund (2014, pp. 656-7)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6087"/>
            <a:ext cx="10515600" cy="581538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18	MAN	Å de: </a:t>
            </a:r>
            <a:r>
              <a:rPr lang="en-US" sz="2000" u="sng" dirty="0" err="1"/>
              <a:t>gă</a:t>
            </a:r>
            <a:r>
              <a:rPr lang="en-US" sz="2000" dirty="0" err="1"/>
              <a:t>ller</a:t>
            </a:r>
            <a:r>
              <a:rPr lang="en-US" sz="2000"/>
              <a:t> att inte </a:t>
            </a:r>
            <a:r>
              <a:rPr lang="en-US" sz="2000" u="sng"/>
              <a:t>slă</a:t>
            </a:r>
            <a:r>
              <a:rPr lang="en-US" sz="2000"/>
              <a:t>ppa fŏr </a:t>
            </a:r>
            <a:r>
              <a:rPr lang="en-US" sz="2000" u="sng"/>
              <a:t>lătt</a:t>
            </a:r>
            <a:r>
              <a:rPr lang="en-US" sz="200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	And it’s </a:t>
            </a:r>
            <a:r>
              <a:rPr lang="en-US" sz="2000" u="sng"/>
              <a:t>all</a:t>
            </a:r>
            <a:r>
              <a:rPr lang="en-US" sz="2000"/>
              <a:t> about not </a:t>
            </a:r>
            <a:r>
              <a:rPr lang="en-US" sz="2000" u="sng"/>
              <a:t>lett</a:t>
            </a:r>
            <a:r>
              <a:rPr lang="en-US" sz="2000"/>
              <a:t>ing </a:t>
            </a:r>
            <a:r>
              <a:rPr lang="en-US" sz="2000" u="sng"/>
              <a:t>go</a:t>
            </a:r>
            <a:r>
              <a:rPr lang="en-US" sz="2000"/>
              <a:t> too </a:t>
            </a:r>
            <a:r>
              <a:rPr lang="en-US" sz="2000" u="sng"/>
              <a:t>ea</a:t>
            </a:r>
            <a:r>
              <a:rPr lang="en-US" sz="2000"/>
              <a:t>sily.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19	EMP	&gt;Nnej.&lt;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	&gt;NNo.&lt;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20	MAN-&gt;	utan: (0.4) .hh (.) </a:t>
            </a:r>
            <a:r>
              <a:rPr lang="en-US" sz="2000" u="sng"/>
              <a:t>var</a:t>
            </a:r>
            <a:r>
              <a:rPr lang="en-US" sz="2000"/>
              <a:t>fŏr ska du- vill ni inte ha:- (.) att- &gt;dh- va&lt;=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	bu:t  (0.4) .hh (.) </a:t>
            </a:r>
            <a:r>
              <a:rPr lang="en-US" sz="2000" u="sng"/>
              <a:t>why</a:t>
            </a:r>
            <a:r>
              <a:rPr lang="en-US" sz="2000"/>
              <a:t> do you- don’t you wa:nt- (.) &gt;that &gt;dh- wh-&lt;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21	-&gt;	du har en annan leverant</a:t>
            </a:r>
            <a:r>
              <a:rPr lang="en-US" sz="2000" u="sng"/>
              <a:t>ö</a:t>
            </a:r>
            <a:r>
              <a:rPr lang="en-US" sz="2000"/>
              <a:t>:r (.) ↑</a:t>
            </a:r>
            <a:r>
              <a:rPr lang="en-US" sz="2000" u="sng"/>
              <a:t>viss</a:t>
            </a:r>
            <a:r>
              <a:rPr lang="en-US" sz="2000"/>
              <a:t>t e: (.) ↑</a:t>
            </a:r>
            <a:r>
              <a:rPr lang="en-US" sz="2000" u="sng"/>
              <a:t>fort</a:t>
            </a:r>
            <a:r>
              <a:rPr lang="en-US" sz="2000"/>
              <a:t>sătt gărna med dom,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	you have another suppl</a:t>
            </a:r>
            <a:r>
              <a:rPr lang="en-US" sz="2000" u="sng"/>
              <a:t>i</a:t>
            </a:r>
            <a:r>
              <a:rPr lang="en-US" sz="2000"/>
              <a:t>:er (.) ↑fine e: (.) </a:t>
            </a:r>
            <a:r>
              <a:rPr lang="en-US" sz="2000" u="sng"/>
              <a:t>do</a:t>
            </a:r>
            <a:r>
              <a:rPr lang="en-US" sz="2000"/>
              <a:t> ↑con</a:t>
            </a:r>
            <a:r>
              <a:rPr lang="en-US" sz="2000" u="sng"/>
              <a:t>tin</a:t>
            </a:r>
            <a:r>
              <a:rPr lang="en-US" sz="2000"/>
              <a:t>ue with them,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22	-&gt;	men ge ↑o- </a:t>
            </a:r>
            <a:r>
              <a:rPr lang="en-US" sz="2000" u="sng"/>
              <a:t>oss</a:t>
            </a:r>
            <a:r>
              <a:rPr lang="en-US" sz="2000"/>
              <a:t> en </a:t>
            </a:r>
            <a:r>
              <a:rPr lang="en-US" sz="2000" u="sng"/>
              <a:t>cha</a:t>
            </a:r>
            <a:r>
              <a:rPr lang="en-US" sz="2000"/>
              <a:t>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	but give ↑u- </a:t>
            </a:r>
            <a:r>
              <a:rPr lang="en-US" sz="2000" u="sng"/>
              <a:t>us</a:t>
            </a:r>
            <a:r>
              <a:rPr lang="en-US" sz="2000"/>
              <a:t> a </a:t>
            </a:r>
            <a:r>
              <a:rPr lang="en-US" sz="2000" u="sng"/>
              <a:t>cha</a:t>
            </a:r>
            <a:r>
              <a:rPr lang="en-US" sz="2000"/>
              <a:t>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23	EMP	Ja: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	Ye:s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24	MAN	Å: å: att- att man </a:t>
            </a:r>
            <a:r>
              <a:rPr lang="en-US" sz="2000" u="sng"/>
              <a:t>bol</a:t>
            </a:r>
            <a:r>
              <a:rPr lang="en-US" sz="2000"/>
              <a:t>lar↑ litegrann.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	A:nd a:n tha- that you </a:t>
            </a:r>
            <a:r>
              <a:rPr lang="en-US" sz="2000" u="sng"/>
              <a:t>thro</a:t>
            </a:r>
            <a:r>
              <a:rPr lang="en-US" sz="2000"/>
              <a:t>w the ball back and ↑forth a little.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	(0.4)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25	EMP	</a:t>
            </a:r>
            <a:r>
              <a:rPr lang="en-US" sz="2000" u="sng"/>
              <a:t>ju:st</a:t>
            </a:r>
            <a:r>
              <a:rPr lang="en-US" sz="2000"/>
              <a:t> de: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	tha:t’s ri:ght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48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523"/>
            <a:ext cx="10515600" cy="64902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411"/>
            <a:ext cx="10515600" cy="486355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The interactional organization of interviews in business settings, such as job interviews and appraisal interviews, do not typically rely on the structure of question/answer chains used in other institutional settings.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While questions and answers may comprise the majority of some of these interviews, role reversals (employee asking questions of the interviewer, for example), or less formal interactional formats (e.g., a more conversational model) may occur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82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208"/>
          </a:xfrm>
        </p:spPr>
        <p:txBody>
          <a:bodyPr>
            <a:normAutofit/>
          </a:bodyPr>
          <a:lstStyle/>
          <a:p>
            <a:r>
              <a:rPr lang="en-US" sz="3200">
                <a:latin typeface="+mn-lt"/>
              </a:rPr>
              <a:t>References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3800"/>
            <a:ext cx="10515600" cy="5299074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Asmuß, Birte. (2008), ‘Performance appraisal interviews: Preference organization in assessment sequences’, </a:t>
            </a:r>
            <a:r>
              <a:rPr lang="en-US" sz="2000" u="sng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Journal of Business Communication</a:t>
            </a:r>
            <a:r>
              <a:rPr lang="en-US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45, (4), 408–29.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/>
              <a:t>Glenn, Phillip. (2010), ‘Interviewer laughs: Shared laughter and asymmetries in employment interviews’, </a:t>
            </a:r>
            <a:r>
              <a:rPr lang="en-US" sz="2000" u="sng"/>
              <a:t>Journal of Pragmatics</a:t>
            </a:r>
            <a:r>
              <a:rPr lang="en-US" sz="2000"/>
              <a:t>, 42, 1485–98.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/>
              <a:t>Sandlund</a:t>
            </a:r>
            <a:r>
              <a:rPr lang="en-US" sz="2000" dirty="0"/>
              <a:t>, Erica</a:t>
            </a:r>
            <a:r>
              <a:rPr lang="en-US" sz="2000"/>
              <a:t>. (2014), 'Prescribing </a:t>
            </a:r>
            <a:r>
              <a:rPr lang="en-US" sz="2000" dirty="0"/>
              <a:t>conduct:  Enactments of talk or thought in </a:t>
            </a:r>
            <a:r>
              <a:rPr lang="en-US" sz="2000"/>
              <a:t>advice-giving sequences', </a:t>
            </a:r>
            <a:r>
              <a:rPr lang="en-US" sz="2000" u="sng"/>
              <a:t>Discourse Studies</a:t>
            </a:r>
            <a:r>
              <a:rPr lang="en-US" sz="2000"/>
              <a:t>, 16, (5), </a:t>
            </a:r>
            <a:r>
              <a:rPr lang="en-US" sz="2000" dirty="0"/>
              <a:t>645-666.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/>
              <a:t>Sliedrecht</a:t>
            </a:r>
            <a:r>
              <a:rPr lang="en-US" sz="2000" dirty="0"/>
              <a:t>, </a:t>
            </a:r>
            <a:r>
              <a:rPr lang="en-US" sz="2000" dirty="0" err="1"/>
              <a:t>Keun</a:t>
            </a:r>
            <a:r>
              <a:rPr lang="en-US" sz="2000"/>
              <a:t> Young, Fleur Van der Houwen and Marca Schasfoort. (2016), 'Challenging formulations in police interrogations and job interview:  A comparative study', </a:t>
            </a:r>
            <a:r>
              <a:rPr lang="en-US" sz="2000" u="sng"/>
              <a:t>Journal of Pragmatics</a:t>
            </a:r>
            <a:r>
              <a:rPr lang="en-US" sz="2000"/>
              <a:t>, 105, (2016), 114-129.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/>
              <a:t>Tranekjaer, Louise. (2018), 'The interactional management of ‘language difficulties’ at work—L2 strategies for responding to explicit inquiries about understanding', </a:t>
            </a:r>
            <a:r>
              <a:rPr lang="en-US" sz="2000" u="sng"/>
              <a:t>Journal of Pragmatics</a:t>
            </a:r>
            <a:r>
              <a:rPr lang="en-US" sz="2000"/>
              <a:t>, 126, (2018), 78-89.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5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906" y="1610686"/>
            <a:ext cx="9910894" cy="456627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Introduction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Job Interviews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	Interview Strategies:  Challenging Formulations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Interviewing in a Cross-Cultural Context:  Displaying Understanding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Performance Appraisal Interviews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Summary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References</a:t>
            </a: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0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1476"/>
            <a:ext cx="10515600" cy="4755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Job (employment) interviews and job appraisal (evaluation) meetings both often use an interview format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Different interactional techniques and formats are used to achieve the goals of the participants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this chapter we explore some of these techniques and the work they do for people in business and other organizational contexts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9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7340"/>
          </a:xfrm>
        </p:spPr>
        <p:txBody>
          <a:bodyPr>
            <a:normAutofit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Job Interviews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1724"/>
            <a:ext cx="10515600" cy="485523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Typically have interview format, may be more conversational in structure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Interviewer typically sets the stage for the type of format; interviewee may display orientation to the interviewer’s role and status in the encounter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E.g., in Excerpt 2 on the next slide the interviewer (“Jill” creates a conversational structure and produces a laughter invitation (line 8) which the interviewee quickly responds to with laughter (lines 9 and 11) </a:t>
            </a:r>
            <a:r>
              <a:rPr lang="en-US" sz="1200" dirty="0"/>
              <a:t>(Glenn, 2010)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4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39"/>
          </a:xfrm>
        </p:spPr>
        <p:txBody>
          <a:bodyPr>
            <a:normAutofit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Excerpt 2:  Glenn (2010, pp. 1485–98) 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526195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1	BET:	How ‘bout Carson Education in other countries.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2	JILL:	Mm hm=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3	BET:		 =Does that=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4	JILL:			      =Y[</a:t>
            </a:r>
            <a:r>
              <a:rPr lang="en-US" sz="2400" dirty="0" err="1"/>
              <a:t>eah</a:t>
            </a:r>
            <a:r>
              <a:rPr lang="en-US" sz="2400"/>
              <a:t> they’re all over I mean] every (.) you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5		know Spain, France .hh um Africa: Australia=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6	BET:							=O[h wow]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7	JILL:							     [you kn]ow so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8		e[hhihehe that’s my [goal. 	   ↑I’d l]ike to go 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9	BET:	  [Yeahhahah            [(Yeah I wanna)] ((silent laugh))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10	JILL:	Australia please?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11	BET:	I(hh) know(hh)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12	JILL:	Um and pay for it all?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13	BET:	Ehuh yeah .hhh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14	JILL:	So what other things do you need to know from me I mean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8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Interview Strategies:  Challenging Formulations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0284"/>
            <a:ext cx="10515600" cy="549119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Interviewers may ask questions with no obvious right or wrong answer to try to elicit the interviewee’s genuine response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They may then ask challenging follow up questions to probe that answer try to determine whether the interviewee would be a good fit.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For example, in an interview analyzed by Sliedrecht et al. (2016) an interviewer asked the interviewee a question about career ambitions, and received an answer claiming very little ambition.  The interviewer then produces the challenging question shown in lines 12-13 in Excerpt 4 (next slide).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Note how the interviewee struggles to answer the question about what they care about in a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066"/>
            <a:ext cx="10515600" cy="523702"/>
          </a:xfrm>
        </p:spPr>
        <p:txBody>
          <a:bodyPr>
            <a:noAutofit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Excerpt 4:  Sliedrecht et al. (2016, p. 125)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6458"/>
            <a:ext cx="10515600" cy="596501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12	R:	-&gt;[maar de] ↑</a:t>
            </a:r>
            <a:r>
              <a:rPr lang="en-US" sz="1400" dirty="0" err="1"/>
              <a:t>aard</a:t>
            </a:r>
            <a:r>
              <a:rPr lang="en-US" sz="1400"/>
              <a:t> van het werk,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[but the] ↑nature of the work,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13		-&gt;je stelt geen eisen aan de </a:t>
            </a:r>
            <a:r>
              <a:rPr lang="en-US" sz="1400" u="sng"/>
              <a:t>aa</a:t>
            </a:r>
            <a:r>
              <a:rPr lang="en-US" sz="1400"/>
              <a:t>rd van het werk.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you do not care about the </a:t>
            </a:r>
            <a:r>
              <a:rPr lang="en-US" sz="1400" i="1" u="sng"/>
              <a:t>nature</a:t>
            </a:r>
            <a:r>
              <a:rPr lang="en-US" sz="1400" i="1"/>
              <a:t> of the job.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14		(0,5)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15	A:	ya:,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yes:,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16		wel.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sure.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17	R:	ja=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yes=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18	A:	=ya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=yes.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19	R:	[nou j ↑ a wat] voor (h)sc(hh)--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[well y ↑ es what] kind of (h)sc(hh)--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20	A:	[ja ja.((zucht))]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[yes yes.((sigh))]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21	R:	[u::hh]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[u::hh]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22		[wat is] dan je ideale soort werk,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[what then] is your ideal kind of work,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23		afgezien va[n (.)] met mensen in de weer,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apart fr[om (.)] being up and about with people,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24	A:	              [ya]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             </a:t>
            </a:r>
            <a:r>
              <a:rPr lang="en-US" sz="1400" i="1"/>
              <a:t>[yes]</a:t>
            </a:r>
            <a:endParaRPr lang="en-US" sz="14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25	R:	en afwisseling.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1400" i="1"/>
              <a:t>and variation.</a:t>
            </a:r>
            <a:r>
              <a:rPr lang="en-US" sz="140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Interviewing in a Cross-Cultural Context:  Displaying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51000"/>
            <a:ext cx="9753600" cy="50704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In NS/NNS interactions, simply replying to a confirmation check may not assure the questioner that you understand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Tranekjær (2018) shows that interviewees sometimes simply reply to confirmation requests, but may also work to display their understanding by follow-up comments.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Excerpt 5 on the next slide shows an interview first responding (line 80) and then following up with an explanation which shows understanding of the question (lines 86-93)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8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284" y="149630"/>
            <a:ext cx="10515600" cy="523701"/>
          </a:xfrm>
        </p:spPr>
        <p:txBody>
          <a:bodyPr/>
          <a:lstStyle/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Excerpt 5:   Tranekjær (2018, p. 85)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331"/>
            <a:ext cx="10515600" cy="604814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/>
              <a:t>62	EM:	=at det </a:t>
            </a:r>
            <a:r>
              <a:rPr lang="en-US" sz="900" dirty="0" err="1"/>
              <a:t>andet</a:t>
            </a:r>
            <a:r>
              <a:rPr lang="en-US" sz="900"/>
              <a:t> de:t altså hvis vi lægger for hårdt ud fra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63		=that the other i:t that is if we start off too hard from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64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65		starten så- så: det tit det vælter ik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66		the beginning then- the:n often it falls over right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67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68	CO:	ja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69		yes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70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71	HO:	mm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72		mm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73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74	EM:	˚altså˚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75		˚that is˚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76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77  -&gt;	CO:	er du med (.) forstå- forstår du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78		do you follow (.) do you- do you understand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79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80	IN:	ja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81		yes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82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83	CO:	ja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84		yes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85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86	IN:	altså jeg har ik problemer hvis- det- nogen der- siger med-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87		hvordan: jeg kan godt g</a:t>
            </a:r>
            <a:r>
              <a:rPr lang="en-US" sz="900" u="sng"/>
              <a:t>å</a:t>
            </a:r>
            <a:r>
              <a:rPr lang="en-US" sz="900"/>
              <a:t> med j- gå handle men jeg ka ik- ₤gå selv j-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88		handle ik₤ he [he .hhh] [ka-] go- j- ik- kan godt hjæ:lpe o::g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89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90		i mean i have no problem if- it- someone who- says with-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91		how:     i can go with I- go shopping men i can not- ₤go myself i-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92		shopping right₤ he [he .hhh] [can-] do- i- right- can he:lp a::nd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93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94	EM:		 [he he]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95			 [he he]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96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97	CO:		  [nej]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98			  [no]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99	HO:	[ja]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100		[yes]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101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102	CO:	[ja]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/>
              <a:t>103		[yes]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9285-096F-461E-AFC9-0DBDEC6116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2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2310</Words>
  <Application>Microsoft Office PowerPoint</Application>
  <PresentationFormat>Widescreen</PresentationFormat>
  <Paragraphs>214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Chapter 27  Talk in Business Contexts:  Interviews </vt:lpstr>
      <vt:lpstr>Outline</vt:lpstr>
      <vt:lpstr>Introduction</vt:lpstr>
      <vt:lpstr> Job Interviews </vt:lpstr>
      <vt:lpstr> Excerpt 2:  Glenn (2010, pp. 1485–98)  </vt:lpstr>
      <vt:lpstr>Interview Strategies:  Challenging Formulations</vt:lpstr>
      <vt:lpstr> Excerpt 4:  Sliedrecht et al. (2016, p. 125) </vt:lpstr>
      <vt:lpstr>Interviewing in a Cross-Cultural Context:  Displaying Understanding</vt:lpstr>
      <vt:lpstr> Excerpt 5:   Tranekjær (2018, p. 85) </vt:lpstr>
      <vt:lpstr> Performance Appraisal Interviews  </vt:lpstr>
      <vt:lpstr> Excerpt 7:  Asmuß (2008, p. 422) </vt:lpstr>
      <vt:lpstr>Giving Advice in Employment Appraisal Interviews</vt:lpstr>
      <vt:lpstr> Excerpt 8: Sandlund (2014, pp. 656-7) </vt:lpstr>
      <vt:lpstr>Summary</vt:lpstr>
      <vt:lpstr>References</vt:lpstr>
    </vt:vector>
  </TitlesOfParts>
  <Company>Bentley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28  Talk in Business Contexts:  Interviews</dc:title>
  <dc:creator>Garcia, Angela</dc:creator>
  <cp:lastModifiedBy>Garcia, Angela</cp:lastModifiedBy>
  <cp:revision>11</cp:revision>
  <dcterms:created xsi:type="dcterms:W3CDTF">2021-11-06T19:47:42Z</dcterms:created>
  <dcterms:modified xsi:type="dcterms:W3CDTF">2022-08-16T21:32:06Z</dcterms:modified>
</cp:coreProperties>
</file>