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57" r:id="rId3"/>
    <p:sldId id="258" r:id="rId4"/>
    <p:sldId id="259" r:id="rId5"/>
    <p:sldId id="263" r:id="rId6"/>
    <p:sldId id="283" r:id="rId7"/>
    <p:sldId id="265" r:id="rId8"/>
    <p:sldId id="266" r:id="rId9"/>
    <p:sldId id="285" r:id="rId10"/>
    <p:sldId id="286" r:id="rId11"/>
    <p:sldId id="260" r:id="rId12"/>
    <p:sldId id="269" r:id="rId13"/>
    <p:sldId id="271" r:id="rId14"/>
    <p:sldId id="273" r:id="rId15"/>
    <p:sldId id="275" r:id="rId16"/>
    <p:sldId id="274" r:id="rId17"/>
    <p:sldId id="277" r:id="rId18"/>
    <p:sldId id="262" r:id="rId19"/>
    <p:sldId id="26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70" d="100"/>
          <a:sy n="70" d="100"/>
        </p:scale>
        <p:origin x="2094" y="10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717615F2-9F06-4F25-B3DA-A7EAFFFA5B45}"/>
    <pc:docChg chg="undo redo custSel modSld">
      <pc:chgData name="Garcia, Angela" userId="7c09586b-4f58-4c27-9ff0-1fa392274ef2" providerId="ADAL" clId="{717615F2-9F06-4F25-B3DA-A7EAFFFA5B45}" dt="2022-08-16T14:57:01.226" v="286" actId="20577"/>
      <pc:docMkLst>
        <pc:docMk/>
      </pc:docMkLst>
      <pc:sldChg chg="modSp mod">
        <pc:chgData name="Garcia, Angela" userId="7c09586b-4f58-4c27-9ff0-1fa392274ef2" providerId="ADAL" clId="{717615F2-9F06-4F25-B3DA-A7EAFFFA5B45}" dt="2022-08-16T14:38:20.978" v="10" actId="6549"/>
        <pc:sldMkLst>
          <pc:docMk/>
          <pc:sldMk cId="1969968574" sldId="256"/>
        </pc:sldMkLst>
        <pc:spChg chg="mod">
          <ac:chgData name="Garcia, Angela" userId="7c09586b-4f58-4c27-9ff0-1fa392274ef2" providerId="ADAL" clId="{717615F2-9F06-4F25-B3DA-A7EAFFFA5B45}" dt="2022-08-16T14:38:20.978" v="10" actId="6549"/>
          <ac:spMkLst>
            <pc:docMk/>
            <pc:sldMk cId="1969968574" sldId="256"/>
            <ac:spMk id="3" creationId="{00000000-0000-0000-0000-000000000000}"/>
          </ac:spMkLst>
        </pc:spChg>
      </pc:sldChg>
      <pc:sldChg chg="modSp mod">
        <pc:chgData name="Garcia, Angela" userId="7c09586b-4f58-4c27-9ff0-1fa392274ef2" providerId="ADAL" clId="{717615F2-9F06-4F25-B3DA-A7EAFFFA5B45}" dt="2022-08-16T14:39:06.338" v="30" actId="6549"/>
        <pc:sldMkLst>
          <pc:docMk/>
          <pc:sldMk cId="3388390842" sldId="257"/>
        </pc:sldMkLst>
        <pc:spChg chg="mod">
          <ac:chgData name="Garcia, Angela" userId="7c09586b-4f58-4c27-9ff0-1fa392274ef2" providerId="ADAL" clId="{717615F2-9F06-4F25-B3DA-A7EAFFFA5B45}" dt="2022-08-16T14:39:06.338" v="30" actId="6549"/>
          <ac:spMkLst>
            <pc:docMk/>
            <pc:sldMk cId="3388390842" sldId="257"/>
            <ac:spMk id="3" creationId="{00000000-0000-0000-0000-000000000000}"/>
          </ac:spMkLst>
        </pc:spChg>
      </pc:sldChg>
      <pc:sldChg chg="modSp mod">
        <pc:chgData name="Garcia, Angela" userId="7c09586b-4f58-4c27-9ff0-1fa392274ef2" providerId="ADAL" clId="{717615F2-9F06-4F25-B3DA-A7EAFFFA5B45}" dt="2022-08-16T14:41:34.178" v="47" actId="20577"/>
        <pc:sldMkLst>
          <pc:docMk/>
          <pc:sldMk cId="902741888" sldId="258"/>
        </pc:sldMkLst>
        <pc:spChg chg="mod">
          <ac:chgData name="Garcia, Angela" userId="7c09586b-4f58-4c27-9ff0-1fa392274ef2" providerId="ADAL" clId="{717615F2-9F06-4F25-B3DA-A7EAFFFA5B45}" dt="2022-08-16T14:41:34.178" v="47" actId="20577"/>
          <ac:spMkLst>
            <pc:docMk/>
            <pc:sldMk cId="902741888" sldId="258"/>
            <ac:spMk id="3" creationId="{00000000-0000-0000-0000-000000000000}"/>
          </ac:spMkLst>
        </pc:spChg>
      </pc:sldChg>
      <pc:sldChg chg="modSp mod">
        <pc:chgData name="Garcia, Angela" userId="7c09586b-4f58-4c27-9ff0-1fa392274ef2" providerId="ADAL" clId="{717615F2-9F06-4F25-B3DA-A7EAFFFA5B45}" dt="2022-08-16T14:57:01.226" v="286" actId="20577"/>
        <pc:sldMkLst>
          <pc:docMk/>
          <pc:sldMk cId="3465580717" sldId="261"/>
        </pc:sldMkLst>
        <pc:spChg chg="mod">
          <ac:chgData name="Garcia, Angela" userId="7c09586b-4f58-4c27-9ff0-1fa392274ef2" providerId="ADAL" clId="{717615F2-9F06-4F25-B3DA-A7EAFFFA5B45}" dt="2022-08-16T14:57:01.226" v="286" actId="20577"/>
          <ac:spMkLst>
            <pc:docMk/>
            <pc:sldMk cId="3465580717" sldId="261"/>
            <ac:spMk id="2" creationId="{00000000-0000-0000-0000-000000000000}"/>
          </ac:spMkLst>
        </pc:spChg>
        <pc:spChg chg="mod">
          <ac:chgData name="Garcia, Angela" userId="7c09586b-4f58-4c27-9ff0-1fa392274ef2" providerId="ADAL" clId="{717615F2-9F06-4F25-B3DA-A7EAFFFA5B45}" dt="2022-08-16T14:56:48.675" v="270" actId="114"/>
          <ac:spMkLst>
            <pc:docMk/>
            <pc:sldMk cId="3465580717" sldId="261"/>
            <ac:spMk id="3" creationId="{00000000-0000-0000-0000-000000000000}"/>
          </ac:spMkLst>
        </pc:spChg>
      </pc:sldChg>
      <pc:sldChg chg="modSp mod">
        <pc:chgData name="Garcia, Angela" userId="7c09586b-4f58-4c27-9ff0-1fa392274ef2" providerId="ADAL" clId="{717615F2-9F06-4F25-B3DA-A7EAFFFA5B45}" dt="2022-08-16T14:45:41.908" v="89" actId="20577"/>
        <pc:sldMkLst>
          <pc:docMk/>
          <pc:sldMk cId="1045387924" sldId="269"/>
        </pc:sldMkLst>
        <pc:spChg chg="mod">
          <ac:chgData name="Garcia, Angela" userId="7c09586b-4f58-4c27-9ff0-1fa392274ef2" providerId="ADAL" clId="{717615F2-9F06-4F25-B3DA-A7EAFFFA5B45}" dt="2022-08-16T14:45:41.908" v="89" actId="20577"/>
          <ac:spMkLst>
            <pc:docMk/>
            <pc:sldMk cId="1045387924" sldId="269"/>
            <ac:spMk id="6" creationId="{DDD26BDC-1939-4EB4-B54D-DE1F78137882}"/>
          </ac:spMkLst>
        </pc:spChg>
      </pc:sldChg>
      <pc:sldChg chg="modSp mod">
        <pc:chgData name="Garcia, Angela" userId="7c09586b-4f58-4c27-9ff0-1fa392274ef2" providerId="ADAL" clId="{717615F2-9F06-4F25-B3DA-A7EAFFFA5B45}" dt="2022-08-16T14:51:47.653" v="262" actId="6549"/>
        <pc:sldMkLst>
          <pc:docMk/>
          <pc:sldMk cId="1500176057" sldId="275"/>
        </pc:sldMkLst>
        <pc:spChg chg="mod">
          <ac:chgData name="Garcia, Angela" userId="7c09586b-4f58-4c27-9ff0-1fa392274ef2" providerId="ADAL" clId="{717615F2-9F06-4F25-B3DA-A7EAFFFA5B45}" dt="2022-08-16T14:51:47.653" v="262" actId="6549"/>
          <ac:spMkLst>
            <pc:docMk/>
            <pc:sldMk cId="1500176057" sldId="275"/>
            <ac:spMk id="6" creationId="{C029C978-3163-48BD-9BA3-38352F08034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67ED3B-E35A-417A-9409-70A7DAB26A7E}" type="datetimeFigureOut">
              <a:rPr lang="en-US" smtClean="0"/>
              <a:t>8/16/2022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3A0C6B-CB76-45A1-95B5-878D23926B8D}" type="slidenum">
              <a:rPr lang="en-US" smtClean="0"/>
              <a:t>‹#›</a:t>
            </a:fld>
            <a:endParaRPr lang="en-US"/>
          </a:p>
        </p:txBody>
      </p:sp>
    </p:spTree>
    <p:extLst>
      <p:ext uri="{BB962C8B-B14F-4D97-AF65-F5344CB8AC3E}">
        <p14:creationId xmlns:p14="http://schemas.microsoft.com/office/powerpoint/2010/main" val="3464388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E02C7DB-22C4-4FF9-BAEA-02C0229D0D1A}"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40B8C2-6F34-49FC-9071-59459D571106}" type="slidenum">
              <a:rPr lang="en-US" smtClean="0"/>
              <a:t>‹#›</a:t>
            </a:fld>
            <a:endParaRPr lang="en-US"/>
          </a:p>
        </p:txBody>
      </p:sp>
    </p:spTree>
    <p:extLst>
      <p:ext uri="{BB962C8B-B14F-4D97-AF65-F5344CB8AC3E}">
        <p14:creationId xmlns:p14="http://schemas.microsoft.com/office/powerpoint/2010/main" val="2901891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47D031-8907-44F6-BB08-BAF696E7A255}"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40B8C2-6F34-49FC-9071-59459D571106}" type="slidenum">
              <a:rPr lang="en-US" smtClean="0"/>
              <a:t>‹#›</a:t>
            </a:fld>
            <a:endParaRPr lang="en-US"/>
          </a:p>
        </p:txBody>
      </p:sp>
    </p:spTree>
    <p:extLst>
      <p:ext uri="{BB962C8B-B14F-4D97-AF65-F5344CB8AC3E}">
        <p14:creationId xmlns:p14="http://schemas.microsoft.com/office/powerpoint/2010/main" val="3581990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D19846-47B1-4B74-A092-A9B50D563FD7}"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40B8C2-6F34-49FC-9071-59459D571106}" type="slidenum">
              <a:rPr lang="en-US" smtClean="0"/>
              <a:t>‹#›</a:t>
            </a:fld>
            <a:endParaRPr lang="en-US"/>
          </a:p>
        </p:txBody>
      </p:sp>
    </p:spTree>
    <p:extLst>
      <p:ext uri="{BB962C8B-B14F-4D97-AF65-F5344CB8AC3E}">
        <p14:creationId xmlns:p14="http://schemas.microsoft.com/office/powerpoint/2010/main" val="3349904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547381-1796-41D0-992E-863D255D71A7}"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40B8C2-6F34-49FC-9071-59459D571106}" type="slidenum">
              <a:rPr lang="en-US" smtClean="0"/>
              <a:t>‹#›</a:t>
            </a:fld>
            <a:endParaRPr lang="en-US"/>
          </a:p>
        </p:txBody>
      </p:sp>
    </p:spTree>
    <p:extLst>
      <p:ext uri="{BB962C8B-B14F-4D97-AF65-F5344CB8AC3E}">
        <p14:creationId xmlns:p14="http://schemas.microsoft.com/office/powerpoint/2010/main" val="1639070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6959854-32A5-4753-A811-53F37FDD8B9D}"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40B8C2-6F34-49FC-9071-59459D571106}" type="slidenum">
              <a:rPr lang="en-US" smtClean="0"/>
              <a:t>‹#›</a:t>
            </a:fld>
            <a:endParaRPr lang="en-US"/>
          </a:p>
        </p:txBody>
      </p:sp>
    </p:spTree>
    <p:extLst>
      <p:ext uri="{BB962C8B-B14F-4D97-AF65-F5344CB8AC3E}">
        <p14:creationId xmlns:p14="http://schemas.microsoft.com/office/powerpoint/2010/main" val="548248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CB9935-F0EE-4CA5-9B60-B4FC17E92A3F}"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40B8C2-6F34-49FC-9071-59459D571106}" type="slidenum">
              <a:rPr lang="en-US" smtClean="0"/>
              <a:t>‹#›</a:t>
            </a:fld>
            <a:endParaRPr lang="en-US"/>
          </a:p>
        </p:txBody>
      </p:sp>
    </p:spTree>
    <p:extLst>
      <p:ext uri="{BB962C8B-B14F-4D97-AF65-F5344CB8AC3E}">
        <p14:creationId xmlns:p14="http://schemas.microsoft.com/office/powerpoint/2010/main" val="880012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93A17AD-6D47-49F6-A8A9-D09D1D0E8AAB}" type="datetime1">
              <a:rPr lang="en-US" smtClean="0"/>
              <a:t>8/16/2022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40B8C2-6F34-49FC-9071-59459D571106}" type="slidenum">
              <a:rPr lang="en-US" smtClean="0"/>
              <a:t>‹#›</a:t>
            </a:fld>
            <a:endParaRPr lang="en-US"/>
          </a:p>
        </p:txBody>
      </p:sp>
    </p:spTree>
    <p:extLst>
      <p:ext uri="{BB962C8B-B14F-4D97-AF65-F5344CB8AC3E}">
        <p14:creationId xmlns:p14="http://schemas.microsoft.com/office/powerpoint/2010/main" val="1740574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019FEF-0112-48AB-9A17-1FD2A88056D6}" type="datetime1">
              <a:rPr lang="en-US" smtClean="0"/>
              <a:t>8/16/2022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40B8C2-6F34-49FC-9071-59459D571106}" type="slidenum">
              <a:rPr lang="en-US" smtClean="0"/>
              <a:t>‹#›</a:t>
            </a:fld>
            <a:endParaRPr lang="en-US"/>
          </a:p>
        </p:txBody>
      </p:sp>
    </p:spTree>
    <p:extLst>
      <p:ext uri="{BB962C8B-B14F-4D97-AF65-F5344CB8AC3E}">
        <p14:creationId xmlns:p14="http://schemas.microsoft.com/office/powerpoint/2010/main" val="315868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CCD09-94C1-4E18-AF99-F7B7131C817D}" type="datetime1">
              <a:rPr lang="en-US" smtClean="0"/>
              <a:t>8/16/2022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40B8C2-6F34-49FC-9071-59459D571106}" type="slidenum">
              <a:rPr lang="en-US" smtClean="0"/>
              <a:t>‹#›</a:t>
            </a:fld>
            <a:endParaRPr lang="en-US"/>
          </a:p>
        </p:txBody>
      </p:sp>
    </p:spTree>
    <p:extLst>
      <p:ext uri="{BB962C8B-B14F-4D97-AF65-F5344CB8AC3E}">
        <p14:creationId xmlns:p14="http://schemas.microsoft.com/office/powerpoint/2010/main" val="3378381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820C80-E66D-49B2-AE00-7555C49CE3F7}"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40B8C2-6F34-49FC-9071-59459D571106}" type="slidenum">
              <a:rPr lang="en-US" smtClean="0"/>
              <a:t>‹#›</a:t>
            </a:fld>
            <a:endParaRPr lang="en-US"/>
          </a:p>
        </p:txBody>
      </p:sp>
    </p:spTree>
    <p:extLst>
      <p:ext uri="{BB962C8B-B14F-4D97-AF65-F5344CB8AC3E}">
        <p14:creationId xmlns:p14="http://schemas.microsoft.com/office/powerpoint/2010/main" val="1911526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5C29BA0-B623-4810-9AC2-ADEC14899030}"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40B8C2-6F34-49FC-9071-59459D571106}" type="slidenum">
              <a:rPr lang="en-US" smtClean="0"/>
              <a:t>‹#›</a:t>
            </a:fld>
            <a:endParaRPr lang="en-US"/>
          </a:p>
        </p:txBody>
      </p:sp>
    </p:spTree>
    <p:extLst>
      <p:ext uri="{BB962C8B-B14F-4D97-AF65-F5344CB8AC3E}">
        <p14:creationId xmlns:p14="http://schemas.microsoft.com/office/powerpoint/2010/main" val="176030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54FD75-5F6E-41D7-BEF5-927D3CD5A8F4}" type="datetime1">
              <a:rPr lang="en-US" smtClean="0"/>
              <a:t>8/16/2022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40B8C2-6F34-49FC-9071-59459D571106}" type="slidenum">
              <a:rPr lang="en-US" smtClean="0"/>
              <a:t>‹#›</a:t>
            </a:fld>
            <a:endParaRPr lang="en-US"/>
          </a:p>
        </p:txBody>
      </p:sp>
    </p:spTree>
    <p:extLst>
      <p:ext uri="{BB962C8B-B14F-4D97-AF65-F5344CB8AC3E}">
        <p14:creationId xmlns:p14="http://schemas.microsoft.com/office/powerpoint/2010/main" val="691471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latin typeface="+mn-lt"/>
              </a:rPr>
              <a:t>Chapter 4:  Preparing the Data:  Transcription Practices </a:t>
            </a:r>
          </a:p>
        </p:txBody>
      </p:sp>
      <p:sp>
        <p:nvSpPr>
          <p:cNvPr id="3" name="Subtitle 2"/>
          <p:cNvSpPr>
            <a:spLocks noGrp="1"/>
          </p:cNvSpPr>
          <p:nvPr>
            <p:ph type="subTitle" idx="1"/>
          </p:nvPr>
        </p:nvSpPr>
        <p:spPr>
          <a:xfrm>
            <a:off x="1524000" y="3602037"/>
            <a:ext cx="9144000" cy="2929391"/>
          </a:xfrm>
        </p:spPr>
        <p:txBody>
          <a:bodyPr/>
          <a:lstStyle/>
          <a:p>
            <a:pPr algn="l"/>
            <a:r>
              <a:rPr lang="en-US"/>
              <a:t>Angela Cora Garcia, c2022; slides to accompany Chapter 4 of </a:t>
            </a:r>
            <a:r>
              <a:rPr lang="en-US" i="1"/>
              <a:t>An Introduction to Interaction: Understanding Talk in the Workplace and Everyday Life, Second Edition</a:t>
            </a:r>
            <a:r>
              <a:rPr lang="en-US"/>
              <a:t>.  Bloomsbury Press.</a:t>
            </a:r>
          </a:p>
          <a:p>
            <a:pPr algn="l"/>
            <a:endParaRPr lang="en-US"/>
          </a:p>
          <a:p>
            <a:pPr algn="l"/>
            <a:r>
              <a:rPr lang="en-US"/>
              <a:t>(</a:t>
            </a:r>
            <a:r>
              <a:rPr lang="en-US" dirty="0"/>
              <a:t>Note:  Excerpt numbers will follow the number they were given in the textbook chapter, to make it easier to refer back to that section of the chapter for more details.)</a:t>
            </a:r>
          </a:p>
          <a:p>
            <a:endParaRPr lang="en-US" dirty="0"/>
          </a:p>
        </p:txBody>
      </p:sp>
    </p:spTree>
    <p:extLst>
      <p:ext uri="{BB962C8B-B14F-4D97-AF65-F5344CB8AC3E}">
        <p14:creationId xmlns:p14="http://schemas.microsoft.com/office/powerpoint/2010/main" val="1969968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AF2E14E-794F-4054-9CA5-BF96E93F8306}"/>
              </a:ext>
            </a:extLst>
          </p:cNvPr>
          <p:cNvSpPr>
            <a:spLocks noGrp="1"/>
          </p:cNvSpPr>
          <p:nvPr>
            <p:ph type="sldNum" sz="quarter" idx="12"/>
          </p:nvPr>
        </p:nvSpPr>
        <p:spPr/>
        <p:txBody>
          <a:bodyPr/>
          <a:lstStyle/>
          <a:p>
            <a:fld id="{B540B8C2-6F34-49FC-9071-59459D571106}" type="slidenum">
              <a:rPr lang="en-US" smtClean="0"/>
              <a:t>10</a:t>
            </a:fld>
            <a:endParaRPr lang="en-US"/>
          </a:p>
        </p:txBody>
      </p:sp>
      <p:sp>
        <p:nvSpPr>
          <p:cNvPr id="4" name="TextBox 3">
            <a:extLst>
              <a:ext uri="{FF2B5EF4-FFF2-40B4-BE49-F238E27FC236}">
                <a16:creationId xmlns:a16="http://schemas.microsoft.com/office/drawing/2014/main" id="{0A023F82-2C21-4B1B-83AC-E2B62C16815B}"/>
              </a:ext>
            </a:extLst>
          </p:cNvPr>
          <p:cNvSpPr txBox="1"/>
          <p:nvPr/>
        </p:nvSpPr>
        <p:spPr>
          <a:xfrm>
            <a:off x="1258348" y="1861437"/>
            <a:ext cx="8934275" cy="3416320"/>
          </a:xfrm>
          <a:prstGeom prst="rect">
            <a:avLst/>
          </a:prstGeom>
          <a:noFill/>
        </p:spPr>
        <p:txBody>
          <a:bodyPr wrap="square">
            <a:spAutoFit/>
          </a:bodyPr>
          <a:lstStyle/>
          <a:p>
            <a:pPr marL="0" indent="0">
              <a:buNone/>
            </a:pPr>
            <a:r>
              <a:rPr lang="en-US" sz="2400" b="1">
                <a:latin typeface="Calibri" panose="020F0502020204030204" pitchFamily="34" charset="0"/>
                <a:cs typeface="Calibri" panose="020F0502020204030204" pitchFamily="34" charset="0"/>
              </a:rPr>
              <a:t>Upshot:</a:t>
            </a:r>
            <a:r>
              <a:rPr lang="en-US" sz="2400">
                <a:latin typeface="Calibri" panose="020F0502020204030204" pitchFamily="34" charset="0"/>
                <a:cs typeface="Calibri" panose="020F0502020204030204" pitchFamily="34" charset="0"/>
              </a:rPr>
              <a:t>  Details matter.  Detailed transcripts preserve details for analysis which enable us to discover things about how interaction works (e.g., how, when, why people laugh together).  </a:t>
            </a:r>
          </a:p>
          <a:p>
            <a:pPr marL="0" indent="0">
              <a:buNone/>
            </a:pPr>
            <a:r>
              <a:rPr lang="en-US" sz="2400" b="1">
                <a:latin typeface="Calibri" panose="020F0502020204030204" pitchFamily="34" charset="0"/>
                <a:cs typeface="Calibri" panose="020F0502020204030204" pitchFamily="34" charset="0"/>
              </a:rPr>
              <a:t> </a:t>
            </a:r>
            <a:endParaRPr lang="en-US" sz="2400">
              <a:latin typeface="Calibri" panose="020F0502020204030204" pitchFamily="34" charset="0"/>
              <a:cs typeface="Calibri" panose="020F0502020204030204" pitchFamily="34" charset="0"/>
            </a:endParaRPr>
          </a:p>
          <a:p>
            <a:pPr marL="0" indent="0">
              <a:buNone/>
            </a:pPr>
            <a:r>
              <a:rPr lang="en-US" sz="2400" b="1">
                <a:latin typeface="Calibri" panose="020F0502020204030204" pitchFamily="34" charset="0"/>
                <a:cs typeface="Calibri" panose="020F0502020204030204" pitchFamily="34" charset="0"/>
              </a:rPr>
              <a:t>Caveat:</a:t>
            </a:r>
            <a:r>
              <a:rPr lang="en-US" sz="2400">
                <a:latin typeface="Calibri" panose="020F0502020204030204" pitchFamily="34" charset="0"/>
                <a:cs typeface="Calibri" panose="020F0502020204030204" pitchFamily="34" charset="0"/>
              </a:rPr>
              <a:t>  Transcripts are never totally complete.  Choices are always made about what to include or not.  For example, our representations of the sounds people produce are not as precise as those used by linguists using phonetic transcription.  But our system is effective for our purposes:  Discovering how people organize talk in interaction.</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5043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8448"/>
            <a:ext cx="10515600" cy="981512"/>
          </a:xfrm>
        </p:spPr>
        <p:txBody>
          <a:bodyPr/>
          <a:lstStyle/>
          <a:p>
            <a:br>
              <a:rPr lang="en-US" sz="3200" dirty="0">
                <a:latin typeface="+mn-lt"/>
              </a:rPr>
            </a:br>
            <a:br>
              <a:rPr lang="en-US" sz="3200" dirty="0">
                <a:latin typeface="+mn-lt"/>
              </a:rPr>
            </a:br>
            <a:r>
              <a:rPr lang="en-US" sz="3200" dirty="0">
                <a:latin typeface="+mn-lt"/>
              </a:rPr>
              <a:t>Transcribing Embodied Action:  Multimodal Transcription Practices:  Facial Expressions</a:t>
            </a:r>
            <a:br>
              <a:rPr lang="en-US" dirty="0"/>
            </a:br>
            <a:endParaRPr lang="en-US" dirty="0"/>
          </a:p>
        </p:txBody>
      </p:sp>
      <p:sp>
        <p:nvSpPr>
          <p:cNvPr id="3" name="Content Placeholder 2"/>
          <p:cNvSpPr>
            <a:spLocks noGrp="1"/>
          </p:cNvSpPr>
          <p:nvPr>
            <p:ph idx="1"/>
          </p:nvPr>
        </p:nvSpPr>
        <p:spPr>
          <a:xfrm>
            <a:off x="1904300" y="1887522"/>
            <a:ext cx="9449499" cy="4468827"/>
          </a:xfrm>
        </p:spPr>
        <p:txBody>
          <a:bodyPr/>
          <a:lstStyle/>
          <a:p>
            <a:pPr marL="0" indent="0">
              <a:buNone/>
            </a:pPr>
            <a:r>
              <a:rPr lang="en-US" sz="2400" dirty="0"/>
              <a:t>Kaukomaa et al. (2014) study the relationship between facial expressions and talk in informal lunch conversations between Finnish college students.  They study the frowns that occur prior to a listener taking a turn at talk. They found that a shift from another facial expression to a frown prior to initiation of the turn “foreshadowed” some type of problem relative to the response to the prior utterance.</a:t>
            </a:r>
          </a:p>
          <a:p>
            <a:pPr marL="0" indent="0">
              <a:buNone/>
            </a:pPr>
            <a:endParaRPr lang="en-US" sz="2400" dirty="0"/>
          </a:p>
          <a:p>
            <a:pPr marL="0" indent="0">
              <a:buNone/>
            </a:pPr>
            <a:r>
              <a:rPr lang="en-US" sz="2400" dirty="0"/>
              <a:t>Excerpt 6 on the next slide shows some facial expressions verbally described on the transcript (e.g., lines 3 and </a:t>
            </a:r>
            <a:r>
              <a:rPr lang="en-US" sz="2400"/>
              <a:t>7).</a:t>
            </a:r>
          </a:p>
          <a:p>
            <a:pPr marL="0" indent="0">
              <a:buNone/>
            </a:pPr>
            <a:endParaRPr lang="en-US" dirty="0"/>
          </a:p>
        </p:txBody>
      </p:sp>
      <p:sp>
        <p:nvSpPr>
          <p:cNvPr id="4" name="Slide Number Placeholder 3"/>
          <p:cNvSpPr>
            <a:spLocks noGrp="1"/>
          </p:cNvSpPr>
          <p:nvPr>
            <p:ph type="sldNum" sz="quarter" idx="12"/>
          </p:nvPr>
        </p:nvSpPr>
        <p:spPr/>
        <p:txBody>
          <a:bodyPr/>
          <a:lstStyle/>
          <a:p>
            <a:fld id="{B540B8C2-6F34-49FC-9071-59459D571106}" type="slidenum">
              <a:rPr lang="en-US" smtClean="0"/>
              <a:t>11</a:t>
            </a:fld>
            <a:endParaRPr lang="en-US" dirty="0"/>
          </a:p>
        </p:txBody>
      </p:sp>
    </p:spTree>
    <p:extLst>
      <p:ext uri="{BB962C8B-B14F-4D97-AF65-F5344CB8AC3E}">
        <p14:creationId xmlns:p14="http://schemas.microsoft.com/office/powerpoint/2010/main" val="4220278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0946"/>
            <a:ext cx="10515600" cy="613400"/>
          </a:xfrm>
        </p:spPr>
        <p:txBody>
          <a:bodyPr/>
          <a:lstStyle/>
          <a:p>
            <a:br>
              <a:rPr lang="en-US" sz="3200" dirty="0">
                <a:latin typeface="+mn-lt"/>
              </a:rPr>
            </a:br>
            <a:r>
              <a:rPr lang="en-US" sz="3200" dirty="0">
                <a:latin typeface="+mn-lt"/>
              </a:rPr>
              <a:t>Excerpt 7: Kaukomaa et al. (2014, p. 136)</a:t>
            </a:r>
            <a:br>
              <a:rPr lang="en-US" sz="3200" dirty="0">
                <a:latin typeface="+mn-lt"/>
              </a:rPr>
            </a:br>
            <a:endParaRPr lang="en-US" sz="3200" dirty="0">
              <a:latin typeface="+mn-lt"/>
            </a:endParaRPr>
          </a:p>
        </p:txBody>
      </p:sp>
      <p:sp>
        <p:nvSpPr>
          <p:cNvPr id="4" name="Slide Number Placeholder 3"/>
          <p:cNvSpPr>
            <a:spLocks noGrp="1"/>
          </p:cNvSpPr>
          <p:nvPr>
            <p:ph type="sldNum" sz="quarter" idx="12"/>
          </p:nvPr>
        </p:nvSpPr>
        <p:spPr/>
        <p:txBody>
          <a:bodyPr/>
          <a:lstStyle/>
          <a:p>
            <a:fld id="{B540B8C2-6F34-49FC-9071-59459D571106}" type="slidenum">
              <a:rPr lang="en-US" smtClean="0"/>
              <a:t>12</a:t>
            </a:fld>
            <a:endParaRPr lang="en-US" dirty="0"/>
          </a:p>
        </p:txBody>
      </p:sp>
      <p:sp>
        <p:nvSpPr>
          <p:cNvPr id="6" name="Content Placeholder 5">
            <a:extLst>
              <a:ext uri="{FF2B5EF4-FFF2-40B4-BE49-F238E27FC236}">
                <a16:creationId xmlns:a16="http://schemas.microsoft.com/office/drawing/2014/main" id="{DDD26BDC-1939-4EB4-B54D-DE1F78137882}"/>
              </a:ext>
            </a:extLst>
          </p:cNvPr>
          <p:cNvSpPr>
            <a:spLocks noGrp="1"/>
          </p:cNvSpPr>
          <p:nvPr>
            <p:ph idx="1"/>
          </p:nvPr>
        </p:nvSpPr>
        <p:spPr>
          <a:xfrm>
            <a:off x="838200" y="982132"/>
            <a:ext cx="10515600" cy="5799667"/>
          </a:xfrm>
        </p:spPr>
        <p:txBody>
          <a:bodyPr/>
          <a:lstStyle/>
          <a:p>
            <a:pPr marL="0" marR="0" indent="0">
              <a:lnSpc>
                <a:spcPct val="100000"/>
              </a:lnSpc>
              <a:spcBef>
                <a:spcPts val="0"/>
              </a:spcBef>
              <a:spcAft>
                <a:spcPts val="0"/>
              </a:spcAft>
              <a:buNone/>
              <a:tabLst>
                <a:tab pos="-457200" algn="l"/>
              </a:tabLst>
            </a:pPr>
            <a:r>
              <a:rPr lang="en-US" sz="1200" dirty="0">
                <a:effectLst/>
                <a:latin typeface="Times New Roman" panose="02020603050405020304" pitchFamily="18" charset="0"/>
                <a:ea typeface="Calibri" panose="020F0502020204030204" pitchFamily="34" charset="0"/>
              </a:rPr>
              <a:t>1	(0.5)</a:t>
            </a:r>
          </a:p>
          <a:p>
            <a:pPr marL="0" marR="0" indent="0">
              <a:lnSpc>
                <a:spcPct val="100000"/>
              </a:lnSpc>
              <a:spcBef>
                <a:spcPts val="0"/>
              </a:spcBef>
              <a:spcAft>
                <a:spcPts val="0"/>
              </a:spcAft>
              <a:buNone/>
              <a:tabLst>
                <a:tab pos="-457200" algn="l"/>
              </a:tabLst>
            </a:pPr>
            <a:r>
              <a:rPr lang="en-US" sz="1200" dirty="0">
                <a:effectLst/>
                <a:latin typeface="Times New Roman" panose="02020603050405020304" pitchFamily="18" charset="0"/>
                <a:ea typeface="Calibri" panose="020F0502020204030204" pitchFamily="34" charset="0"/>
              </a:rPr>
              <a:t>2  B:	'</a:t>
            </a:r>
            <a:r>
              <a:rPr lang="en-US" sz="1200" dirty="0" err="1">
                <a:effectLst/>
                <a:latin typeface="Times New Roman" panose="02020603050405020304" pitchFamily="18" charset="0"/>
                <a:ea typeface="Calibri" panose="020F0502020204030204" pitchFamily="34" charset="0"/>
              </a:rPr>
              <a:t>ttä</a:t>
            </a:r>
            <a:r>
              <a:rPr lang="en-US" sz="1200">
                <a:effectLst/>
                <a:latin typeface="Times New Roman" panose="02020603050405020304" pitchFamily="18" charset="0"/>
                <a:ea typeface="Calibri" panose="020F0502020204030204" pitchFamily="34" charset="0"/>
              </a:rPr>
              <a:t>  ↑m</a:t>
            </a:r>
            <a:r>
              <a:rPr lang="en-US" sz="1200" u="sng">
                <a:effectLst/>
                <a:latin typeface="Times New Roman" panose="02020603050405020304" pitchFamily="18" charset="0"/>
                <a:ea typeface="Calibri" panose="020F0502020204030204" pitchFamily="34" charset="0"/>
              </a:rPr>
              <a:t>i</a:t>
            </a:r>
            <a:r>
              <a:rPr lang="en-US" sz="1200">
                <a:effectLst/>
                <a:latin typeface="Times New Roman" panose="02020603050405020304" pitchFamily="18" charset="0"/>
                <a:ea typeface="Calibri" panose="020F0502020204030204" pitchFamily="34" charset="0"/>
              </a:rPr>
              <a:t>ks sitä ei tuu s ei tuu s</a:t>
            </a:r>
            <a:r>
              <a:rPr lang="en-US" sz="1200" u="sng">
                <a:effectLst/>
                <a:latin typeface="Times New Roman" panose="02020603050405020304" pitchFamily="18" charset="0"/>
                <a:ea typeface="Calibri" panose="020F0502020204030204" pitchFamily="34" charset="0"/>
              </a:rPr>
              <a:t>y</a:t>
            </a:r>
            <a:r>
              <a:rPr lang="en-US" sz="1200">
                <a:effectLst/>
                <a:latin typeface="Times New Roman" panose="02020603050405020304" pitchFamily="18" charset="0"/>
                <a:ea typeface="Calibri" panose="020F0502020204030204" pitchFamily="34" charset="0"/>
              </a:rPr>
              <a:t>ötyy silleen kotonaki siis niinku paljon useemmin tai siis niinku</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so ↑why I don't </a:t>
            </a:r>
            <a:r>
              <a:rPr lang="en-US" sz="1200" b="1" u="sng">
                <a:effectLst/>
                <a:latin typeface="Times New Roman" panose="02020603050405020304" pitchFamily="18" charset="0"/>
                <a:ea typeface="Calibri" panose="020F0502020204030204" pitchFamily="34" charset="0"/>
              </a:rPr>
              <a:t>e</a:t>
            </a:r>
            <a:r>
              <a:rPr lang="en-US" sz="1200" b="1">
                <a:effectLst/>
                <a:latin typeface="Times New Roman" panose="02020603050405020304" pitchFamily="18" charset="0"/>
                <a:ea typeface="Calibri" panose="020F0502020204030204" pitchFamily="34" charset="0"/>
              </a:rPr>
              <a:t>at (fish) like at home like much more often or I mean like</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3	m</a:t>
            </a:r>
            <a:r>
              <a:rPr lang="en-US" sz="1200" u="sng">
                <a:effectLst/>
                <a:latin typeface="Times New Roman" panose="02020603050405020304" pitchFamily="18" charset="0"/>
                <a:ea typeface="Calibri" panose="020F0502020204030204" pitchFamily="34" charset="0"/>
              </a:rPr>
              <a:t>ä</a:t>
            </a:r>
            <a:r>
              <a:rPr lang="en-US" sz="1200">
                <a:effectLst/>
                <a:latin typeface="Times New Roman" panose="02020603050405020304" pitchFamily="18" charset="0"/>
                <a:ea typeface="Calibri" panose="020F0502020204030204" pitchFamily="34" charset="0"/>
              </a:rPr>
              <a:t>ä en syö niinku (1.0) paljon k</a:t>
            </a:r>
            <a:r>
              <a:rPr lang="en-US" sz="1200" u="sng">
                <a:effectLst/>
                <a:latin typeface="Times New Roman" panose="02020603050405020304" pitchFamily="18" charset="0"/>
                <a:ea typeface="Calibri" panose="020F0502020204030204" pitchFamily="34" charset="0"/>
              </a:rPr>
              <a:t>o</a:t>
            </a:r>
            <a:r>
              <a:rPr lang="en-US" sz="1200">
                <a:effectLst/>
                <a:latin typeface="Times New Roman" panose="02020603050405020304" pitchFamily="18" charset="0"/>
                <a:ea typeface="Calibri" panose="020F0502020204030204" pitchFamily="34" charset="0"/>
              </a:rPr>
              <a:t>skaan kalaa siis viakka se ois tosi t</a:t>
            </a:r>
            <a:r>
              <a:rPr lang="en-US" sz="1200" u="sng">
                <a:effectLst/>
                <a:latin typeface="Times New Roman" panose="02020603050405020304" pitchFamily="18" charset="0"/>
                <a:ea typeface="Calibri" panose="020F0502020204030204" pitchFamily="34" charset="0"/>
              </a:rPr>
              <a:t>e</a:t>
            </a:r>
            <a:r>
              <a:rPr lang="en-US" sz="1200">
                <a:effectLst/>
                <a:latin typeface="Times New Roman" panose="02020603050405020304" pitchFamily="18" charset="0"/>
                <a:ea typeface="Calibri" panose="020F0502020204030204" pitchFamily="34" charset="0"/>
              </a:rPr>
              <a:t>rveellistä</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r>
              <a:rPr lang="en-US" sz="1200" b="1" u="sng">
                <a:effectLst/>
                <a:latin typeface="Times New Roman" panose="02020603050405020304" pitchFamily="18" charset="0"/>
                <a:ea typeface="Calibri" panose="020F0502020204030204" pitchFamily="34" charset="0"/>
              </a:rPr>
              <a:t>I</a:t>
            </a:r>
            <a:r>
              <a:rPr lang="en-US" sz="1200" b="1">
                <a:effectLst/>
                <a:latin typeface="Times New Roman" panose="02020603050405020304" pitchFamily="18" charset="0"/>
                <a:ea typeface="Calibri" panose="020F0502020204030204" pitchFamily="34" charset="0"/>
              </a:rPr>
              <a:t> don't eat like (1.0) much fish </a:t>
            </a:r>
            <a:r>
              <a:rPr lang="en-US" sz="1200" b="1" u="sng">
                <a:effectLst/>
                <a:latin typeface="Times New Roman" panose="02020603050405020304" pitchFamily="18" charset="0"/>
                <a:ea typeface="Calibri" panose="020F0502020204030204" pitchFamily="34" charset="0"/>
              </a:rPr>
              <a:t>e</a:t>
            </a:r>
            <a:r>
              <a:rPr lang="en-US" sz="1200" b="1">
                <a:effectLst/>
                <a:latin typeface="Times New Roman" panose="02020603050405020304" pitchFamily="18" charset="0"/>
                <a:ea typeface="Calibri" panose="020F0502020204030204" pitchFamily="34" charset="0"/>
              </a:rPr>
              <a:t>ver although it would be really h</a:t>
            </a:r>
            <a:r>
              <a:rPr lang="en-US" sz="1200" b="1" u="sng">
                <a:effectLst/>
                <a:latin typeface="Times New Roman" panose="02020603050405020304" pitchFamily="18" charset="0"/>
                <a:ea typeface="Calibri" panose="020F0502020204030204" pitchFamily="34" charset="0"/>
              </a:rPr>
              <a:t>e</a:t>
            </a:r>
            <a:r>
              <a:rPr lang="en-US" sz="1200" b="1">
                <a:effectLst/>
                <a:latin typeface="Times New Roman" panose="02020603050405020304" pitchFamily="18" charset="0"/>
                <a:ea typeface="Calibri" panose="020F0502020204030204" pitchFamily="34" charset="0"/>
              </a:rPr>
              <a:t>althy</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((B smiles while talking))</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4	ja .sn[ff ei se nyt nii k</a:t>
            </a:r>
            <a:r>
              <a:rPr lang="en-US" sz="1200" u="sng">
                <a:effectLst/>
                <a:latin typeface="Times New Roman" panose="02020603050405020304" pitchFamily="18" charset="0"/>
                <a:ea typeface="Calibri" panose="020F0502020204030204" pitchFamily="34" charset="0"/>
              </a:rPr>
              <a:t>a</a:t>
            </a:r>
            <a:r>
              <a:rPr lang="en-US" sz="1200">
                <a:effectLst/>
                <a:latin typeface="Times New Roman" panose="02020603050405020304" pitchFamily="18" charset="0"/>
                <a:ea typeface="Calibri" panose="020F0502020204030204" pitchFamily="34" charset="0"/>
              </a:rPr>
              <a:t>llistakaa ois e[es eikä siis ees v</a:t>
            </a:r>
            <a:r>
              <a:rPr lang="en-US" sz="1200" u="sng">
                <a:effectLst/>
                <a:latin typeface="Times New Roman" panose="02020603050405020304" pitchFamily="18" charset="0"/>
                <a:ea typeface="Calibri" panose="020F0502020204030204" pitchFamily="34" charset="0"/>
              </a:rPr>
              <a:t>a</a:t>
            </a:r>
            <a:r>
              <a:rPr lang="en-US" sz="1200">
                <a:effectLst/>
                <a:latin typeface="Times New Roman" panose="02020603050405020304" pitchFamily="18" charset="0"/>
                <a:ea typeface="Calibri" panose="020F0502020204030204" pitchFamily="34" charset="0"/>
              </a:rPr>
              <a:t>ikeeta l</a:t>
            </a:r>
            <a:r>
              <a:rPr lang="en-US" sz="1200" u="sng">
                <a:effectLst/>
                <a:latin typeface="Times New Roman" panose="02020603050405020304" pitchFamily="18" charset="0"/>
                <a:ea typeface="Calibri" panose="020F0502020204030204" pitchFamily="34" charset="0"/>
              </a:rPr>
              <a:t>a</a:t>
            </a:r>
            <a:r>
              <a:rPr lang="en-US" sz="1200">
                <a:effectLst/>
                <a:latin typeface="Times New Roman" panose="02020603050405020304" pitchFamily="18" charset="0"/>
                <a:ea typeface="Calibri" panose="020F0502020204030204" pitchFamily="34" charset="0"/>
              </a:rPr>
              <a:t>ittaa että ei</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and .sn[ff it wouldn't ev[en be that expensive or d</a:t>
            </a:r>
            <a:r>
              <a:rPr lang="en-US" sz="1200" b="1" u="sng">
                <a:effectLst/>
                <a:latin typeface="Times New Roman" panose="02020603050405020304" pitchFamily="18" charset="0"/>
                <a:ea typeface="Calibri" panose="020F0502020204030204" pitchFamily="34" charset="0"/>
              </a:rPr>
              <a:t>i</a:t>
            </a:r>
            <a:r>
              <a:rPr lang="en-US" sz="1200" b="1">
                <a:effectLst/>
                <a:latin typeface="Times New Roman" panose="02020603050405020304" pitchFamily="18" charset="0"/>
                <a:ea typeface="Calibri" panose="020F0502020204030204" pitchFamily="34" charset="0"/>
              </a:rPr>
              <a:t>fficult to c</a:t>
            </a:r>
            <a:r>
              <a:rPr lang="en-US" sz="1200" b="1" u="sng">
                <a:effectLst/>
                <a:latin typeface="Times New Roman" panose="02020603050405020304" pitchFamily="18" charset="0"/>
                <a:ea typeface="Calibri" panose="020F0502020204030204" pitchFamily="34" charset="0"/>
              </a:rPr>
              <a:t>o</a:t>
            </a:r>
            <a:r>
              <a:rPr lang="en-US" sz="1200" b="1">
                <a:effectLst/>
                <a:latin typeface="Times New Roman" panose="02020603050405020304" pitchFamily="18" charset="0"/>
                <a:ea typeface="Calibri" panose="020F0502020204030204" pitchFamily="34" charset="0"/>
              </a:rPr>
              <a:t>ok so there's not</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5  A:	            [Mmm,                [Mm</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[B turns to A</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6  B:	niin[ku [m</a:t>
            </a:r>
            <a:r>
              <a:rPr lang="en-US" sz="1200" u="sng">
                <a:effectLst/>
                <a:latin typeface="Times New Roman" panose="02020603050405020304" pitchFamily="18" charset="0"/>
                <a:ea typeface="Calibri" panose="020F0502020204030204" pitchFamily="34" charset="0"/>
              </a:rPr>
              <a:t>i</a:t>
            </a:r>
            <a:r>
              <a:rPr lang="en-US" sz="1200">
                <a:effectLst/>
                <a:latin typeface="Times New Roman" panose="02020603050405020304" pitchFamily="18" charset="0"/>
                <a:ea typeface="Calibri" panose="020F0502020204030204" pitchFamily="34" charset="0"/>
              </a:rPr>
              <a:t>tään, .hh</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like[any, .hh</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7  A:	             [Mmm.  ((A nods and smiles slightly))</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 begins to frown</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8	(0.6)[(0.1)</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9  A:	[#Nii noh# (0.3)] (0.1) m</a:t>
            </a:r>
            <a:r>
              <a:rPr lang="en-US" sz="1200" u="sng">
                <a:effectLst/>
                <a:latin typeface="Times New Roman" panose="02020603050405020304" pitchFamily="18" charset="0"/>
                <a:ea typeface="Calibri" panose="020F0502020204030204" pitchFamily="34" charset="0"/>
              </a:rPr>
              <a:t>ä</a:t>
            </a:r>
            <a:r>
              <a:rPr lang="en-US" sz="1200">
                <a:effectLst/>
                <a:latin typeface="Times New Roman" panose="02020603050405020304" pitchFamily="18" charset="0"/>
                <a:ea typeface="Calibri" panose="020F0502020204030204" pitchFamily="34" charset="0"/>
              </a:rPr>
              <a:t> en syö s</a:t>
            </a:r>
            <a:r>
              <a:rPr lang="en-US" sz="1200" u="sng">
                <a:effectLst/>
                <a:latin typeface="Times New Roman" panose="02020603050405020304" pitchFamily="18" charset="0"/>
                <a:ea typeface="Calibri" panose="020F0502020204030204" pitchFamily="34" charset="0"/>
              </a:rPr>
              <a:t>e</a:t>
            </a:r>
            <a:r>
              <a:rPr lang="en-US" sz="1200">
                <a:effectLst/>
                <a:latin typeface="Times New Roman" panose="02020603050405020304" pitchFamily="18" charset="0"/>
                <a:ea typeface="Calibri" panose="020F0502020204030204" pitchFamily="34" charset="0"/>
              </a:rPr>
              <a:t>n takia ku siitä </a:t>
            </a:r>
            <a:r>
              <a:rPr lang="en-US" sz="1200" u="sng">
                <a:effectLst/>
                <a:latin typeface="Times New Roman" panose="02020603050405020304" pitchFamily="18" charset="0"/>
                <a:ea typeface="Calibri" panose="020F0502020204030204" pitchFamily="34" charset="0"/>
              </a:rPr>
              <a:t>a</a:t>
            </a:r>
            <a:r>
              <a:rPr lang="en-US" sz="1200">
                <a:effectLst/>
                <a:latin typeface="Times New Roman" panose="02020603050405020304" pitchFamily="18" charset="0"/>
                <a:ea typeface="Calibri" panose="020F0502020204030204" pitchFamily="34" charset="0"/>
              </a:rPr>
              <a:t>ina jää ne</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[#Well yeah# (0.3)] (0.1) </a:t>
            </a:r>
            <a:r>
              <a:rPr lang="en-US" sz="1200" b="1" u="sng">
                <a:effectLst/>
                <a:latin typeface="Times New Roman" panose="02020603050405020304" pitchFamily="18" charset="0"/>
                <a:ea typeface="Calibri" panose="020F0502020204030204" pitchFamily="34" charset="0"/>
              </a:rPr>
              <a:t>I</a:t>
            </a:r>
            <a:r>
              <a:rPr lang="en-US" sz="1200" b="1">
                <a:effectLst/>
                <a:latin typeface="Times New Roman" panose="02020603050405020304" pitchFamily="18" charset="0"/>
                <a:ea typeface="Calibri" panose="020F0502020204030204" pitchFamily="34" charset="0"/>
              </a:rPr>
              <a:t> don't eat it b</a:t>
            </a:r>
            <a:r>
              <a:rPr lang="en-US" sz="1200" b="1" u="sng">
                <a:effectLst/>
                <a:latin typeface="Times New Roman" panose="02020603050405020304" pitchFamily="18" charset="0"/>
                <a:ea typeface="Calibri" panose="020F0502020204030204" pitchFamily="34" charset="0"/>
              </a:rPr>
              <a:t>e</a:t>
            </a:r>
            <a:r>
              <a:rPr lang="en-US" sz="1200" b="1">
                <a:effectLst/>
                <a:latin typeface="Times New Roman" panose="02020603050405020304" pitchFamily="18" charset="0"/>
                <a:ea typeface="Calibri" panose="020F0502020204030204" pitchFamily="34" charset="0"/>
              </a:rPr>
              <a:t>cause there's </a:t>
            </a:r>
            <a:r>
              <a:rPr lang="en-US" sz="1200" b="1" u="sng">
                <a:effectLst/>
                <a:latin typeface="Times New Roman" panose="02020603050405020304" pitchFamily="18" charset="0"/>
                <a:ea typeface="Calibri" panose="020F0502020204030204" pitchFamily="34" charset="0"/>
              </a:rPr>
              <a:t>a</a:t>
            </a:r>
            <a:r>
              <a:rPr lang="en-US" sz="1200" b="1">
                <a:effectLst/>
                <a:latin typeface="Times New Roman" panose="02020603050405020304" pitchFamily="18" charset="0"/>
                <a:ea typeface="Calibri" panose="020F0502020204030204" pitchFamily="34" charset="0"/>
              </a:rPr>
              <a:t>lways the remains</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10  B:	[syytä tavallaan.]</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[reason in a way.]</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11  A:	(0.3) .mhhh ne tota (0.3) j</a:t>
            </a:r>
            <a:r>
              <a:rPr lang="en-US" sz="1200" u="sng">
                <a:effectLst/>
                <a:latin typeface="Times New Roman" panose="02020603050405020304" pitchFamily="18" charset="0"/>
                <a:ea typeface="Calibri" panose="020F0502020204030204" pitchFamily="34" charset="0"/>
              </a:rPr>
              <a:t>ä</a:t>
            </a:r>
            <a:r>
              <a:rPr lang="en-US" sz="1200">
                <a:effectLst/>
                <a:latin typeface="Times New Roman" panose="02020603050405020304" pitchFamily="18" charset="0"/>
                <a:ea typeface="Calibri" panose="020F0502020204030204" pitchFamily="34" charset="0"/>
              </a:rPr>
              <a:t>mät ja kaikki n</a:t>
            </a:r>
            <a:r>
              <a:rPr lang="en-US" sz="1200" u="sng">
                <a:effectLst/>
                <a:latin typeface="Times New Roman" panose="02020603050405020304" pitchFamily="18" charset="0"/>
                <a:ea typeface="Calibri" panose="020F0502020204030204" pitchFamily="34" charset="0"/>
              </a:rPr>
              <a:t>a</a:t>
            </a:r>
            <a:r>
              <a:rPr lang="en-US" sz="1200">
                <a:effectLst/>
                <a:latin typeface="Times New Roman" panose="02020603050405020304" pitchFamily="18" charset="0"/>
                <a:ea typeface="Calibri" panose="020F0502020204030204" pitchFamily="34" charset="0"/>
              </a:rPr>
              <a:t>hkat ja kaikki</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(0.3) .mhhh the erm (0.3) l</a:t>
            </a:r>
            <a:r>
              <a:rPr lang="en-US" sz="1200" b="1" u="sng">
                <a:effectLst/>
                <a:latin typeface="Times New Roman" panose="02020603050405020304" pitchFamily="18" charset="0"/>
                <a:ea typeface="Calibri" panose="020F0502020204030204" pitchFamily="34" charset="0"/>
              </a:rPr>
              <a:t>e</a:t>
            </a:r>
            <a:r>
              <a:rPr lang="en-US" sz="1200" b="1">
                <a:effectLst/>
                <a:latin typeface="Times New Roman" panose="02020603050405020304" pitchFamily="18" charset="0"/>
                <a:ea typeface="Calibri" panose="020F0502020204030204" pitchFamily="34" charset="0"/>
              </a:rPr>
              <a:t>ftovers and the sk</a:t>
            </a:r>
            <a:r>
              <a:rPr lang="en-US" sz="1200" b="1" u="sng">
                <a:effectLst/>
                <a:latin typeface="Times New Roman" panose="02020603050405020304" pitchFamily="18" charset="0"/>
                <a:ea typeface="Calibri" panose="020F0502020204030204" pitchFamily="34" charset="0"/>
              </a:rPr>
              <a:t>i</a:t>
            </a:r>
            <a:r>
              <a:rPr lang="en-US" sz="1200" b="1">
                <a:effectLst/>
                <a:latin typeface="Times New Roman" panose="02020603050405020304" pitchFamily="18" charset="0"/>
                <a:ea typeface="Calibri" panose="020F0502020204030204" pitchFamily="34" charset="0"/>
              </a:rPr>
              <a:t>n and all</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12	ja sit ne haisee [sit koko kämppä haisee]</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and then they stink [then the whole apartment stinks</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13  B:			  [↑N</a:t>
            </a:r>
            <a:r>
              <a:rPr lang="en-US" sz="1200" u="sng">
                <a:effectLst/>
                <a:latin typeface="Times New Roman" panose="02020603050405020304" pitchFamily="18" charset="0"/>
                <a:ea typeface="Calibri" panose="020F0502020204030204" pitchFamily="34" charset="0"/>
              </a:rPr>
              <a:t>i</a:t>
            </a:r>
            <a:r>
              <a:rPr lang="en-US" sz="1200">
                <a:effectLst/>
                <a:latin typeface="Times New Roman" panose="02020603050405020304" pitchFamily="18" charset="0"/>
                <a:ea typeface="Calibri" panose="020F0502020204030204" pitchFamily="34" charset="0"/>
              </a:rPr>
              <a:t>i joo ei £ku t</a:t>
            </a:r>
            <a:r>
              <a:rPr lang="en-US" sz="1200" u="sng">
                <a:effectLst/>
                <a:latin typeface="Times New Roman" panose="02020603050405020304" pitchFamily="18" charset="0"/>
                <a:ea typeface="Calibri" panose="020F0502020204030204" pitchFamily="34" charset="0"/>
              </a:rPr>
              <a:t>ä</a:t>
            </a:r>
            <a:r>
              <a:rPr lang="en-US" sz="1200">
                <a:effectLst/>
                <a:latin typeface="Times New Roman" panose="02020603050405020304" pitchFamily="18" charset="0"/>
                <a:ea typeface="Calibri" panose="020F0502020204030204" pitchFamily="34" charset="0"/>
              </a:rPr>
              <a:t>stähä m]e p</a:t>
            </a:r>
            <a:r>
              <a:rPr lang="en-US" sz="1200" u="sng">
                <a:effectLst/>
                <a:latin typeface="Times New Roman" panose="02020603050405020304" pitchFamily="18" charset="0"/>
                <a:ea typeface="Calibri" panose="020F0502020204030204" pitchFamily="34" charset="0"/>
              </a:rPr>
              <a:t>u</a:t>
            </a:r>
            <a:r>
              <a:rPr lang="en-US" sz="1200">
                <a:effectLst/>
                <a:latin typeface="Times New Roman" panose="02020603050405020304" pitchFamily="18" charset="0"/>
                <a:ea typeface="Calibri" panose="020F0502020204030204" pitchFamily="34" charset="0"/>
              </a:rPr>
              <a:t>huttiinki tästä h</a:t>
            </a:r>
            <a:r>
              <a:rPr lang="en-US" sz="1200" u="sng">
                <a:effectLst/>
                <a:latin typeface="Times New Roman" panose="02020603050405020304" pitchFamily="18" charset="0"/>
                <a:ea typeface="Calibri" panose="020F0502020204030204" pitchFamily="34" charset="0"/>
              </a:rPr>
              <a:t>a</a:t>
            </a:r>
            <a:r>
              <a:rPr lang="en-US" sz="1200">
                <a:effectLst/>
                <a:latin typeface="Times New Roman" panose="02020603050405020304" pitchFamily="18" charset="0"/>
                <a:ea typeface="Calibri" panose="020F0502020204030204" pitchFamily="34" charset="0"/>
              </a:rPr>
              <a:t>ju [j</a:t>
            </a:r>
            <a:r>
              <a:rPr lang="en-US" sz="1200" u="sng">
                <a:effectLst/>
                <a:latin typeface="Times New Roman" panose="02020603050405020304" pitchFamily="18" charset="0"/>
                <a:ea typeface="Calibri" panose="020F0502020204030204" pitchFamily="34" charset="0"/>
              </a:rPr>
              <a:t>o</a:t>
            </a:r>
            <a:r>
              <a:rPr lang="en-US" sz="1200">
                <a:effectLst/>
                <a:latin typeface="Times New Roman" panose="02020603050405020304" pitchFamily="18" charset="0"/>
                <a:ea typeface="Calibri" panose="020F0502020204030204" pitchFamily="34" charset="0"/>
              </a:rPr>
              <a:t>o£.</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[↑Oh </a:t>
            </a:r>
            <a:r>
              <a:rPr lang="en-US" sz="1200" b="1" u="sng">
                <a:effectLst/>
                <a:latin typeface="Times New Roman" panose="02020603050405020304" pitchFamily="18" charset="0"/>
                <a:ea typeface="Calibri" panose="020F0502020204030204" pitchFamily="34" charset="0"/>
              </a:rPr>
              <a:t>y</a:t>
            </a:r>
            <a:r>
              <a:rPr lang="en-US" sz="1200" b="1">
                <a:effectLst/>
                <a:latin typeface="Times New Roman" panose="02020603050405020304" pitchFamily="18" charset="0"/>
                <a:ea typeface="Calibri" panose="020F0502020204030204" pitchFamily="34" charset="0"/>
              </a:rPr>
              <a:t>es £we already t</a:t>
            </a:r>
            <a:r>
              <a:rPr lang="en-US" sz="1200" b="1" u="sng">
                <a:effectLst/>
                <a:latin typeface="Times New Roman" panose="02020603050405020304" pitchFamily="18" charset="0"/>
                <a:ea typeface="Calibri" panose="020F0502020204030204" pitchFamily="34" charset="0"/>
              </a:rPr>
              <a:t>a</a:t>
            </a:r>
            <a:r>
              <a:rPr lang="en-US" sz="1200" b="1">
                <a:effectLst/>
                <a:latin typeface="Times New Roman" panose="02020603050405020304" pitchFamily="18" charset="0"/>
                <a:ea typeface="Calibri" panose="020F0502020204030204" pitchFamily="34" charset="0"/>
              </a:rPr>
              <a:t>lked about th</a:t>
            </a:r>
            <a:r>
              <a:rPr lang="en-US" sz="1200" b="1" u="sng">
                <a:effectLst/>
                <a:latin typeface="Times New Roman" panose="02020603050405020304" pitchFamily="18" charset="0"/>
                <a:ea typeface="Calibri" panose="020F0502020204030204" pitchFamily="34" charset="0"/>
              </a:rPr>
              <a:t>i</a:t>
            </a:r>
            <a:r>
              <a:rPr lang="en-US" sz="1200" b="1">
                <a:effectLst/>
                <a:latin typeface="Times New Roman" panose="02020603050405020304" pitchFamily="18" charset="0"/>
                <a:ea typeface="Calibri" panose="020F0502020204030204" pitchFamily="34" charset="0"/>
              </a:rPr>
              <a:t>s bad smell [y</a:t>
            </a:r>
            <a:r>
              <a:rPr lang="en-US" sz="1200" b="1" u="sng">
                <a:effectLst/>
                <a:latin typeface="Times New Roman" panose="02020603050405020304" pitchFamily="18" charset="0"/>
                <a:ea typeface="Calibri" panose="020F0502020204030204" pitchFamily="34" charset="0"/>
              </a:rPr>
              <a:t>e</a:t>
            </a:r>
            <a:r>
              <a:rPr lang="en-US" sz="1200" b="1">
                <a:effectLst/>
                <a:latin typeface="Times New Roman" panose="02020603050405020304" pitchFamily="18" charset="0"/>
                <a:ea typeface="Calibri" panose="020F0502020204030204" pitchFamily="34" charset="0"/>
              </a:rPr>
              <a:t>ah£.</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14  A:				          		          [mhe</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15	(0.4)</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16  B:	Niin p</a:t>
            </a:r>
            <a:r>
              <a:rPr lang="en-US" sz="1200" u="sng">
                <a:effectLst/>
                <a:latin typeface="Times New Roman" panose="02020603050405020304" pitchFamily="18" charset="0"/>
                <a:ea typeface="Calibri" panose="020F0502020204030204" pitchFamily="34" charset="0"/>
              </a:rPr>
              <a:t>u</a:t>
            </a:r>
            <a:r>
              <a:rPr lang="en-US" sz="1200">
                <a:effectLst/>
                <a:latin typeface="Times New Roman" panose="02020603050405020304" pitchFamily="18" charset="0"/>
                <a:ea typeface="Calibri" panose="020F0502020204030204" pitchFamily="34" charset="0"/>
              </a:rPr>
              <a:t>huttii[nki muute kerran.</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Yes we really t</a:t>
            </a:r>
            <a:r>
              <a:rPr lang="en-US" sz="1200" b="1" u="sng">
                <a:effectLst/>
                <a:latin typeface="Times New Roman" panose="02020603050405020304" pitchFamily="18" charset="0"/>
                <a:ea typeface="Calibri" panose="020F0502020204030204" pitchFamily="34" charset="0"/>
              </a:rPr>
              <a:t>a</a:t>
            </a:r>
            <a:r>
              <a:rPr lang="en-US" sz="1200" b="1">
                <a:effectLst/>
                <a:latin typeface="Times New Roman" panose="02020603050405020304" pitchFamily="18" charset="0"/>
                <a:ea typeface="Calibri" panose="020F0502020204030204" pitchFamily="34" charset="0"/>
              </a:rPr>
              <a:t>lk[ed about it once.</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17  A:			     [Mm,</a:t>
            </a:r>
          </a:p>
          <a:p>
            <a:endParaRPr lang="en-US"/>
          </a:p>
        </p:txBody>
      </p:sp>
    </p:spTree>
    <p:extLst>
      <p:ext uri="{BB962C8B-B14F-4D97-AF65-F5344CB8AC3E}">
        <p14:creationId xmlns:p14="http://schemas.microsoft.com/office/powerpoint/2010/main" val="1045387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1808"/>
          </a:xfrm>
        </p:spPr>
        <p:txBody>
          <a:bodyPr>
            <a:normAutofit/>
          </a:bodyPr>
          <a:lstStyle/>
          <a:p>
            <a:r>
              <a:rPr lang="en-US" sz="3200">
                <a:latin typeface="+mn-lt"/>
              </a:rPr>
              <a:t>Kaukomaa et al. (2014, p. 136)</a:t>
            </a:r>
            <a:br>
              <a:rPr lang="en-US" sz="3200">
                <a:latin typeface="+mn-lt"/>
              </a:rPr>
            </a:br>
            <a:endParaRPr lang="en-US" sz="3200"/>
          </a:p>
        </p:txBody>
      </p:sp>
      <p:sp>
        <p:nvSpPr>
          <p:cNvPr id="3" name="Content Placeholder 2"/>
          <p:cNvSpPr>
            <a:spLocks noGrp="1"/>
          </p:cNvSpPr>
          <p:nvPr>
            <p:ph idx="1"/>
          </p:nvPr>
        </p:nvSpPr>
        <p:spPr>
          <a:xfrm>
            <a:off x="1337732" y="1825625"/>
            <a:ext cx="10016067" cy="4351338"/>
          </a:xfrm>
        </p:spPr>
        <p:txBody>
          <a:bodyPr/>
          <a:lstStyle/>
          <a:p>
            <a:pPr marL="0" indent="0">
              <a:buNone/>
            </a:pPr>
            <a:r>
              <a:rPr lang="en-US" sz="2400" dirty="0"/>
              <a:t>The more detailed analysis of the embodied action was done through the coordination of still photos from the videotaped data with the transcript.  There </a:t>
            </a:r>
            <a:r>
              <a:rPr lang="en-US" sz="2400"/>
              <a:t>is a change </a:t>
            </a:r>
            <a:r>
              <a:rPr lang="en-US" sz="2400" dirty="0"/>
              <a:t>in participant A’s facial expression that occurs in the pause in line 8.  While at first the two women appear to be gazing at each other and smiling, just a few tenths of a second later participant A lowers her gaze and begins to frown, while participant B is still smiling and gazing toward participant A</a:t>
            </a:r>
            <a:r>
              <a:rPr lang="en-US" sz="2400"/>
              <a:t>.  </a:t>
            </a:r>
          </a:p>
          <a:p>
            <a:pPr marL="0" indent="0">
              <a:buNone/>
            </a:pPr>
            <a:endParaRPr lang="en-US" sz="2400"/>
          </a:p>
          <a:p>
            <a:pPr marL="0" indent="0">
              <a:buNone/>
            </a:pPr>
            <a:r>
              <a:rPr lang="en-US" sz="2400"/>
              <a:t>The </a:t>
            </a:r>
            <a:r>
              <a:rPr lang="en-US" sz="2400" dirty="0"/>
              <a:t>authors point out that this shift from a smile to a frown occurred right before participant A produced a potentially problematic turn (line 9), explaining why she does not eat fish.  </a:t>
            </a:r>
          </a:p>
          <a:p>
            <a:endParaRPr lang="en-US" dirty="0"/>
          </a:p>
        </p:txBody>
      </p:sp>
      <p:sp>
        <p:nvSpPr>
          <p:cNvPr id="4" name="Slide Number Placeholder 3"/>
          <p:cNvSpPr>
            <a:spLocks noGrp="1"/>
          </p:cNvSpPr>
          <p:nvPr>
            <p:ph type="sldNum" sz="quarter" idx="12"/>
          </p:nvPr>
        </p:nvSpPr>
        <p:spPr/>
        <p:txBody>
          <a:bodyPr/>
          <a:lstStyle/>
          <a:p>
            <a:fld id="{B540B8C2-6F34-49FC-9071-59459D571106}" type="slidenum">
              <a:rPr lang="en-US" smtClean="0"/>
              <a:t>13</a:t>
            </a:fld>
            <a:endParaRPr lang="en-US" dirty="0"/>
          </a:p>
        </p:txBody>
      </p:sp>
    </p:spTree>
    <p:extLst>
      <p:ext uri="{BB962C8B-B14F-4D97-AF65-F5344CB8AC3E}">
        <p14:creationId xmlns:p14="http://schemas.microsoft.com/office/powerpoint/2010/main" val="2286062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5035"/>
          </a:xfrm>
        </p:spPr>
        <p:txBody>
          <a:bodyPr>
            <a:noAutofit/>
          </a:bodyPr>
          <a:lstStyle/>
          <a:p>
            <a:r>
              <a:rPr lang="en-US" sz="3200" dirty="0">
                <a:latin typeface="+mn-lt"/>
              </a:rPr>
              <a:t>Transcribing Embodied Action:  Multimodal Transcription Practices: Gestures, Actions, and Objects</a:t>
            </a:r>
          </a:p>
        </p:txBody>
      </p:sp>
      <p:sp>
        <p:nvSpPr>
          <p:cNvPr id="3" name="Content Placeholder 2"/>
          <p:cNvSpPr>
            <a:spLocks noGrp="1"/>
          </p:cNvSpPr>
          <p:nvPr>
            <p:ph idx="1"/>
          </p:nvPr>
        </p:nvSpPr>
        <p:spPr>
          <a:xfrm>
            <a:off x="1769532" y="1998133"/>
            <a:ext cx="9584267" cy="4593860"/>
          </a:xfrm>
        </p:spPr>
        <p:txBody>
          <a:bodyPr>
            <a:normAutofit/>
          </a:bodyPr>
          <a:lstStyle/>
          <a:p>
            <a:pPr marL="0" indent="0">
              <a:buNone/>
            </a:pPr>
            <a:r>
              <a:rPr lang="en-US" sz="2400" dirty="0"/>
              <a:t>Rossi (2018) studies how our understanding of the work done by utterances may depend on access to the embodied action of the participants.  In her study of videotaped informal interactions between people in Italy she uses verbal descriptions within the transcript itself in conjunction with photographic images which capture key moments in the exchange. </a:t>
            </a:r>
          </a:p>
          <a:p>
            <a:pPr marL="0" indent="0">
              <a:buNone/>
            </a:pPr>
            <a:endParaRPr lang="en-US" sz="2400" dirty="0"/>
          </a:p>
          <a:p>
            <a:pPr marL="0" indent="0">
              <a:buNone/>
            </a:pPr>
            <a:r>
              <a:rPr lang="en-US" sz="2400" dirty="0"/>
              <a:t>See Excerpt 7 on the next slide.</a:t>
            </a:r>
          </a:p>
        </p:txBody>
      </p:sp>
      <p:sp>
        <p:nvSpPr>
          <p:cNvPr id="4" name="Slide Number Placeholder 3"/>
          <p:cNvSpPr>
            <a:spLocks noGrp="1"/>
          </p:cNvSpPr>
          <p:nvPr>
            <p:ph type="sldNum" sz="quarter" idx="12"/>
          </p:nvPr>
        </p:nvSpPr>
        <p:spPr/>
        <p:txBody>
          <a:bodyPr/>
          <a:lstStyle/>
          <a:p>
            <a:fld id="{B540B8C2-6F34-49FC-9071-59459D571106}" type="slidenum">
              <a:rPr lang="en-US" smtClean="0"/>
              <a:t>14</a:t>
            </a:fld>
            <a:endParaRPr lang="en-US" dirty="0"/>
          </a:p>
        </p:txBody>
      </p:sp>
    </p:spTree>
    <p:extLst>
      <p:ext uri="{BB962C8B-B14F-4D97-AF65-F5344CB8AC3E}">
        <p14:creationId xmlns:p14="http://schemas.microsoft.com/office/powerpoint/2010/main" val="1583249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887" y="136526"/>
            <a:ext cx="10515600" cy="544511"/>
          </a:xfrm>
        </p:spPr>
        <p:txBody>
          <a:bodyPr/>
          <a:lstStyle/>
          <a:p>
            <a:br>
              <a:rPr lang="en-US" sz="3200" dirty="0">
                <a:latin typeface="+mn-lt"/>
              </a:rPr>
            </a:br>
            <a:r>
              <a:rPr lang="en-US" sz="3200" dirty="0">
                <a:latin typeface="+mn-lt"/>
              </a:rPr>
              <a:t>Excerpt 7:  (Rossi 2018, pp. 390-391)</a:t>
            </a:r>
            <a:br>
              <a:rPr lang="en-US" dirty="0"/>
            </a:br>
            <a:endParaRPr lang="en-US" dirty="0"/>
          </a:p>
        </p:txBody>
      </p:sp>
      <p:sp>
        <p:nvSpPr>
          <p:cNvPr id="4" name="Slide Number Placeholder 3"/>
          <p:cNvSpPr>
            <a:spLocks noGrp="1"/>
          </p:cNvSpPr>
          <p:nvPr>
            <p:ph type="sldNum" sz="quarter" idx="12"/>
          </p:nvPr>
        </p:nvSpPr>
        <p:spPr/>
        <p:txBody>
          <a:bodyPr/>
          <a:lstStyle/>
          <a:p>
            <a:fld id="{B540B8C2-6F34-49FC-9071-59459D571106}" type="slidenum">
              <a:rPr lang="en-US" smtClean="0"/>
              <a:t>15</a:t>
            </a:fld>
            <a:endParaRPr lang="en-US" dirty="0"/>
          </a:p>
        </p:txBody>
      </p:sp>
      <p:sp>
        <p:nvSpPr>
          <p:cNvPr id="6" name="Content Placeholder 5">
            <a:extLst>
              <a:ext uri="{FF2B5EF4-FFF2-40B4-BE49-F238E27FC236}">
                <a16:creationId xmlns:a16="http://schemas.microsoft.com/office/drawing/2014/main" id="{C029C978-3163-48BD-9BA3-38352F080348}"/>
              </a:ext>
            </a:extLst>
          </p:cNvPr>
          <p:cNvSpPr>
            <a:spLocks noGrp="1"/>
          </p:cNvSpPr>
          <p:nvPr>
            <p:ph idx="1"/>
          </p:nvPr>
        </p:nvSpPr>
        <p:spPr>
          <a:xfrm>
            <a:off x="838200" y="584199"/>
            <a:ext cx="10515600" cy="6550247"/>
          </a:xfrm>
        </p:spPr>
        <p:txBody>
          <a:bodyPr/>
          <a:lstStyle/>
          <a:p>
            <a:pPr marL="0" marR="0" indent="0">
              <a:lnSpc>
                <a:spcPct val="100000"/>
              </a:lnSpc>
              <a:spcBef>
                <a:spcPts val="0"/>
              </a:spcBef>
              <a:spcAft>
                <a:spcPts val="0"/>
              </a:spcAft>
              <a:buNone/>
              <a:tabLst>
                <a:tab pos="-457200" algn="l"/>
              </a:tabLst>
            </a:pPr>
            <a:r>
              <a:rPr lang="en-US" sz="1200" dirty="0">
                <a:effectLst/>
                <a:latin typeface="Times New Roman" panose="02020603050405020304" pitchFamily="18" charset="0"/>
                <a:ea typeface="Calibri" panose="020F0502020204030204" pitchFamily="34" charset="0"/>
              </a:rPr>
              <a:t>01  Luca	↑ye:::::↑  ((holds puppet up in the air))</a:t>
            </a:r>
          </a:p>
          <a:p>
            <a:pPr marL="0" marR="0" indent="0">
              <a:lnSpc>
                <a:spcPct val="100000"/>
              </a:lnSpc>
              <a:spcBef>
                <a:spcPts val="0"/>
              </a:spcBef>
              <a:spcAft>
                <a:spcPts val="0"/>
              </a:spcAft>
              <a:buNone/>
              <a:tabLst>
                <a:tab pos="-457200" algn="l"/>
              </a:tabLst>
            </a:pPr>
            <a:r>
              <a:rPr lang="en-US" sz="1200" dirty="0">
                <a:effectLst/>
                <a:latin typeface="Times New Roman" panose="02020603050405020304" pitchFamily="18" charset="0"/>
                <a:ea typeface="Calibri" panose="020F0502020204030204" pitchFamily="34" charset="0"/>
              </a:rPr>
              <a:t>02</a:t>
            </a:r>
            <a:r>
              <a:rPr lang="en-US" sz="1200">
                <a:effectLst/>
                <a:latin typeface="Times New Roman" panose="02020603050405020304" pitchFamily="18" charset="0"/>
                <a:ea typeface="Calibri" panose="020F0502020204030204" pitchFamily="34" charset="0"/>
              </a:rPr>
              <a:t>	(</a:t>
            </a:r>
            <a:r>
              <a:rPr lang="en-US" sz="1200" dirty="0">
                <a:effectLst/>
                <a:latin typeface="Times New Roman" panose="02020603050405020304" pitchFamily="18" charset="0"/>
                <a:ea typeface="Calibri" panose="020F0502020204030204" pitchFamily="34" charset="0"/>
              </a:rPr>
              <a:t>0.4)</a:t>
            </a:r>
          </a:p>
          <a:p>
            <a:pPr marL="0" marR="0" indent="0">
              <a:lnSpc>
                <a:spcPct val="100000"/>
              </a:lnSpc>
              <a:spcBef>
                <a:spcPts val="0"/>
              </a:spcBef>
              <a:spcAft>
                <a:spcPts val="0"/>
              </a:spcAft>
              <a:buNone/>
              <a:tabLst>
                <a:tab pos="-457200" algn="l"/>
              </a:tabLst>
            </a:pPr>
            <a:r>
              <a:rPr lang="en-US" sz="1200" dirty="0">
                <a:effectLst/>
                <a:latin typeface="Times New Roman" panose="02020603050405020304" pitchFamily="18" charset="0"/>
                <a:ea typeface="Calibri" panose="020F0502020204030204" pitchFamily="34" charset="0"/>
              </a:rPr>
              <a:t>03  Nino	+</a:t>
            </a:r>
            <a:r>
              <a:rPr lang="en-US" sz="1200" dirty="0" err="1">
                <a:effectLst/>
                <a:latin typeface="Times New Roman" panose="02020603050405020304" pitchFamily="18" charset="0"/>
                <a:ea typeface="Calibri" panose="020F0502020204030204" pitchFamily="34" charset="0"/>
              </a:rPr>
              <a:t>sai</a:t>
            </a:r>
            <a:r>
              <a:rPr lang="en-US" sz="1200">
                <a:effectLst/>
                <a:latin typeface="Times New Roman" panose="02020603050405020304" pitchFamily="18" charset="0"/>
                <a:ea typeface="Calibri" panose="020F0502020204030204" pitchFamily="34" charset="0"/>
              </a:rPr>
              <a:t> ch∆*:_ ((to Giorgio))</a:t>
            </a:r>
          </a:p>
          <a:p>
            <a:pPr marL="0" marR="0" indent="0">
              <a:lnSpc>
                <a:spcPct val="100000"/>
              </a:lnSpc>
              <a:spcBef>
                <a:spcPts val="0"/>
              </a:spcBef>
              <a:spcAft>
                <a:spcPts val="0"/>
              </a:spcAft>
              <a:buNone/>
              <a:tabLst>
                <a:tab pos="-457200" algn="l"/>
              </a:tabLst>
            </a:pPr>
            <a:r>
              <a:rPr lang="en-US" sz="1200">
                <a:latin typeface="Times New Roman" panose="02020603050405020304" pitchFamily="18" charset="0"/>
                <a:ea typeface="Calibri" panose="020F0502020204030204" pitchFamily="34" charset="0"/>
              </a:rPr>
              <a:t>		</a:t>
            </a:r>
            <a:r>
              <a:rPr lang="en-US" sz="1200" b="1">
                <a:latin typeface="Times New Roman" panose="02020603050405020304" pitchFamily="18" charset="0"/>
                <a:ea typeface="Calibri" panose="020F0502020204030204" pitchFamily="34" charset="0"/>
              </a:rPr>
              <a:t>do you know tha:t</a:t>
            </a:r>
            <a:endParaRPr lang="en-US" sz="1200" b="1">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i="1">
                <a:effectLst/>
                <a:latin typeface="Times New Roman" panose="02020603050405020304" pitchFamily="18" charset="0"/>
                <a:ea typeface="Calibri" panose="020F0502020204030204" pitchFamily="34" charset="0"/>
              </a:rPr>
              <a:t>04   luca	+punches puppet down on the table</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i="1">
                <a:effectLst/>
                <a:latin typeface="Times New Roman" panose="02020603050405020304" pitchFamily="18" charset="0"/>
                <a:ea typeface="Calibri" panose="020F0502020204030204" pitchFamily="34" charset="0"/>
              </a:rPr>
              <a:t>05                                    ∆puppet hits Nino and lands close to coffee</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i="1">
                <a:effectLst/>
                <a:latin typeface="Times New Roman" panose="02020603050405020304" pitchFamily="18" charset="0"/>
                <a:ea typeface="Calibri" panose="020F0502020204030204" pitchFamily="34" charset="0"/>
              </a:rPr>
              <a:t>06  nino	                  *winces slightly, looks down and grabs puppet</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07  Luca	[ºoh scusa.º</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ITJ excuse-IMP.2SG</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ºoh sorryº</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09  Nino	[di u:::h_ ((still to Giorgio))</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of u:::h</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i="1">
                <a:effectLst/>
                <a:latin typeface="Times New Roman" panose="02020603050405020304" pitchFamily="18" charset="0"/>
                <a:ea typeface="Calibri" panose="020F0502020204030204" pitchFamily="34" charset="0"/>
              </a:rPr>
              <a:t>10  luca	titters (0.2)</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11  Nino	*ö:h +c'è il caffè qui +Luca [sai,</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LOC=be.3SG the coffee here NAME know-2SG</a:t>
            </a: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u:hm there's the coffee here Luca you know</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i="1">
                <a:effectLst/>
                <a:latin typeface="Times New Roman" panose="02020603050405020304" pitchFamily="18" charset="0"/>
                <a:ea typeface="Calibri" panose="020F0502020204030204" pitchFamily="34" charset="0"/>
              </a:rPr>
              <a:t>12  nino	*. . . . points at coffee----------&gt;,,,</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i="1">
                <a:effectLst/>
                <a:latin typeface="Times New Roman" panose="02020603050405020304" pitchFamily="18" charset="0"/>
                <a:ea typeface="Calibri" panose="020F0502020204030204" pitchFamily="34" charset="0"/>
              </a:rPr>
              <a:t>13  luca	          +looks at coffee-----------&gt;</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tabLst>
                <a:tab pos="-457200" algn="l"/>
              </a:tabLst>
            </a:pPr>
            <a:r>
              <a:rPr lang="en-US" sz="1200">
                <a:effectLst/>
                <a:latin typeface="Times New Roman" panose="02020603050405020304" pitchFamily="18" charset="0"/>
                <a:ea typeface="Calibri" panose="020F0502020204030204" pitchFamily="34" charset="0"/>
              </a:rPr>
              <a:t>14			+leans forward towards coffee</a:t>
            </a:r>
          </a:p>
          <a:p>
            <a:pPr marL="0" marR="0" indent="0">
              <a:lnSpc>
                <a:spcPct val="100000"/>
              </a:lnSpc>
              <a:spcBef>
                <a:spcPts val="0"/>
              </a:spcBef>
              <a:spcAft>
                <a:spcPts val="0"/>
              </a:spcAft>
              <a:buNone/>
            </a:pPr>
            <a:r>
              <a:rPr lang="en-US" sz="1200">
                <a:effectLst/>
                <a:latin typeface="Times New Roman" panose="02020603050405020304" pitchFamily="18" charset="0"/>
                <a:ea typeface="Calibri" panose="020F0502020204030204" pitchFamily="34" charset="0"/>
              </a:rPr>
              <a:t>15  Luca			[ops_</a:t>
            </a:r>
          </a:p>
          <a:p>
            <a:pPr marL="0" marR="0" indent="0">
              <a:lnSpc>
                <a:spcPct val="100000"/>
              </a:lnSpc>
              <a:spcBef>
                <a:spcPts val="0"/>
              </a:spcBef>
              <a:spcAft>
                <a:spcPts val="0"/>
              </a:spcAft>
              <a:buNone/>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whoops</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pPr>
            <a:r>
              <a:rPr lang="en-US" sz="1200">
                <a:effectLst/>
                <a:latin typeface="Times New Roman" panose="02020603050405020304" pitchFamily="18" charset="0"/>
                <a:ea typeface="Calibri" panose="020F0502020204030204" pitchFamily="34" charset="0"/>
              </a:rPr>
              <a:t>16  	(0.3)</a:t>
            </a:r>
          </a:p>
          <a:p>
            <a:pPr marL="0" marR="0" indent="0">
              <a:lnSpc>
                <a:spcPct val="100000"/>
              </a:lnSpc>
              <a:spcBef>
                <a:spcPts val="0"/>
              </a:spcBef>
              <a:spcAft>
                <a:spcPts val="0"/>
              </a:spcAft>
              <a:buNone/>
            </a:pPr>
            <a:r>
              <a:rPr lang="en-US" sz="1200">
                <a:effectLst/>
                <a:latin typeface="Times New Roman" panose="02020603050405020304" pitchFamily="18" charset="0"/>
                <a:ea typeface="Calibri" panose="020F0502020204030204" pitchFamily="34" charset="0"/>
              </a:rPr>
              <a:t>17  Nino	º(   +[    )º</a:t>
            </a:r>
          </a:p>
          <a:p>
            <a:pPr marL="0" marR="0" indent="0">
              <a:lnSpc>
                <a:spcPct val="100000"/>
              </a:lnSpc>
              <a:spcBef>
                <a:spcPts val="0"/>
              </a:spcBef>
              <a:spcAft>
                <a:spcPts val="0"/>
              </a:spcAft>
              <a:buNone/>
            </a:pPr>
            <a:r>
              <a:rPr lang="en-US" sz="1200" i="1">
                <a:effectLst/>
                <a:latin typeface="Times New Roman" panose="02020603050405020304" pitchFamily="18" charset="0"/>
                <a:ea typeface="Calibri" panose="020F0502020204030204" pitchFamily="34" charset="0"/>
              </a:rPr>
              <a:t>18   luca	      +grabs puppet</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pPr>
            <a:r>
              <a:rPr lang="en-US" sz="1200">
                <a:effectLst/>
                <a:latin typeface="Times New Roman" panose="02020603050405020304" pitchFamily="18" charset="0"/>
                <a:ea typeface="Calibri" panose="020F0502020204030204" pitchFamily="34" charset="0"/>
              </a:rPr>
              <a:t>19  Giorgio       [stacci at+tento *a [ste cose.</a:t>
            </a:r>
          </a:p>
          <a:p>
            <a:pPr marL="0" marR="0" indent="0">
              <a:lnSpc>
                <a:spcPct val="100000"/>
              </a:lnSpc>
              <a:spcBef>
                <a:spcPts val="0"/>
              </a:spcBef>
              <a:spcAft>
                <a:spcPts val="0"/>
              </a:spcAft>
              <a:buNone/>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 be careful with these things</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pPr>
            <a:r>
              <a:rPr lang="en-US" sz="1200" i="1">
                <a:effectLst/>
                <a:latin typeface="Times New Roman" panose="02020603050405020304" pitchFamily="18" charset="0"/>
                <a:ea typeface="Calibri" panose="020F0502020204030204" pitchFamily="34" charset="0"/>
              </a:rPr>
              <a:t>20  luca	               +holds puppet out towards coffee and</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pPr>
            <a:r>
              <a:rPr lang="en-US" sz="1200" i="1">
                <a:effectLst/>
                <a:latin typeface="Times New Roman" panose="02020603050405020304" pitchFamily="18" charset="0"/>
                <a:ea typeface="Calibri" panose="020F0502020204030204" pitchFamily="34" charset="0"/>
              </a:rPr>
              <a:t>	                 pretends it wants to drink from it (0.3)</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pPr>
            <a:r>
              <a:rPr lang="en-US" sz="1200" i="1">
                <a:effectLst/>
                <a:latin typeface="Times New Roman" panose="02020603050405020304" pitchFamily="18" charset="0"/>
                <a:ea typeface="Calibri" panose="020F0502020204030204" pitchFamily="34" charset="0"/>
              </a:rPr>
              <a:t>21  nino		  *removes coffee from Luca's reach</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pPr>
            <a:r>
              <a:rPr lang="en-US" sz="1200">
                <a:effectLst/>
                <a:latin typeface="Times New Roman" panose="02020603050405020304" pitchFamily="18" charset="0"/>
                <a:ea typeface="Calibri" panose="020F0502020204030204" pitchFamily="34" charset="0"/>
              </a:rPr>
              <a:t>22  Nino		        [º(sì)º	</a:t>
            </a:r>
          </a:p>
          <a:p>
            <a:pPr marL="0" marR="0" indent="0">
              <a:lnSpc>
                <a:spcPct val="100000"/>
              </a:lnSpc>
              <a:spcBef>
                <a:spcPts val="0"/>
              </a:spcBef>
              <a:spcAft>
                <a:spcPts val="0"/>
              </a:spcAft>
              <a:buNone/>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  º(yes)º</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pPr>
            <a:r>
              <a:rPr lang="en-US" sz="1200">
                <a:effectLst/>
                <a:latin typeface="Times New Roman" panose="02020603050405020304" pitchFamily="18" charset="0"/>
                <a:ea typeface="Calibri" panose="020F0502020204030204" pitchFamily="34" charset="0"/>
              </a:rPr>
              <a:t>23  Giorgio	stai atte::nto_  ((louder))</a:t>
            </a:r>
          </a:p>
          <a:p>
            <a:pPr marL="0" marR="0" indent="0">
              <a:lnSpc>
                <a:spcPct val="100000"/>
              </a:lnSpc>
              <a:spcBef>
                <a:spcPts val="0"/>
              </a:spcBef>
              <a:spcAft>
                <a:spcPts val="0"/>
              </a:spcAft>
              <a:buNone/>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be ca::reful</a:t>
            </a:r>
            <a:endParaRPr lang="en-US" sz="1200">
              <a:effectLst/>
              <a:latin typeface="Times New Roman" panose="02020603050405020304" pitchFamily="18" charset="0"/>
              <a:ea typeface="Calibri" panose="020F0502020204030204" pitchFamily="34" charset="0"/>
            </a:endParaRPr>
          </a:p>
          <a:p>
            <a:pPr marL="0" marR="0" indent="0">
              <a:lnSpc>
                <a:spcPct val="100000"/>
              </a:lnSpc>
              <a:spcBef>
                <a:spcPts val="0"/>
              </a:spcBef>
              <a:spcAft>
                <a:spcPts val="0"/>
              </a:spcAft>
              <a:buNone/>
            </a:pPr>
            <a:r>
              <a:rPr lang="en-US" sz="1200">
                <a:effectLst/>
                <a:latin typeface="Times New Roman" panose="02020603050405020304" pitchFamily="18" charset="0"/>
                <a:ea typeface="Calibri" panose="020F0502020204030204" pitchFamily="34" charset="0"/>
              </a:rPr>
              <a:t>24  Luca	vuole bere.</a:t>
            </a:r>
          </a:p>
          <a:p>
            <a:pPr marL="0" marR="0" indent="0">
              <a:lnSpc>
                <a:spcPct val="100000"/>
              </a:lnSpc>
              <a:spcBef>
                <a:spcPts val="0"/>
              </a:spcBef>
              <a:spcAft>
                <a:spcPts val="0"/>
              </a:spcAft>
              <a:buNone/>
            </a:pPr>
            <a:r>
              <a:rPr lang="en-US" sz="1200">
                <a:effectLst/>
                <a:latin typeface="Times New Roman" panose="02020603050405020304" pitchFamily="18" charset="0"/>
                <a:ea typeface="Calibri" panose="020F0502020204030204" pitchFamily="34" charset="0"/>
              </a:rPr>
              <a:t>	</a:t>
            </a:r>
            <a:r>
              <a:rPr lang="en-US" sz="1200" b="1">
                <a:effectLst/>
                <a:latin typeface="Times New Roman" panose="02020603050405020304" pitchFamily="18" charset="0"/>
                <a:ea typeface="Calibri" panose="020F0502020204030204" pitchFamily="34" charset="0"/>
              </a:rPr>
              <a:t>he wants to drink</a:t>
            </a:r>
            <a:endParaRPr lang="en-US" sz="1200">
              <a:effectLst/>
              <a:latin typeface="Times New Roman" panose="02020603050405020304" pitchFamily="18" charset="0"/>
              <a:ea typeface="Calibri" panose="020F0502020204030204" pitchFamily="34" charset="0"/>
            </a:endParaRPr>
          </a:p>
          <a:p>
            <a:endParaRPr lang="en-US"/>
          </a:p>
        </p:txBody>
      </p:sp>
    </p:spTree>
    <p:extLst>
      <p:ext uri="{BB962C8B-B14F-4D97-AF65-F5344CB8AC3E}">
        <p14:creationId xmlns:p14="http://schemas.microsoft.com/office/powerpoint/2010/main" val="1500176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16024"/>
          </a:xfrm>
        </p:spPr>
        <p:txBody>
          <a:bodyPr/>
          <a:lstStyle/>
          <a:p>
            <a:br>
              <a:rPr lang="en-US" sz="3200">
                <a:latin typeface="+mn-lt"/>
              </a:rPr>
            </a:br>
            <a:r>
              <a:rPr lang="en-US" sz="3200">
                <a:latin typeface="+mn-lt"/>
              </a:rPr>
              <a:t>Analysis of Excerpt 7:  (Rossi, 2018, pp. 390-391)</a:t>
            </a:r>
            <a:br>
              <a:rPr lang="en-US"/>
            </a:br>
            <a:endParaRPr lang="en-US"/>
          </a:p>
        </p:txBody>
      </p:sp>
      <p:sp>
        <p:nvSpPr>
          <p:cNvPr id="3" name="Content Placeholder 2"/>
          <p:cNvSpPr>
            <a:spLocks noGrp="1"/>
          </p:cNvSpPr>
          <p:nvPr>
            <p:ph idx="1"/>
          </p:nvPr>
        </p:nvSpPr>
        <p:spPr>
          <a:xfrm>
            <a:off x="838200" y="1188720"/>
            <a:ext cx="10515600" cy="5386647"/>
          </a:xfrm>
        </p:spPr>
        <p:txBody>
          <a:bodyPr>
            <a:normAutofit/>
          </a:bodyPr>
          <a:lstStyle/>
          <a:p>
            <a:pPr marL="0" indent="0">
              <a:lnSpc>
                <a:spcPct val="100000"/>
              </a:lnSpc>
              <a:spcBef>
                <a:spcPts val="0"/>
              </a:spcBef>
              <a:buNone/>
            </a:pPr>
            <a:r>
              <a:rPr lang="en-US" sz="2400" dirty="0"/>
              <a:t>If you did not have access to the nonverbal information contained in the transcript (e.g., line 1, Luca “holds puppet up in the air””, line 4 Luca “punches puppet down on the table”; line 5 “puppet hits Nino and lands close to coffee”; and line 6, Nino “winces slightly, looks down and grabs puppet”, you might not understand why Nino was talking to Luca in line 11, or what had happened to prompt this remark.  </a:t>
            </a:r>
          </a:p>
          <a:p>
            <a:pPr marL="0" indent="0">
              <a:lnSpc>
                <a:spcPct val="100000"/>
              </a:lnSpc>
              <a:spcBef>
                <a:spcPts val="0"/>
              </a:spcBef>
              <a:buNone/>
            </a:pPr>
            <a:endParaRPr lang="en-US" sz="2400" dirty="0"/>
          </a:p>
          <a:p>
            <a:pPr marL="0" indent="0">
              <a:lnSpc>
                <a:spcPct val="100000"/>
              </a:lnSpc>
              <a:spcBef>
                <a:spcPts val="0"/>
              </a:spcBef>
              <a:buNone/>
            </a:pPr>
            <a:r>
              <a:rPr lang="en-US" sz="2400" dirty="0"/>
              <a:t>Without the context provided by the descriptions of the embodied action Luca and Nino are engaged in, Nino’s line 11 may appear to be simply an informative statement. </a:t>
            </a:r>
          </a:p>
          <a:p>
            <a:pPr marL="0" indent="0">
              <a:lnSpc>
                <a:spcPct val="100000"/>
              </a:lnSpc>
              <a:spcBef>
                <a:spcPts val="0"/>
              </a:spcBef>
              <a:buNone/>
            </a:pPr>
            <a:endParaRPr lang="en-US" sz="2400" dirty="0"/>
          </a:p>
          <a:p>
            <a:pPr marL="0" indent="0">
              <a:lnSpc>
                <a:spcPct val="100000"/>
              </a:lnSpc>
              <a:spcBef>
                <a:spcPts val="0"/>
              </a:spcBef>
              <a:buNone/>
            </a:pPr>
            <a:r>
              <a:rPr lang="en-US" sz="2400" dirty="0"/>
              <a:t>However, line 11 is also an implied request.</a:t>
            </a:r>
          </a:p>
        </p:txBody>
      </p:sp>
      <p:sp>
        <p:nvSpPr>
          <p:cNvPr id="4" name="Slide Number Placeholder 3"/>
          <p:cNvSpPr>
            <a:spLocks noGrp="1"/>
          </p:cNvSpPr>
          <p:nvPr>
            <p:ph type="sldNum" sz="quarter" idx="12"/>
          </p:nvPr>
        </p:nvSpPr>
        <p:spPr/>
        <p:txBody>
          <a:bodyPr/>
          <a:lstStyle/>
          <a:p>
            <a:fld id="{B540B8C2-6F34-49FC-9071-59459D571106}" type="slidenum">
              <a:rPr lang="en-US" smtClean="0"/>
              <a:t>16</a:t>
            </a:fld>
            <a:endParaRPr lang="en-US" dirty="0"/>
          </a:p>
        </p:txBody>
      </p:sp>
    </p:spTree>
    <p:extLst>
      <p:ext uri="{BB962C8B-B14F-4D97-AF65-F5344CB8AC3E}">
        <p14:creationId xmlns:p14="http://schemas.microsoft.com/office/powerpoint/2010/main" val="1140111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noAutofit/>
          </a:bodyPr>
          <a:lstStyle/>
          <a:p>
            <a:br>
              <a:rPr lang="en-US" sz="3200" dirty="0">
                <a:latin typeface="+mn-lt"/>
              </a:rPr>
            </a:br>
            <a:r>
              <a:rPr lang="en-US" sz="3200" dirty="0">
                <a:latin typeface="+mn-lt"/>
              </a:rPr>
              <a:t>Transcribing Embodied Action:  Multimodal Transcription Practices: Space, Body Orientation, and Movement</a:t>
            </a:r>
            <a:br>
              <a:rPr lang="en-US" sz="3200" dirty="0">
                <a:latin typeface="+mn-lt"/>
              </a:rPr>
            </a:br>
            <a:endParaRPr lang="en-US" sz="3200" dirty="0">
              <a:latin typeface="+mn-lt"/>
            </a:endParaRPr>
          </a:p>
        </p:txBody>
      </p:sp>
      <p:sp>
        <p:nvSpPr>
          <p:cNvPr id="3" name="Content Placeholder 2"/>
          <p:cNvSpPr>
            <a:spLocks noGrp="1"/>
          </p:cNvSpPr>
          <p:nvPr>
            <p:ph idx="1"/>
          </p:nvPr>
        </p:nvSpPr>
        <p:spPr>
          <a:xfrm>
            <a:off x="1295400" y="2040467"/>
            <a:ext cx="10058400" cy="4576464"/>
          </a:xfrm>
        </p:spPr>
        <p:txBody>
          <a:bodyPr>
            <a:normAutofit/>
          </a:bodyPr>
          <a:lstStyle/>
          <a:p>
            <a:pPr marL="0" indent="0">
              <a:buNone/>
            </a:pPr>
            <a:r>
              <a:rPr lang="en-US" sz="2400" dirty="0"/>
              <a:t>Evans and Fitzgerald (2017) analyze videotaped basketball practice sessions in order to study how space, body orientation, and movement are used to construct social roles and do the work of that setting. </a:t>
            </a:r>
          </a:p>
          <a:p>
            <a:pPr marL="0" indent="0">
              <a:buNone/>
            </a:pPr>
            <a:endParaRPr lang="en-US" sz="2400" dirty="0"/>
          </a:p>
          <a:p>
            <a:pPr marL="0" indent="0">
              <a:buNone/>
            </a:pPr>
            <a:r>
              <a:rPr lang="en-US" sz="2400" dirty="0"/>
              <a:t>They use a combination of photographs of the coach and players in action along with textual descriptions of the interactions.  The coach first moves from the sidelines onto the court, from which position he then simultaneously embodies the role of coach and the role of the player he is correcting by moving through the space the player moved through while mimicking the player’s orientation relative to the basket and the other players. </a:t>
            </a:r>
          </a:p>
        </p:txBody>
      </p:sp>
      <p:sp>
        <p:nvSpPr>
          <p:cNvPr id="4" name="Slide Number Placeholder 3"/>
          <p:cNvSpPr>
            <a:spLocks noGrp="1"/>
          </p:cNvSpPr>
          <p:nvPr>
            <p:ph type="sldNum" sz="quarter" idx="12"/>
          </p:nvPr>
        </p:nvSpPr>
        <p:spPr/>
        <p:txBody>
          <a:bodyPr/>
          <a:lstStyle/>
          <a:p>
            <a:fld id="{B540B8C2-6F34-49FC-9071-59459D571106}" type="slidenum">
              <a:rPr lang="en-US" smtClean="0"/>
              <a:t>17</a:t>
            </a:fld>
            <a:endParaRPr lang="en-US" dirty="0"/>
          </a:p>
        </p:txBody>
      </p:sp>
    </p:spTree>
    <p:extLst>
      <p:ext uri="{BB962C8B-B14F-4D97-AF65-F5344CB8AC3E}">
        <p14:creationId xmlns:p14="http://schemas.microsoft.com/office/powerpoint/2010/main" val="1932942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9028"/>
          </a:xfrm>
        </p:spPr>
        <p:txBody>
          <a:bodyPr>
            <a:normAutofit/>
          </a:bodyPr>
          <a:lstStyle/>
          <a:p>
            <a:r>
              <a:rPr lang="en-US" sz="3200" dirty="0">
                <a:latin typeface="+mn-lt"/>
              </a:rPr>
              <a:t>Summary</a:t>
            </a:r>
          </a:p>
        </p:txBody>
      </p:sp>
      <p:sp>
        <p:nvSpPr>
          <p:cNvPr id="3" name="Content Placeholder 2"/>
          <p:cNvSpPr>
            <a:spLocks noGrp="1"/>
          </p:cNvSpPr>
          <p:nvPr>
            <p:ph idx="1"/>
          </p:nvPr>
        </p:nvSpPr>
        <p:spPr>
          <a:xfrm>
            <a:off x="838200" y="1014154"/>
            <a:ext cx="10515600" cy="5552901"/>
          </a:xfrm>
        </p:spPr>
        <p:txBody>
          <a:bodyPr>
            <a:noAutofit/>
          </a:bodyPr>
          <a:lstStyle/>
          <a:p>
            <a:pPr marL="0" indent="0">
              <a:lnSpc>
                <a:spcPct val="100000"/>
              </a:lnSpc>
              <a:spcBef>
                <a:spcPts val="0"/>
              </a:spcBef>
              <a:buNone/>
            </a:pPr>
            <a:r>
              <a:rPr lang="en-US" sz="1800" dirty="0"/>
              <a:t>The details recorded in conversation analytic transcripts are necessary for the accurate analysis of the interaction.</a:t>
            </a:r>
          </a:p>
          <a:p>
            <a:pPr marL="0" indent="0">
              <a:lnSpc>
                <a:spcPct val="100000"/>
              </a:lnSpc>
              <a:spcBef>
                <a:spcPts val="0"/>
              </a:spcBef>
              <a:buNone/>
            </a:pPr>
            <a:endParaRPr lang="en-US" sz="1800" dirty="0"/>
          </a:p>
          <a:p>
            <a:pPr marL="0" indent="0">
              <a:lnSpc>
                <a:spcPct val="100000"/>
              </a:lnSpc>
              <a:spcBef>
                <a:spcPts val="0"/>
              </a:spcBef>
              <a:buNone/>
            </a:pPr>
            <a:r>
              <a:rPr lang="en-US" sz="1800" dirty="0"/>
              <a:t>They not only reveal the procedures used to construct the interaction, the relationship between the participants, they can also provide clues about status differences or levels of involvement in the interaction.</a:t>
            </a:r>
          </a:p>
          <a:p>
            <a:pPr marL="0" indent="0">
              <a:lnSpc>
                <a:spcPct val="100000"/>
              </a:lnSpc>
              <a:spcBef>
                <a:spcPts val="0"/>
              </a:spcBef>
              <a:buNone/>
            </a:pPr>
            <a:endParaRPr lang="en-US" sz="1800" dirty="0"/>
          </a:p>
          <a:p>
            <a:pPr marL="0" indent="0">
              <a:lnSpc>
                <a:spcPct val="100000"/>
              </a:lnSpc>
              <a:spcBef>
                <a:spcPts val="0"/>
              </a:spcBef>
              <a:buNone/>
            </a:pPr>
            <a:r>
              <a:rPr lang="en-US" sz="1800" dirty="0"/>
              <a:t>For example, if you left out details such as the transcription of hesitation markers and laughter, you would not be able to discover how repair is done in interaction or how responses to utterances are invited by speakers.</a:t>
            </a:r>
          </a:p>
          <a:p>
            <a:pPr marL="0" indent="0">
              <a:lnSpc>
                <a:spcPct val="100000"/>
              </a:lnSpc>
              <a:spcBef>
                <a:spcPts val="0"/>
              </a:spcBef>
              <a:buNone/>
            </a:pPr>
            <a:endParaRPr lang="en-US" sz="1800" dirty="0"/>
          </a:p>
          <a:p>
            <a:pPr marL="0" indent="0">
              <a:lnSpc>
                <a:spcPct val="100000"/>
              </a:lnSpc>
              <a:spcBef>
                <a:spcPts val="0"/>
              </a:spcBef>
              <a:buNone/>
            </a:pPr>
            <a:r>
              <a:rPr lang="en-US" sz="1800" dirty="0"/>
              <a:t>Gail Jefferson’s system of transcription has stood the test of time, being widely in use by conversation analysts around the world since the 1970s.  </a:t>
            </a:r>
          </a:p>
          <a:p>
            <a:pPr marL="0" indent="0">
              <a:lnSpc>
                <a:spcPct val="100000"/>
              </a:lnSpc>
              <a:spcBef>
                <a:spcPts val="0"/>
              </a:spcBef>
              <a:buNone/>
            </a:pPr>
            <a:endParaRPr lang="en-US" sz="1800" dirty="0"/>
          </a:p>
          <a:p>
            <a:pPr marL="0" indent="0">
              <a:lnSpc>
                <a:spcPct val="100000"/>
              </a:lnSpc>
              <a:spcBef>
                <a:spcPts val="0"/>
              </a:spcBef>
              <a:buNone/>
            </a:pPr>
            <a:r>
              <a:rPr lang="en-US" sz="1800" dirty="0"/>
              <a:t>This system of transcribing talk is an effective means of recording not just the words spoken, but how they are produced, including the coordination of activity between speakers, such as through interruptions and the placement of silences.  </a:t>
            </a:r>
          </a:p>
          <a:p>
            <a:pPr marL="0" indent="0">
              <a:lnSpc>
                <a:spcPct val="100000"/>
              </a:lnSpc>
              <a:spcBef>
                <a:spcPts val="0"/>
              </a:spcBef>
              <a:buNone/>
            </a:pPr>
            <a:endParaRPr lang="en-US" sz="1800" dirty="0"/>
          </a:p>
          <a:p>
            <a:pPr marL="0" indent="0">
              <a:lnSpc>
                <a:spcPct val="100000"/>
              </a:lnSpc>
              <a:spcBef>
                <a:spcPts val="0"/>
              </a:spcBef>
              <a:buNone/>
            </a:pPr>
            <a:r>
              <a:rPr lang="en-US" sz="1800" dirty="0"/>
              <a:t>The incorporation of embodied action and the interaction of individuals with the physical setting and material artifacts in conversation analytic transcripts has facilitated more comprehensive analysis of human action.</a:t>
            </a:r>
          </a:p>
          <a:p>
            <a:pPr marL="0" indent="0">
              <a:lnSpc>
                <a:spcPct val="100000"/>
              </a:lnSpc>
              <a:spcBef>
                <a:spcPts val="0"/>
              </a:spcBef>
              <a:buNone/>
            </a:pPr>
            <a:endParaRPr lang="en-US" sz="1800" dirty="0"/>
          </a:p>
        </p:txBody>
      </p:sp>
      <p:sp>
        <p:nvSpPr>
          <p:cNvPr id="4" name="Slide Number Placeholder 3"/>
          <p:cNvSpPr>
            <a:spLocks noGrp="1"/>
          </p:cNvSpPr>
          <p:nvPr>
            <p:ph type="sldNum" sz="quarter" idx="12"/>
          </p:nvPr>
        </p:nvSpPr>
        <p:spPr/>
        <p:txBody>
          <a:bodyPr/>
          <a:lstStyle/>
          <a:p>
            <a:fld id="{B540B8C2-6F34-49FC-9071-59459D571106}" type="slidenum">
              <a:rPr lang="en-US" smtClean="0"/>
              <a:t>18</a:t>
            </a:fld>
            <a:endParaRPr lang="en-US" dirty="0"/>
          </a:p>
        </p:txBody>
      </p:sp>
    </p:spTree>
    <p:extLst>
      <p:ext uri="{BB962C8B-B14F-4D97-AF65-F5344CB8AC3E}">
        <p14:creationId xmlns:p14="http://schemas.microsoft.com/office/powerpoint/2010/main" val="2358424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2031"/>
          </a:xfrm>
        </p:spPr>
        <p:txBody>
          <a:bodyPr>
            <a:normAutofit/>
          </a:bodyPr>
          <a:lstStyle/>
          <a:p>
            <a:r>
              <a:rPr lang="en-US" sz="3200">
                <a:latin typeface="+mn-lt"/>
              </a:rPr>
              <a:t>References</a:t>
            </a:r>
            <a:endParaRPr lang="en-US" sz="3200" dirty="0">
              <a:latin typeface="+mn-lt"/>
            </a:endParaRPr>
          </a:p>
        </p:txBody>
      </p:sp>
      <p:sp>
        <p:nvSpPr>
          <p:cNvPr id="3" name="Content Placeholder 2"/>
          <p:cNvSpPr>
            <a:spLocks noGrp="1"/>
          </p:cNvSpPr>
          <p:nvPr>
            <p:ph idx="1"/>
          </p:nvPr>
        </p:nvSpPr>
        <p:spPr>
          <a:xfrm>
            <a:off x="838200" y="1147156"/>
            <a:ext cx="10515600" cy="5478088"/>
          </a:xfrm>
        </p:spPr>
        <p:txBody>
          <a:bodyPr>
            <a:normAutofit/>
          </a:bodyPr>
          <a:lstStyle/>
          <a:p>
            <a:pPr marL="0" indent="0">
              <a:lnSpc>
                <a:spcPct val="100000"/>
              </a:lnSpc>
              <a:spcBef>
                <a:spcPts val="0"/>
              </a:spcBef>
              <a:spcAft>
                <a:spcPts val="600"/>
              </a:spcAft>
              <a:buNone/>
            </a:pPr>
            <a:r>
              <a:rPr lang="en-US" sz="2000" dirty="0">
                <a:effectLst/>
                <a:ea typeface="Calibri" panose="020F0502020204030204" pitchFamily="34" charset="0"/>
              </a:rPr>
              <a:t>Evans, Bryn and Richard Fitzgerald. (2017), "The categorical and sequential work of ‘embodied mapping’ in basketball coaching', </a:t>
            </a:r>
            <a:r>
              <a:rPr lang="en-US" sz="2000" u="sng" dirty="0">
                <a:effectLst/>
                <a:ea typeface="Calibri" panose="020F0502020204030204" pitchFamily="34" charset="0"/>
              </a:rPr>
              <a:t>Journal of Pragmatics</a:t>
            </a:r>
            <a:r>
              <a:rPr lang="en-US" sz="2000" dirty="0">
                <a:effectLst/>
                <a:ea typeface="Calibri" panose="020F0502020204030204" pitchFamily="34" charset="0"/>
              </a:rPr>
              <a:t>, 118, (2017), 81-98.</a:t>
            </a:r>
          </a:p>
          <a:p>
            <a:pPr marL="0" indent="0">
              <a:lnSpc>
                <a:spcPct val="100000"/>
              </a:lnSpc>
              <a:spcBef>
                <a:spcPts val="0"/>
              </a:spcBef>
              <a:spcAft>
                <a:spcPts val="600"/>
              </a:spcAft>
              <a:buNone/>
            </a:pPr>
            <a:r>
              <a:rPr lang="en-US" sz="2000">
                <a:effectLst/>
                <a:ea typeface="Calibri" panose="020F0502020204030204" pitchFamily="34" charset="0"/>
                <a:cs typeface="Times New Roman" panose="02020603050405020304" pitchFamily="18" charset="0"/>
              </a:rPr>
              <a:t>Garcia, Angela Cora. (1991), ‘Dispute resolution without disputing: how the interactional organization of mediation hearings minimizes argument’, </a:t>
            </a:r>
            <a:r>
              <a:rPr lang="en-US" sz="2000" u="sng">
                <a:effectLst/>
                <a:ea typeface="Calibri" panose="020F0502020204030204" pitchFamily="34" charset="0"/>
                <a:cs typeface="Times New Roman" panose="02020603050405020304" pitchFamily="18" charset="0"/>
              </a:rPr>
              <a:t>American Sociological Review</a:t>
            </a:r>
            <a:r>
              <a:rPr lang="en-US" sz="2000">
                <a:effectLst/>
                <a:ea typeface="Calibri" panose="020F0502020204030204" pitchFamily="34" charset="0"/>
                <a:cs typeface="Times New Roman" panose="02020603050405020304" pitchFamily="18" charset="0"/>
              </a:rPr>
              <a:t>, 56, 818–35. </a:t>
            </a:r>
          </a:p>
          <a:p>
            <a:pPr marL="0" indent="0">
              <a:lnSpc>
                <a:spcPct val="100000"/>
              </a:lnSpc>
              <a:spcBef>
                <a:spcPts val="0"/>
              </a:spcBef>
              <a:spcAft>
                <a:spcPts val="600"/>
              </a:spcAft>
              <a:buNone/>
            </a:pPr>
            <a:r>
              <a:rPr lang="en-US" sz="2000">
                <a:effectLst/>
                <a:ea typeface="Calibri" panose="020F0502020204030204" pitchFamily="34" charset="0"/>
                <a:cs typeface="Times New Roman" panose="02020603050405020304" pitchFamily="18" charset="0"/>
              </a:rPr>
              <a:t>Jefferson, Gail. (1974), ‘Error correction as an interactional resource’, </a:t>
            </a:r>
            <a:r>
              <a:rPr lang="en-US" sz="2000" u="sng">
                <a:effectLst/>
                <a:ea typeface="Calibri" panose="020F0502020204030204" pitchFamily="34" charset="0"/>
                <a:cs typeface="Times New Roman" panose="02020603050405020304" pitchFamily="18" charset="0"/>
              </a:rPr>
              <a:t>Language in Society</a:t>
            </a:r>
            <a:r>
              <a:rPr lang="en-US" sz="2000">
                <a:effectLst/>
                <a:ea typeface="Calibri" panose="020F0502020204030204" pitchFamily="34" charset="0"/>
                <a:cs typeface="Times New Roman" panose="02020603050405020304" pitchFamily="18" charset="0"/>
              </a:rPr>
              <a:t>, 13, (2), 181–99.</a:t>
            </a:r>
          </a:p>
          <a:p>
            <a:pPr marL="0" indent="0">
              <a:lnSpc>
                <a:spcPct val="100000"/>
              </a:lnSpc>
              <a:spcBef>
                <a:spcPts val="0"/>
              </a:spcBef>
              <a:spcAft>
                <a:spcPts val="600"/>
              </a:spcAft>
              <a:buNone/>
            </a:pPr>
            <a:r>
              <a:rPr lang="en-US" sz="2000">
                <a:effectLst/>
                <a:ea typeface="Calibri" panose="020F0502020204030204" pitchFamily="34" charset="0"/>
                <a:cs typeface="Times New Roman" panose="02020603050405020304" pitchFamily="18" charset="0"/>
              </a:rPr>
              <a:t>Jefferson</a:t>
            </a:r>
            <a:r>
              <a:rPr lang="en-US" sz="2000" dirty="0">
                <a:effectLst/>
                <a:ea typeface="Calibri" panose="020F0502020204030204" pitchFamily="34" charset="0"/>
                <a:cs typeface="Times New Roman" panose="02020603050405020304" pitchFamily="18" charset="0"/>
              </a:rPr>
              <a:t>, Gail. (1979), ‘A technique for inviting laughter and its subsequent acceptance declination’, in George Psathas (ed.), </a:t>
            </a:r>
            <a:r>
              <a:rPr lang="en-US" sz="2000" u="sng" dirty="0">
                <a:effectLst/>
                <a:ea typeface="Calibri" panose="020F0502020204030204" pitchFamily="34" charset="0"/>
                <a:cs typeface="Times New Roman" panose="02020603050405020304" pitchFamily="18" charset="0"/>
              </a:rPr>
              <a:t>Everyday Language: Studies in Ethnomethodology</a:t>
            </a:r>
            <a:r>
              <a:rPr lang="en-US" sz="2000" dirty="0">
                <a:effectLst/>
                <a:ea typeface="Calibri" panose="020F0502020204030204" pitchFamily="34" charset="0"/>
                <a:cs typeface="Times New Roman" panose="02020603050405020304" pitchFamily="18" charset="0"/>
              </a:rPr>
              <a:t>. New York: Irvington Press, pp. 79–96.</a:t>
            </a:r>
          </a:p>
          <a:p>
            <a:pPr marL="0" indent="0">
              <a:lnSpc>
                <a:spcPct val="100000"/>
              </a:lnSpc>
              <a:spcBef>
                <a:spcPts val="0"/>
              </a:spcBef>
              <a:spcAft>
                <a:spcPts val="600"/>
              </a:spcAft>
              <a:buNone/>
            </a:pPr>
            <a:r>
              <a:rPr lang="en-US" sz="2000" dirty="0">
                <a:effectLst/>
                <a:ea typeface="Calibri" panose="020F0502020204030204" pitchFamily="34" charset="0"/>
              </a:rPr>
              <a:t>Kaukomaa, Timo, </a:t>
            </a:r>
            <a:r>
              <a:rPr lang="en-US" sz="2000">
                <a:effectLst/>
                <a:ea typeface="Calibri" panose="020F0502020204030204" pitchFamily="34" charset="0"/>
              </a:rPr>
              <a:t>Anssi Peräkyl</a:t>
            </a:r>
            <a:r>
              <a:rPr kumimoji="0" lang="en-US" sz="20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mn-cs"/>
              </a:rPr>
              <a:t>ä</a:t>
            </a:r>
            <a:r>
              <a:rPr lang="en-US" sz="2000">
                <a:effectLst/>
                <a:ea typeface="Calibri" panose="020F0502020204030204" pitchFamily="34" charset="0"/>
              </a:rPr>
              <a:t> and Johanna Ruusuvuori. (2014), 'Foreshadowing a problem:  Turn-opening frowns in conversation', </a:t>
            </a:r>
            <a:r>
              <a:rPr lang="en-US" sz="2000" u="sng">
                <a:effectLst/>
                <a:ea typeface="Calibri" panose="020F0502020204030204" pitchFamily="34" charset="0"/>
              </a:rPr>
              <a:t>Journal of Pragmatics</a:t>
            </a:r>
            <a:r>
              <a:rPr lang="en-US" sz="2000">
                <a:effectLst/>
                <a:ea typeface="Calibri" panose="020F0502020204030204" pitchFamily="34" charset="0"/>
              </a:rPr>
              <a:t>, 71, (2014), 132-147. </a:t>
            </a:r>
          </a:p>
          <a:p>
            <a:pPr marL="0" indent="0">
              <a:lnSpc>
                <a:spcPct val="100000"/>
              </a:lnSpc>
              <a:spcBef>
                <a:spcPts val="0"/>
              </a:spcBef>
              <a:spcAft>
                <a:spcPts val="600"/>
              </a:spcAft>
              <a:buNone/>
            </a:pPr>
            <a:r>
              <a:rPr lang="en-US" sz="2000">
                <a:effectLst/>
                <a:ea typeface="Calibri" panose="020F0502020204030204" pitchFamily="34" charset="0"/>
              </a:rPr>
              <a:t>Rossi, Giovanni. (2018), 'Composite social actions:  The case of factual declaratives in everyday interaction', </a:t>
            </a:r>
            <a:r>
              <a:rPr lang="en-US" sz="2000" u="sng">
                <a:effectLst/>
                <a:ea typeface="Calibri" panose="020F0502020204030204" pitchFamily="34" charset="0"/>
              </a:rPr>
              <a:t>Research on Language and Social Interaction</a:t>
            </a:r>
            <a:r>
              <a:rPr lang="en-US" sz="2000" i="1">
                <a:ea typeface="Calibri" panose="020F0502020204030204" pitchFamily="34" charset="0"/>
              </a:rPr>
              <a:t>, </a:t>
            </a:r>
            <a:r>
              <a:rPr lang="en-US" sz="2000">
                <a:effectLst/>
                <a:ea typeface="Calibri" panose="020F0502020204030204" pitchFamily="34" charset="0"/>
              </a:rPr>
              <a:t>51, (4), 379-397. </a:t>
            </a:r>
            <a:endParaRPr lang="en-US" sz="2000"/>
          </a:p>
        </p:txBody>
      </p:sp>
      <p:sp>
        <p:nvSpPr>
          <p:cNvPr id="4" name="Slide Number Placeholder 3"/>
          <p:cNvSpPr>
            <a:spLocks noGrp="1"/>
          </p:cNvSpPr>
          <p:nvPr>
            <p:ph type="sldNum" sz="quarter" idx="12"/>
          </p:nvPr>
        </p:nvSpPr>
        <p:spPr/>
        <p:txBody>
          <a:bodyPr/>
          <a:lstStyle/>
          <a:p>
            <a:fld id="{B540B8C2-6F34-49FC-9071-59459D571106}" type="slidenum">
              <a:rPr lang="en-US" smtClean="0"/>
              <a:t>19</a:t>
            </a:fld>
            <a:endParaRPr lang="en-US"/>
          </a:p>
        </p:txBody>
      </p:sp>
    </p:spTree>
    <p:extLst>
      <p:ext uri="{BB962C8B-B14F-4D97-AF65-F5344CB8AC3E}">
        <p14:creationId xmlns:p14="http://schemas.microsoft.com/office/powerpoint/2010/main" val="3465580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2402"/>
          </a:xfrm>
        </p:spPr>
        <p:txBody>
          <a:bodyPr>
            <a:normAutofit/>
          </a:bodyPr>
          <a:lstStyle/>
          <a:p>
            <a:r>
              <a:rPr lang="en-US" sz="3200" dirty="0">
                <a:latin typeface="+mn-lt"/>
              </a:rPr>
              <a:t>Outline</a:t>
            </a:r>
          </a:p>
        </p:txBody>
      </p:sp>
      <p:sp>
        <p:nvSpPr>
          <p:cNvPr id="3" name="Content Placeholder 2"/>
          <p:cNvSpPr>
            <a:spLocks noGrp="1"/>
          </p:cNvSpPr>
          <p:nvPr>
            <p:ph idx="1"/>
          </p:nvPr>
        </p:nvSpPr>
        <p:spPr>
          <a:xfrm>
            <a:off x="1413164" y="1122218"/>
            <a:ext cx="9940636" cy="5599257"/>
          </a:xfrm>
        </p:spPr>
        <p:txBody>
          <a:bodyPr/>
          <a:lstStyle/>
          <a:p>
            <a:pPr marL="0" indent="0">
              <a:buNone/>
            </a:pPr>
            <a:r>
              <a:rPr lang="en-US" sz="2400" dirty="0"/>
              <a:t>Introduction</a:t>
            </a:r>
          </a:p>
          <a:p>
            <a:pPr marL="0" indent="0">
              <a:buNone/>
            </a:pPr>
            <a:r>
              <a:rPr lang="en-US" sz="2400"/>
              <a:t>Basic </a:t>
            </a:r>
            <a:r>
              <a:rPr lang="en-US" sz="2400" dirty="0"/>
              <a:t>Transcribing Conventions</a:t>
            </a:r>
          </a:p>
          <a:p>
            <a:pPr marL="0" indent="0">
              <a:buNone/>
            </a:pPr>
            <a:r>
              <a:rPr lang="en-US" sz="2400" dirty="0"/>
              <a:t>A Comparison of Simplified and Detailed Transcripts</a:t>
            </a:r>
          </a:p>
          <a:p>
            <a:pPr marL="457200" lvl="1" indent="0">
              <a:buNone/>
            </a:pPr>
            <a:r>
              <a:rPr lang="en-US" dirty="0"/>
              <a:t>Transcribing Hesitations and Pronunciation </a:t>
            </a:r>
          </a:p>
          <a:p>
            <a:pPr marL="457200" lvl="1" indent="0">
              <a:buNone/>
            </a:pPr>
            <a:r>
              <a:rPr lang="en-US" dirty="0"/>
              <a:t>Transcribing Laughter</a:t>
            </a:r>
          </a:p>
          <a:p>
            <a:pPr marL="457200" lvl="1" indent="0">
              <a:buNone/>
            </a:pPr>
            <a:r>
              <a:rPr lang="en-US" dirty="0"/>
              <a:t>Transcribing Audible Breaths and Simultaneous Speech</a:t>
            </a:r>
          </a:p>
          <a:p>
            <a:pPr marL="457200" lvl="1" indent="0">
              <a:buNone/>
            </a:pPr>
            <a:r>
              <a:rPr lang="en-US" dirty="0"/>
              <a:t>How Much Detail is Enough </a:t>
            </a:r>
          </a:p>
          <a:p>
            <a:pPr marL="0" indent="0">
              <a:buNone/>
            </a:pPr>
            <a:r>
              <a:rPr lang="en-US" sz="2400" dirty="0"/>
              <a:t>Transcribing Embodied Action:  Multimodal Transcription Practices</a:t>
            </a:r>
          </a:p>
          <a:p>
            <a:pPr marL="457200" lvl="1" indent="0">
              <a:buNone/>
            </a:pPr>
            <a:r>
              <a:rPr lang="en-US" dirty="0"/>
              <a:t>Facial Expressions</a:t>
            </a:r>
          </a:p>
          <a:p>
            <a:pPr marL="457200" lvl="1" indent="0">
              <a:buNone/>
            </a:pPr>
            <a:r>
              <a:rPr lang="en-US" dirty="0"/>
              <a:t>Gestures, Actions, and Objects</a:t>
            </a:r>
          </a:p>
          <a:p>
            <a:pPr marL="457200" lvl="1" indent="0">
              <a:buNone/>
            </a:pPr>
            <a:r>
              <a:rPr lang="en-US" dirty="0"/>
              <a:t>Space, Body Orientation, and Movement</a:t>
            </a:r>
          </a:p>
          <a:p>
            <a:pPr marL="0" indent="0">
              <a:buNone/>
            </a:pPr>
            <a:r>
              <a:rPr lang="en-US" sz="2400"/>
              <a:t>Summary</a:t>
            </a:r>
          </a:p>
          <a:p>
            <a:pPr marL="0" indent="0">
              <a:buNone/>
            </a:pPr>
            <a:r>
              <a:rPr lang="en-US" sz="2400"/>
              <a:t>References</a:t>
            </a:r>
            <a:endParaRPr lang="en-US" sz="2400"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B540B8C2-6F34-49FC-9071-59459D571106}" type="slidenum">
              <a:rPr lang="en-US" smtClean="0"/>
              <a:t>2</a:t>
            </a:fld>
            <a:endParaRPr lang="en-US" dirty="0"/>
          </a:p>
        </p:txBody>
      </p:sp>
    </p:spTree>
    <p:extLst>
      <p:ext uri="{BB962C8B-B14F-4D97-AF65-F5344CB8AC3E}">
        <p14:creationId xmlns:p14="http://schemas.microsoft.com/office/powerpoint/2010/main" val="3388390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49522"/>
          </a:xfrm>
        </p:spPr>
        <p:txBody>
          <a:bodyPr/>
          <a:lstStyle/>
          <a:p>
            <a:br>
              <a:rPr lang="en-US" sz="3200" dirty="0">
                <a:latin typeface="+mn-lt"/>
              </a:rPr>
            </a:br>
            <a:r>
              <a:rPr lang="en-US" sz="3200" dirty="0">
                <a:latin typeface="+mn-lt"/>
              </a:rPr>
              <a:t>List of Basic Transcribing Conventions</a:t>
            </a:r>
            <a:br>
              <a:rPr lang="en-US" dirty="0"/>
            </a:br>
            <a:endParaRPr lang="en-US" dirty="0"/>
          </a:p>
        </p:txBody>
      </p:sp>
      <p:sp>
        <p:nvSpPr>
          <p:cNvPr id="3" name="Content Placeholder 2"/>
          <p:cNvSpPr>
            <a:spLocks noGrp="1"/>
          </p:cNvSpPr>
          <p:nvPr>
            <p:ph idx="1"/>
          </p:nvPr>
        </p:nvSpPr>
        <p:spPr>
          <a:xfrm>
            <a:off x="838200" y="989215"/>
            <a:ext cx="10515600" cy="5549697"/>
          </a:xfrm>
        </p:spPr>
        <p:txBody>
          <a:bodyPr>
            <a:noAutofit/>
          </a:bodyPr>
          <a:lstStyle/>
          <a:p>
            <a:pPr marL="0" indent="0">
              <a:lnSpc>
                <a:spcPct val="100000"/>
              </a:lnSpc>
              <a:spcBef>
                <a:spcPts val="0"/>
              </a:spcBef>
              <a:buNone/>
            </a:pPr>
            <a:r>
              <a:rPr lang="en-US" sz="1200" u="sng"/>
              <a:t>Simplified version of Gail Jefferson’s transcription conventions (Garcia, 1991, p. 820, </a:t>
            </a:r>
          </a:p>
          <a:p>
            <a:pPr marL="0" indent="0">
              <a:lnSpc>
                <a:spcPct val="100000"/>
              </a:lnSpc>
              <a:spcBef>
                <a:spcPts val="0"/>
              </a:spcBef>
              <a:buNone/>
            </a:pPr>
            <a:r>
              <a:rPr lang="en-US" sz="1200" u="sng"/>
              <a:t>reproduced with permission of the American Sociological Review).</a:t>
            </a:r>
          </a:p>
          <a:p>
            <a:pPr marL="0" indent="0">
              <a:lnSpc>
                <a:spcPct val="100000"/>
              </a:lnSpc>
              <a:spcBef>
                <a:spcPts val="0"/>
              </a:spcBef>
              <a:buNone/>
            </a:pPr>
            <a:r>
              <a:rPr lang="en-US" sz="1200" u="sng"/>
              <a:t>Symbol</a:t>
            </a:r>
            <a:r>
              <a:rPr lang="en-US" sz="1200"/>
              <a:t>     		</a:t>
            </a:r>
            <a:r>
              <a:rPr lang="en-US" sz="1200" u="sng"/>
              <a:t>Definition</a:t>
            </a:r>
            <a:endParaRPr lang="en-US" sz="1200"/>
          </a:p>
          <a:p>
            <a:pPr marL="0" indent="0">
              <a:lnSpc>
                <a:spcPct val="100000"/>
              </a:lnSpc>
              <a:spcBef>
                <a:spcPts val="0"/>
              </a:spcBef>
              <a:buNone/>
            </a:pPr>
            <a:r>
              <a:rPr lang="en-US" sz="1200"/>
              <a:t>.</a:t>
            </a:r>
            <a:r>
              <a:rPr lang="en-US" sz="1200" dirty="0" err="1"/>
              <a:t>hh</a:t>
            </a:r>
            <a:r>
              <a:rPr lang="en-US" sz="1200"/>
              <a:t> hh     		Inhalations and exhalations, respectively</a:t>
            </a:r>
          </a:p>
          <a:p>
            <a:pPr marL="0" indent="0">
              <a:lnSpc>
                <a:spcPct val="100000"/>
              </a:lnSpc>
              <a:spcBef>
                <a:spcPts val="0"/>
              </a:spcBef>
              <a:buNone/>
            </a:pPr>
            <a:r>
              <a:rPr lang="en-US" sz="1200"/>
              <a:t>ta::lk     		Colons indicate a syllable is drawn out</a:t>
            </a:r>
          </a:p>
          <a:p>
            <a:pPr marL="0" indent="0">
              <a:lnSpc>
                <a:spcPct val="100000"/>
              </a:lnSpc>
              <a:spcBef>
                <a:spcPts val="0"/>
              </a:spcBef>
              <a:buNone/>
            </a:pPr>
            <a:r>
              <a:rPr lang="en-US" sz="1200"/>
              <a:t>that-      		Dash indicates a word was cut off abruptly</a:t>
            </a:r>
          </a:p>
          <a:p>
            <a:pPr marL="0" indent="0">
              <a:lnSpc>
                <a:spcPct val="100000"/>
              </a:lnSpc>
              <a:spcBef>
                <a:spcPts val="0"/>
              </a:spcBef>
              <a:buNone/>
            </a:pPr>
            <a:r>
              <a:rPr lang="en-US" sz="1200" u="sng"/>
              <a:t>lot</a:t>
            </a:r>
            <a:r>
              <a:rPr lang="en-US" sz="1200"/>
              <a:t>        		Underlining indicates stress or emphasis</a:t>
            </a:r>
          </a:p>
          <a:p>
            <a:pPr marL="0" indent="0">
              <a:lnSpc>
                <a:spcPct val="100000"/>
              </a:lnSpc>
              <a:spcBef>
                <a:spcPts val="0"/>
              </a:spcBef>
              <a:buNone/>
            </a:pPr>
            <a:r>
              <a:rPr lang="en-US" sz="1200"/>
              <a:t>YOU        		Capital letters indicate increased volume</a:t>
            </a:r>
          </a:p>
          <a:p>
            <a:pPr marL="0" indent="0">
              <a:lnSpc>
                <a:spcPct val="100000"/>
              </a:lnSpc>
              <a:spcBef>
                <a:spcPts val="0"/>
              </a:spcBef>
              <a:buNone/>
            </a:pPr>
            <a:r>
              <a:rPr lang="en-US" sz="1200"/>
              <a:t>°cost°     		Degree signs indicate decreased volume</a:t>
            </a:r>
          </a:p>
          <a:p>
            <a:pPr marL="0" indent="0">
              <a:lnSpc>
                <a:spcPct val="100000"/>
              </a:lnSpc>
              <a:spcBef>
                <a:spcPts val="0"/>
              </a:spcBef>
              <a:buNone/>
            </a:pPr>
            <a:r>
              <a:rPr lang="en-US" sz="1200"/>
              <a:t>(1.4)		Numbers in parentheses indicate length of pauses (in </a:t>
            </a:r>
          </a:p>
          <a:p>
            <a:pPr marL="0" indent="0">
              <a:lnSpc>
                <a:spcPct val="100000"/>
              </a:lnSpc>
              <a:spcBef>
                <a:spcPts val="0"/>
              </a:spcBef>
              <a:buNone/>
            </a:pPr>
            <a:r>
              <a:rPr lang="en-US" sz="1200"/>
              <a:t>		seconds)</a:t>
            </a:r>
          </a:p>
          <a:p>
            <a:pPr marL="0" indent="0">
              <a:lnSpc>
                <a:spcPct val="100000"/>
              </a:lnSpc>
              <a:spcBef>
                <a:spcPts val="0"/>
              </a:spcBef>
              <a:buNone/>
            </a:pPr>
            <a:r>
              <a:rPr lang="en-US" sz="1200"/>
              <a:t>(talk)   		Words in parentheses are tentative transcriptions.</a:t>
            </a:r>
          </a:p>
          <a:p>
            <a:pPr marL="0" indent="0">
              <a:lnSpc>
                <a:spcPct val="100000"/>
              </a:lnSpc>
              <a:spcBef>
                <a:spcPts val="0"/>
              </a:spcBef>
              <a:buNone/>
            </a:pPr>
            <a:r>
              <a:rPr lang="en-US" sz="1200"/>
              <a:t>(       )  		Empty parentheses indicate non-transcribable talk or untimed </a:t>
            </a:r>
          </a:p>
          <a:p>
            <a:pPr marL="0" indent="0">
              <a:lnSpc>
                <a:spcPct val="100000"/>
              </a:lnSpc>
              <a:spcBef>
                <a:spcPts val="0"/>
              </a:spcBef>
              <a:buNone/>
            </a:pPr>
            <a:r>
              <a:rPr lang="en-US" sz="1200"/>
              <a:t>		pauses</a:t>
            </a:r>
          </a:p>
          <a:p>
            <a:pPr marL="0" indent="0">
              <a:lnSpc>
                <a:spcPct val="100000"/>
              </a:lnSpc>
              <a:spcBef>
                <a:spcPts val="0"/>
              </a:spcBef>
              <a:buNone/>
            </a:pPr>
            <a:r>
              <a:rPr lang="en-US" sz="1200"/>
              <a:t>.,?!		Punctuation generally indicates intonation, not</a:t>
            </a:r>
          </a:p>
          <a:p>
            <a:pPr marL="0" indent="0">
              <a:lnSpc>
                <a:spcPct val="100000"/>
              </a:lnSpc>
              <a:spcBef>
                <a:spcPts val="0"/>
              </a:spcBef>
              <a:buNone/>
            </a:pPr>
            <a:r>
              <a:rPr lang="en-US" sz="1200"/>
              <a:t>		grammatical structure.</a:t>
            </a:r>
          </a:p>
          <a:p>
            <a:pPr marL="0" indent="0">
              <a:lnSpc>
                <a:spcPct val="100000"/>
              </a:lnSpc>
              <a:spcBef>
                <a:spcPts val="0"/>
              </a:spcBef>
              <a:buNone/>
            </a:pPr>
            <a:r>
              <a:rPr lang="en-US" sz="1200"/>
              <a:t>heh, hunh  		Laughter particles are transcribed as pronounced.</a:t>
            </a:r>
          </a:p>
          <a:p>
            <a:pPr marL="0" indent="0">
              <a:lnSpc>
                <a:spcPct val="100000"/>
              </a:lnSpc>
              <a:spcBef>
                <a:spcPts val="0"/>
              </a:spcBef>
              <a:buNone/>
            </a:pPr>
            <a:r>
              <a:rPr lang="en-US" sz="1200"/>
              <a:t> </a:t>
            </a:r>
          </a:p>
          <a:p>
            <a:pPr marL="0" indent="0">
              <a:lnSpc>
                <a:spcPct val="100000"/>
              </a:lnSpc>
              <a:spcBef>
                <a:spcPts val="0"/>
              </a:spcBef>
              <a:buNone/>
            </a:pPr>
            <a:r>
              <a:rPr lang="en-US" sz="1200"/>
              <a:t>A:  [a copy of it]   	</a:t>
            </a:r>
          </a:p>
          <a:p>
            <a:pPr marL="0" indent="0">
              <a:lnSpc>
                <a:spcPct val="100000"/>
              </a:lnSpc>
              <a:spcBef>
                <a:spcPts val="0"/>
              </a:spcBef>
              <a:buNone/>
            </a:pPr>
            <a:r>
              <a:rPr lang="en-US" sz="1200"/>
              <a:t>B:  [I have         ]	Brackets indicate simultaneous speech (some transcripts use </a:t>
            </a:r>
          </a:p>
          <a:p>
            <a:pPr marL="0" indent="0">
              <a:lnSpc>
                <a:spcPct val="100000"/>
              </a:lnSpc>
              <a:spcBef>
                <a:spcPts val="0"/>
              </a:spcBef>
              <a:buNone/>
            </a:pPr>
            <a:r>
              <a:rPr lang="en-US" sz="1200"/>
              <a:t>		slash marks (e.g., “//”) to indicate simultaneity).</a:t>
            </a:r>
          </a:p>
          <a:p>
            <a:pPr marL="0" indent="0">
              <a:lnSpc>
                <a:spcPct val="100000"/>
              </a:lnSpc>
              <a:spcBef>
                <a:spcPts val="0"/>
              </a:spcBef>
              <a:buNone/>
            </a:pPr>
            <a:r>
              <a:rPr lang="en-US" sz="1200"/>
              <a:t> </a:t>
            </a:r>
          </a:p>
          <a:p>
            <a:pPr marL="0" indent="0">
              <a:lnSpc>
                <a:spcPct val="100000"/>
              </a:lnSpc>
              <a:spcBef>
                <a:spcPts val="0"/>
              </a:spcBef>
              <a:buNone/>
            </a:pPr>
            <a:r>
              <a:rPr lang="en-US" sz="1200"/>
              <a:t>A:  yeah=            </a:t>
            </a:r>
          </a:p>
          <a:p>
            <a:pPr marL="0" indent="0">
              <a:lnSpc>
                <a:spcPct val="100000"/>
              </a:lnSpc>
              <a:spcBef>
                <a:spcPts val="0"/>
              </a:spcBef>
              <a:buNone/>
            </a:pPr>
            <a:r>
              <a:rPr lang="en-US" sz="1200"/>
              <a:t>B:           =in order    	Equal signs indicate one word is placed immediately after </a:t>
            </a:r>
          </a:p>
          <a:p>
            <a:pPr marL="0" indent="0">
              <a:lnSpc>
                <a:spcPct val="100000"/>
              </a:lnSpc>
              <a:spcBef>
                <a:spcPts val="0"/>
              </a:spcBef>
              <a:buNone/>
            </a:pPr>
            <a:r>
              <a:rPr lang="en-US" sz="1200"/>
              <a:t>		another without pause or overlap.</a:t>
            </a:r>
          </a:p>
          <a:p>
            <a:pPr marL="0" indent="0">
              <a:lnSpc>
                <a:spcPct val="100000"/>
              </a:lnSpc>
              <a:spcBef>
                <a:spcPts val="0"/>
              </a:spcBef>
              <a:buNone/>
            </a:pPr>
            <a:r>
              <a:rPr lang="en-US" sz="1200"/>
              <a:t> </a:t>
            </a:r>
          </a:p>
          <a:p>
            <a:pPr marL="0" indent="0">
              <a:lnSpc>
                <a:spcPct val="100000"/>
              </a:lnSpc>
              <a:spcBef>
                <a:spcPts val="0"/>
              </a:spcBef>
              <a:buNone/>
            </a:pPr>
            <a:r>
              <a:rPr lang="en-US" sz="1200"/>
              <a:t>A:  are yuh gonna?   	Words spelled as pronounced.</a:t>
            </a:r>
          </a:p>
          <a:p>
            <a:pPr marL="0" indent="0">
              <a:lnSpc>
                <a:spcPct val="100000"/>
              </a:lnSpc>
              <a:spcBef>
                <a:spcPts val="0"/>
              </a:spcBef>
              <a:buNone/>
            </a:pPr>
            <a:endParaRPr lang="en-US" sz="1600"/>
          </a:p>
        </p:txBody>
      </p:sp>
      <p:sp>
        <p:nvSpPr>
          <p:cNvPr id="4" name="Slide Number Placeholder 3"/>
          <p:cNvSpPr>
            <a:spLocks noGrp="1"/>
          </p:cNvSpPr>
          <p:nvPr>
            <p:ph type="sldNum" sz="quarter" idx="12"/>
          </p:nvPr>
        </p:nvSpPr>
        <p:spPr/>
        <p:txBody>
          <a:bodyPr/>
          <a:lstStyle/>
          <a:p>
            <a:fld id="{B540B8C2-6F34-49FC-9071-59459D571106}" type="slidenum">
              <a:rPr lang="en-US" smtClean="0"/>
              <a:t>3</a:t>
            </a:fld>
            <a:endParaRPr lang="en-US"/>
          </a:p>
        </p:txBody>
      </p:sp>
    </p:spTree>
    <p:extLst>
      <p:ext uri="{BB962C8B-B14F-4D97-AF65-F5344CB8AC3E}">
        <p14:creationId xmlns:p14="http://schemas.microsoft.com/office/powerpoint/2010/main" val="902741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7835"/>
          </a:xfrm>
        </p:spPr>
        <p:txBody>
          <a:bodyPr/>
          <a:lstStyle/>
          <a:p>
            <a:br>
              <a:rPr lang="en-US" sz="3200">
                <a:latin typeface="+mn-lt"/>
              </a:rPr>
            </a:br>
            <a:r>
              <a:rPr lang="en-US" sz="3200" dirty="0">
                <a:latin typeface="+mn-lt"/>
              </a:rPr>
              <a:t>A Comparison of Simplified and Detailed Transcripts</a:t>
            </a:r>
            <a:br>
              <a:rPr lang="en-US" dirty="0"/>
            </a:br>
            <a:endParaRPr lang="en-US" dirty="0"/>
          </a:p>
        </p:txBody>
      </p:sp>
      <p:sp>
        <p:nvSpPr>
          <p:cNvPr id="3" name="Content Placeholder 2"/>
          <p:cNvSpPr>
            <a:spLocks noGrp="1"/>
          </p:cNvSpPr>
          <p:nvPr>
            <p:ph idx="1"/>
          </p:nvPr>
        </p:nvSpPr>
        <p:spPr>
          <a:xfrm>
            <a:off x="838200" y="1130531"/>
            <a:ext cx="10515600" cy="5444836"/>
          </a:xfrm>
        </p:spPr>
        <p:txBody>
          <a:bodyPr/>
          <a:lstStyle/>
          <a:p>
            <a:pPr marL="0" indent="0">
              <a:buNone/>
            </a:pPr>
            <a:r>
              <a:rPr lang="en-US" sz="2400" dirty="0">
                <a:latin typeface="Calibri" panose="020F0502020204030204" pitchFamily="34" charset="0"/>
                <a:cs typeface="Calibri" panose="020F0502020204030204" pitchFamily="34" charset="0"/>
              </a:rPr>
              <a:t>Many sociologists, when transcribing interviews or taking field notes on observational data, leave out the details of talk:  the errors, hesitations, pauses, laughter, changes in pitch or emphasis.  </a:t>
            </a:r>
          </a:p>
          <a:p>
            <a:pPr marL="0" indent="0">
              <a:buNone/>
            </a:pPr>
            <a:r>
              <a:rPr lang="en-US" sz="2400" dirty="0">
                <a:latin typeface="Calibri" panose="020F0502020204030204" pitchFamily="34" charset="0"/>
                <a:cs typeface="Calibri" panose="020F0502020204030204" pitchFamily="34" charset="0"/>
              </a:rPr>
              <a:t>They only record the words—what was said.  They are only interested in the content of talk.</a:t>
            </a:r>
          </a:p>
          <a:p>
            <a:pPr marL="0" indent="0">
              <a:buNone/>
            </a:pPr>
            <a:r>
              <a:rPr lang="en-US" sz="2400" dirty="0">
                <a:latin typeface="Calibri" panose="020F0502020204030204" pitchFamily="34" charset="0"/>
                <a:cs typeface="Calibri" panose="020F0502020204030204" pitchFamily="34" charset="0"/>
              </a:rPr>
              <a:t> </a:t>
            </a:r>
          </a:p>
          <a:p>
            <a:pPr marL="0" indent="0">
              <a:buNone/>
            </a:pPr>
            <a:r>
              <a:rPr lang="en-US" sz="2400" i="1" dirty="0">
                <a:latin typeface="Calibri" panose="020F0502020204030204" pitchFamily="34" charset="0"/>
                <a:cs typeface="Calibri" panose="020F0502020204030204" pitchFamily="34" charset="0"/>
              </a:rPr>
              <a:t>Problems:</a:t>
            </a:r>
            <a:endParaRPr lang="en-US"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 	1.  What was said (the “content”) can not really be separated from how it 	was said.</a:t>
            </a:r>
          </a:p>
          <a:p>
            <a:pPr marL="0" indent="0">
              <a:buNone/>
            </a:pPr>
            <a:r>
              <a:rPr lang="en-US" sz="2400" dirty="0">
                <a:latin typeface="Calibri" panose="020F0502020204030204" pitchFamily="34" charset="0"/>
                <a:cs typeface="Calibri" panose="020F0502020204030204" pitchFamily="34" charset="0"/>
              </a:rPr>
              <a:t> 	2.  If you want to understand how people organize their talk, you need the 	details, because we use the details to understand each other and to 	coordinate our actions with each other.</a:t>
            </a:r>
          </a:p>
          <a:p>
            <a:endParaRPr lang="en-US" dirty="0"/>
          </a:p>
        </p:txBody>
      </p:sp>
      <p:sp>
        <p:nvSpPr>
          <p:cNvPr id="4" name="Slide Number Placeholder 3"/>
          <p:cNvSpPr>
            <a:spLocks noGrp="1"/>
          </p:cNvSpPr>
          <p:nvPr>
            <p:ph type="sldNum" sz="quarter" idx="12"/>
          </p:nvPr>
        </p:nvSpPr>
        <p:spPr/>
        <p:txBody>
          <a:bodyPr/>
          <a:lstStyle/>
          <a:p>
            <a:fld id="{B540B8C2-6F34-49FC-9071-59459D571106}" type="slidenum">
              <a:rPr lang="en-US" smtClean="0"/>
              <a:t>4</a:t>
            </a:fld>
            <a:endParaRPr lang="en-US" dirty="0"/>
          </a:p>
        </p:txBody>
      </p:sp>
    </p:spTree>
    <p:extLst>
      <p:ext uri="{BB962C8B-B14F-4D97-AF65-F5344CB8AC3E}">
        <p14:creationId xmlns:p14="http://schemas.microsoft.com/office/powerpoint/2010/main" val="1510211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latin typeface="+mn-lt"/>
              </a:rPr>
              <a:t>Excerpt 2:  Jefferson (1974, p. 184)</a:t>
            </a:r>
            <a:br>
              <a:rPr lang="en-US" sz="3200" dirty="0">
                <a:latin typeface="+mn-lt"/>
              </a:rPr>
            </a:br>
            <a:r>
              <a:rPr lang="en-US" sz="3200" dirty="0">
                <a:latin typeface="+mn-lt"/>
              </a:rPr>
              <a:t>1	A: 	I told that to </a:t>
            </a:r>
            <a:r>
              <a:rPr lang="en-US" sz="3200" dirty="0" err="1">
                <a:latin typeface="+mn-lt"/>
              </a:rPr>
              <a:t>thuh</a:t>
            </a:r>
            <a:r>
              <a:rPr lang="en-US" sz="3200">
                <a:latin typeface="+mn-lt"/>
              </a:rPr>
              <a:t>- uh- officer.</a:t>
            </a:r>
          </a:p>
        </p:txBody>
      </p:sp>
      <p:sp>
        <p:nvSpPr>
          <p:cNvPr id="3" name="Content Placeholder 2"/>
          <p:cNvSpPr>
            <a:spLocks noGrp="1"/>
          </p:cNvSpPr>
          <p:nvPr>
            <p:ph idx="1"/>
          </p:nvPr>
        </p:nvSpPr>
        <p:spPr/>
        <p:txBody>
          <a:bodyPr/>
          <a:lstStyle/>
          <a:p>
            <a:pPr marL="0" indent="0">
              <a:lnSpc>
                <a:spcPct val="100000"/>
              </a:lnSpc>
              <a:spcBef>
                <a:spcPts val="0"/>
              </a:spcBef>
              <a:buNone/>
            </a:pPr>
            <a:r>
              <a:rPr lang="en-US" sz="2000">
                <a:latin typeface="Calibri" panose="020F0502020204030204" pitchFamily="34" charset="0"/>
                <a:cs typeface="Calibri" panose="020F0502020204030204" pitchFamily="34" charset="0"/>
              </a:rPr>
              <a:t>A typical way of transcribing this utterance would be to write down the sentence that was produced, and leave out the details of its production.  </a:t>
            </a:r>
          </a:p>
          <a:p>
            <a:pPr marL="0" indent="0">
              <a:lnSpc>
                <a:spcPct val="100000"/>
              </a:lnSpc>
              <a:spcBef>
                <a:spcPts val="0"/>
              </a:spcBef>
              <a:buNone/>
            </a:pPr>
            <a:r>
              <a:rPr lang="en-US" sz="2000">
                <a:latin typeface="Calibri" panose="020F0502020204030204" pitchFamily="34" charset="0"/>
                <a:cs typeface="Calibri" panose="020F0502020204030204" pitchFamily="34" charset="0"/>
              </a:rPr>
              <a:t>  </a:t>
            </a:r>
          </a:p>
          <a:p>
            <a:pPr marL="0" indent="0">
              <a:lnSpc>
                <a:spcPct val="100000"/>
              </a:lnSpc>
              <a:spcBef>
                <a:spcPts val="0"/>
              </a:spcBef>
              <a:buNone/>
            </a:pPr>
            <a:r>
              <a:rPr lang="en-US" sz="2000">
                <a:latin typeface="Calibri" panose="020F0502020204030204" pitchFamily="34" charset="0"/>
                <a:cs typeface="Calibri" panose="020F0502020204030204" pitchFamily="34" charset="0"/>
              </a:rPr>
              <a:t>	P:  I told that to the officer.</a:t>
            </a:r>
          </a:p>
          <a:p>
            <a:pPr marL="0" indent="0">
              <a:lnSpc>
                <a:spcPct val="100000"/>
              </a:lnSpc>
              <a:spcBef>
                <a:spcPts val="0"/>
              </a:spcBef>
              <a:buNone/>
            </a:pPr>
            <a:endParaRPr lang="en-US" sz="2000">
              <a:latin typeface="Calibri" panose="020F0502020204030204" pitchFamily="34" charset="0"/>
              <a:cs typeface="Calibri" panose="020F0502020204030204" pitchFamily="34" charset="0"/>
            </a:endParaRPr>
          </a:p>
          <a:p>
            <a:pPr marL="0" indent="0">
              <a:lnSpc>
                <a:spcPct val="100000"/>
              </a:lnSpc>
              <a:spcBef>
                <a:spcPts val="0"/>
              </a:spcBef>
              <a:buNone/>
            </a:pPr>
            <a:r>
              <a:rPr lang="en-US" sz="2000">
                <a:latin typeface="Calibri" panose="020F0502020204030204" pitchFamily="34" charset="0"/>
                <a:cs typeface="Calibri" panose="020F0502020204030204" pitchFamily="34" charset="0"/>
              </a:rPr>
              <a:t>If you did not record the detail you wouldn’t know an error had been made and repaired.</a:t>
            </a:r>
          </a:p>
          <a:p>
            <a:pPr marL="0" indent="0">
              <a:lnSpc>
                <a:spcPct val="100000"/>
              </a:lnSpc>
              <a:spcBef>
                <a:spcPts val="0"/>
              </a:spcBef>
              <a:buNone/>
            </a:pPr>
            <a:r>
              <a:rPr lang="en-US" sz="2000">
                <a:latin typeface="Calibri" panose="020F0502020204030204" pitchFamily="34" charset="0"/>
                <a:cs typeface="Calibri" panose="020F0502020204030204" pitchFamily="34" charset="0"/>
              </a:rPr>
              <a:t> Hesitations, cutoffs, repetitions of sounds/words are common in talk:</a:t>
            </a:r>
          </a:p>
          <a:p>
            <a:pPr marL="0" indent="0">
              <a:lnSpc>
                <a:spcPct val="100000"/>
              </a:lnSpc>
              <a:spcBef>
                <a:spcPts val="0"/>
              </a:spcBef>
              <a:buNone/>
            </a:pPr>
            <a:r>
              <a:rPr lang="en-US" sz="2000">
                <a:latin typeface="Calibri" panose="020F0502020204030204" pitchFamily="34" charset="0"/>
                <a:cs typeface="Calibri" panose="020F0502020204030204" pitchFamily="34" charset="0"/>
              </a:rPr>
              <a:t>	</a:t>
            </a:r>
          </a:p>
          <a:p>
            <a:pPr marL="0" indent="0">
              <a:lnSpc>
                <a:spcPct val="100000"/>
              </a:lnSpc>
              <a:spcBef>
                <a:spcPts val="0"/>
              </a:spcBef>
              <a:buNone/>
            </a:pPr>
            <a:r>
              <a:rPr lang="en-US" sz="2000">
                <a:latin typeface="Calibri" panose="020F0502020204030204" pitchFamily="34" charset="0"/>
                <a:cs typeface="Calibri" panose="020F0502020204030204" pitchFamily="34" charset="0"/>
              </a:rPr>
              <a:t>	*dash or cut-off (-)</a:t>
            </a:r>
          </a:p>
          <a:p>
            <a:pPr marL="0" indent="0">
              <a:lnSpc>
                <a:spcPct val="100000"/>
              </a:lnSpc>
              <a:spcBef>
                <a:spcPts val="0"/>
              </a:spcBef>
              <a:buNone/>
            </a:pPr>
            <a:r>
              <a:rPr lang="en-US" sz="2000">
                <a:latin typeface="Calibri" panose="020F0502020204030204" pitchFamily="34" charset="0"/>
                <a:cs typeface="Calibri" panose="020F0502020204030204" pitchFamily="34" charset="0"/>
              </a:rPr>
              <a:t>	</a:t>
            </a:r>
          </a:p>
          <a:p>
            <a:pPr marL="0" indent="0">
              <a:lnSpc>
                <a:spcPct val="100000"/>
              </a:lnSpc>
              <a:spcBef>
                <a:spcPts val="0"/>
              </a:spcBef>
              <a:buNone/>
            </a:pPr>
            <a:r>
              <a:rPr lang="en-US" sz="2000">
                <a:latin typeface="Calibri" panose="020F0502020204030204" pitchFamily="34" charset="0"/>
                <a:cs typeface="Calibri" panose="020F0502020204030204" pitchFamily="34" charset="0"/>
              </a:rPr>
              <a:t>	*thee/thuh</a:t>
            </a:r>
          </a:p>
          <a:p>
            <a:pPr marL="0" indent="0">
              <a:lnSpc>
                <a:spcPct val="100000"/>
              </a:lnSpc>
              <a:spcBef>
                <a:spcPts val="0"/>
              </a:spcBef>
              <a:buNone/>
            </a:pPr>
            <a:r>
              <a:rPr lang="en-US" sz="2000">
                <a:latin typeface="Calibri" panose="020F0502020204030204" pitchFamily="34" charset="0"/>
                <a:cs typeface="Calibri" panose="020F0502020204030204" pitchFamily="34" charset="0"/>
              </a:rPr>
              <a:t>	</a:t>
            </a:r>
          </a:p>
          <a:p>
            <a:pPr marL="0" indent="0">
              <a:lnSpc>
                <a:spcPct val="100000"/>
              </a:lnSpc>
              <a:spcBef>
                <a:spcPts val="0"/>
              </a:spcBef>
              <a:buNone/>
            </a:pPr>
            <a:r>
              <a:rPr lang="en-US" sz="2000">
                <a:latin typeface="Calibri" panose="020F0502020204030204" pitchFamily="34" charset="0"/>
                <a:cs typeface="Calibri" panose="020F0502020204030204" pitchFamily="34" charset="0"/>
              </a:rPr>
              <a:t>	*thuh cop, thee officer</a:t>
            </a:r>
          </a:p>
          <a:p>
            <a:endParaRPr lang="en-US"/>
          </a:p>
        </p:txBody>
      </p:sp>
      <p:sp>
        <p:nvSpPr>
          <p:cNvPr id="4" name="Slide Number Placeholder 3"/>
          <p:cNvSpPr>
            <a:spLocks noGrp="1"/>
          </p:cNvSpPr>
          <p:nvPr>
            <p:ph type="sldNum" sz="quarter" idx="12"/>
          </p:nvPr>
        </p:nvSpPr>
        <p:spPr/>
        <p:txBody>
          <a:bodyPr/>
          <a:lstStyle/>
          <a:p>
            <a:fld id="{B540B8C2-6F34-49FC-9071-59459D571106}" type="slidenum">
              <a:rPr lang="en-US" smtClean="0"/>
              <a:t>5</a:t>
            </a:fld>
            <a:endParaRPr lang="en-US"/>
          </a:p>
        </p:txBody>
      </p:sp>
    </p:spTree>
    <p:extLst>
      <p:ext uri="{BB962C8B-B14F-4D97-AF65-F5344CB8AC3E}">
        <p14:creationId xmlns:p14="http://schemas.microsoft.com/office/powerpoint/2010/main" val="918184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738108D-4209-4F6E-A6EC-EBAC8644A57A}"/>
              </a:ext>
            </a:extLst>
          </p:cNvPr>
          <p:cNvSpPr>
            <a:spLocks noGrp="1"/>
          </p:cNvSpPr>
          <p:nvPr>
            <p:ph type="sldNum" sz="quarter" idx="12"/>
          </p:nvPr>
        </p:nvSpPr>
        <p:spPr/>
        <p:txBody>
          <a:bodyPr/>
          <a:lstStyle/>
          <a:p>
            <a:fld id="{B540B8C2-6F34-49FC-9071-59459D571106}" type="slidenum">
              <a:rPr lang="en-US" smtClean="0"/>
              <a:t>6</a:t>
            </a:fld>
            <a:endParaRPr lang="en-US"/>
          </a:p>
        </p:txBody>
      </p:sp>
      <p:sp>
        <p:nvSpPr>
          <p:cNvPr id="4" name="TextBox 3">
            <a:extLst>
              <a:ext uri="{FF2B5EF4-FFF2-40B4-BE49-F238E27FC236}">
                <a16:creationId xmlns:a16="http://schemas.microsoft.com/office/drawing/2014/main" id="{0CCD768C-257E-479C-8EDE-43CF43BEA62C}"/>
              </a:ext>
            </a:extLst>
          </p:cNvPr>
          <p:cNvSpPr txBox="1"/>
          <p:nvPr/>
        </p:nvSpPr>
        <p:spPr>
          <a:xfrm>
            <a:off x="1073790" y="753441"/>
            <a:ext cx="9982899" cy="5262979"/>
          </a:xfrm>
          <a:prstGeom prst="rect">
            <a:avLst/>
          </a:prstGeom>
          <a:noFill/>
        </p:spPr>
        <p:txBody>
          <a:bodyPr wrap="square">
            <a:spAutoFit/>
          </a:bodyPr>
          <a:lstStyle/>
          <a:p>
            <a:pPr marL="0" indent="0">
              <a:buNone/>
            </a:pPr>
            <a:r>
              <a:rPr lang="en-US" sz="2400">
                <a:latin typeface="Calibri" panose="020F0502020204030204" pitchFamily="34" charset="0"/>
                <a:cs typeface="Calibri" panose="020F0502020204030204" pitchFamily="34" charset="0"/>
              </a:rPr>
              <a:t>Theory:  P started to say “cop,” realized that was not formal enough for traffic court, and changed it to the more courteous “officer.”</a:t>
            </a:r>
          </a:p>
          <a:p>
            <a:pPr marL="0" indent="0">
              <a:buNone/>
            </a:pPr>
            <a:r>
              <a:rPr lang="en-US" sz="2400">
                <a:latin typeface="Calibri" panose="020F0502020204030204" pitchFamily="34" charset="0"/>
                <a:cs typeface="Calibri" panose="020F0502020204030204" pitchFamily="34" charset="0"/>
              </a:rPr>
              <a:t>Thus the details show:</a:t>
            </a:r>
          </a:p>
          <a:p>
            <a:pPr marL="0" indent="0">
              <a:buNone/>
            </a:pPr>
            <a:endParaRPr lang="en-US" sz="2400">
              <a:latin typeface="Calibri" panose="020F0502020204030204" pitchFamily="34" charset="0"/>
              <a:cs typeface="Calibri" panose="020F0502020204030204" pitchFamily="34" charset="0"/>
            </a:endParaRPr>
          </a:p>
          <a:p>
            <a:pPr marL="0" indent="0">
              <a:buNone/>
            </a:pPr>
            <a:r>
              <a:rPr lang="en-US" sz="2400">
                <a:latin typeface="Calibri" panose="020F0502020204030204" pitchFamily="34" charset="0"/>
                <a:cs typeface="Calibri" panose="020F0502020204030204" pitchFamily="34" charset="0"/>
              </a:rPr>
              <a:t>	1.  How talk is accomplished (how errors are corrected/avoided).  What </a:t>
            </a:r>
          </a:p>
          <a:p>
            <a:pPr marL="0" indent="0">
              <a:buNone/>
            </a:pPr>
            <a:r>
              <a:rPr lang="en-US" sz="2400">
                <a:latin typeface="Calibri" panose="020F0502020204030204" pitchFamily="34" charset="0"/>
                <a:cs typeface="Calibri" panose="020F0502020204030204" pitchFamily="34" charset="0"/>
              </a:rPr>
              <a:t>	pauses, hesitations, repeats are used for.</a:t>
            </a:r>
          </a:p>
          <a:p>
            <a:pPr marL="0" indent="0">
              <a:buNone/>
            </a:pPr>
            <a:endParaRPr lang="en-US" sz="2400">
              <a:latin typeface="Calibri" panose="020F0502020204030204" pitchFamily="34" charset="0"/>
              <a:cs typeface="Calibri" panose="020F0502020204030204" pitchFamily="34" charset="0"/>
            </a:endParaRPr>
          </a:p>
          <a:p>
            <a:pPr marL="0" indent="0">
              <a:buNone/>
            </a:pPr>
            <a:r>
              <a:rPr lang="en-US" sz="2400">
                <a:latin typeface="Calibri" panose="020F0502020204030204" pitchFamily="34" charset="0"/>
                <a:cs typeface="Calibri" panose="020F0502020204030204" pitchFamily="34" charset="0"/>
              </a:rPr>
              <a:t>	2.  How P defines the event:  more formal than informal.</a:t>
            </a:r>
          </a:p>
          <a:p>
            <a:pPr marL="0" indent="0">
              <a:buNone/>
            </a:pPr>
            <a:endParaRPr lang="en-US" sz="2400">
              <a:latin typeface="Calibri" panose="020F0502020204030204" pitchFamily="34" charset="0"/>
              <a:cs typeface="Calibri" panose="020F0502020204030204" pitchFamily="34" charset="0"/>
            </a:endParaRPr>
          </a:p>
          <a:p>
            <a:pPr marL="0" indent="0">
              <a:buNone/>
            </a:pPr>
            <a:r>
              <a:rPr lang="en-US" sz="2400">
                <a:latin typeface="Calibri" panose="020F0502020204030204" pitchFamily="34" charset="0"/>
                <a:cs typeface="Calibri" panose="020F0502020204030204" pitchFamily="34" charset="0"/>
              </a:rPr>
              <a:t>	3.  May show how P perceives his power/status/position relative to the </a:t>
            </a:r>
          </a:p>
          <a:p>
            <a:pPr marL="0" indent="0">
              <a:buNone/>
            </a:pPr>
            <a:r>
              <a:rPr lang="en-US" sz="2400">
                <a:latin typeface="Calibri" panose="020F0502020204030204" pitchFamily="34" charset="0"/>
                <a:cs typeface="Calibri" panose="020F0502020204030204" pitchFamily="34" charset="0"/>
              </a:rPr>
              <a:t>	others.</a:t>
            </a:r>
          </a:p>
          <a:p>
            <a:pPr marL="0" indent="0">
              <a:buNone/>
            </a:pPr>
            <a:endParaRPr lang="en-US" sz="2400">
              <a:latin typeface="Calibri" panose="020F0502020204030204" pitchFamily="34" charset="0"/>
              <a:cs typeface="Calibri" panose="020F0502020204030204" pitchFamily="34" charset="0"/>
            </a:endParaRPr>
          </a:p>
          <a:p>
            <a:pPr marL="0" indent="0">
              <a:buNone/>
            </a:pPr>
            <a:r>
              <a:rPr lang="en-US" sz="2400">
                <a:latin typeface="Calibri" panose="020F0502020204030204" pitchFamily="34" charset="0"/>
                <a:cs typeface="Calibri" panose="020F0502020204030204" pitchFamily="34" charset="0"/>
              </a:rPr>
              <a:t>So the details are relevant, not only to understanding how interaction works, but to discover things about the event that are of direct sociological interest.</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6312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8410"/>
          </a:xfrm>
        </p:spPr>
        <p:txBody>
          <a:bodyPr>
            <a:normAutofit/>
          </a:bodyPr>
          <a:lstStyle/>
          <a:p>
            <a:r>
              <a:rPr lang="en-US" sz="3200" dirty="0">
                <a:latin typeface="+mn-lt"/>
              </a:rPr>
              <a:t>Transcribing Laughter and Audible Breaths</a:t>
            </a:r>
          </a:p>
        </p:txBody>
      </p:sp>
      <p:sp>
        <p:nvSpPr>
          <p:cNvPr id="3" name="Content Placeholder 2"/>
          <p:cNvSpPr>
            <a:spLocks noGrp="1"/>
          </p:cNvSpPr>
          <p:nvPr>
            <p:ph idx="1"/>
          </p:nvPr>
        </p:nvSpPr>
        <p:spPr>
          <a:xfrm>
            <a:off x="838200" y="1471353"/>
            <a:ext cx="10515600" cy="4705610"/>
          </a:xfrm>
        </p:spPr>
        <p:txBody>
          <a:bodyPr/>
          <a:lstStyle/>
          <a:p>
            <a:pPr marL="0" indent="0">
              <a:buNone/>
            </a:pPr>
            <a:r>
              <a:rPr lang="en-US" sz="2400" dirty="0">
                <a:latin typeface="Calibri" panose="020F0502020204030204" pitchFamily="34" charset="0"/>
                <a:cs typeface="Calibri" panose="020F0502020204030204" pitchFamily="34" charset="0"/>
              </a:rPr>
              <a:t>Typical (non-conversation analytic) transcripts show just the words spoken.  Laughter may be indicated but not described.</a:t>
            </a:r>
          </a:p>
          <a:p>
            <a:pPr marL="0" indent="0">
              <a:buNone/>
            </a:pPr>
            <a:r>
              <a:rPr lang="en-US" sz="2400" dirty="0">
                <a:latin typeface="Calibri" panose="020F0502020204030204" pitchFamily="34" charset="0"/>
                <a:cs typeface="Calibri" panose="020F0502020204030204" pitchFamily="34" charset="0"/>
              </a:rPr>
              <a:t> </a:t>
            </a:r>
          </a:p>
          <a:p>
            <a:pPr marL="0" indent="0">
              <a:lnSpc>
                <a:spcPct val="100000"/>
              </a:lnSpc>
              <a:spcBef>
                <a:spcPts val="0"/>
              </a:spcBef>
              <a:buNone/>
            </a:pPr>
            <a:r>
              <a:rPr lang="en-US" sz="2400" dirty="0"/>
              <a:t>Excerpt 3:  Jefferson (1979, p. 81)</a:t>
            </a:r>
          </a:p>
          <a:p>
            <a:pPr marL="0" indent="0">
              <a:lnSpc>
                <a:spcPct val="100000"/>
              </a:lnSpc>
              <a:spcBef>
                <a:spcPts val="0"/>
              </a:spcBef>
              <a:buNone/>
            </a:pPr>
            <a:r>
              <a:rPr lang="en-US" sz="2400" dirty="0"/>
              <a:t>1	Ellen:	He said well he said I am cheap he said about the big things he </a:t>
            </a:r>
          </a:p>
          <a:p>
            <a:pPr marL="0" indent="0">
              <a:lnSpc>
                <a:spcPct val="100000"/>
              </a:lnSpc>
              <a:spcBef>
                <a:spcPts val="0"/>
              </a:spcBef>
              <a:buNone/>
            </a:pPr>
            <a:r>
              <a:rPr lang="en-US" sz="2400" dirty="0"/>
              <a:t>2		says but not the </a:t>
            </a:r>
            <a:r>
              <a:rPr lang="en-US" sz="2400" dirty="0" err="1"/>
              <a:t>liddle</a:t>
            </a:r>
            <a:r>
              <a:rPr lang="en-US" sz="2400"/>
              <a:t> things.  (both laugh)</a:t>
            </a:r>
          </a:p>
          <a:p>
            <a:pPr marL="0" indent="0">
              <a:buNone/>
            </a:pPr>
            <a:r>
              <a:rPr lang="en-US" sz="2400">
                <a:latin typeface="Calibri" panose="020F0502020204030204" pitchFamily="34" charset="0"/>
                <a:cs typeface="Calibri" panose="020F0502020204030204" pitchFamily="34" charset="0"/>
              </a:rPr>
              <a:t> </a:t>
            </a:r>
          </a:p>
          <a:p>
            <a:pPr marL="0" indent="0">
              <a:buNone/>
            </a:pPr>
            <a:r>
              <a:rPr lang="en-US" sz="2400">
                <a:latin typeface="Calibri" panose="020F0502020204030204" pitchFamily="34" charset="0"/>
                <a:cs typeface="Calibri" panose="020F0502020204030204" pitchFamily="34" charset="0"/>
              </a:rPr>
              <a:t>What do you assume about the laughter?  What does it mean or show about the participants?</a:t>
            </a:r>
          </a:p>
          <a:p>
            <a:endParaRPr lang="en-US"/>
          </a:p>
        </p:txBody>
      </p:sp>
      <p:sp>
        <p:nvSpPr>
          <p:cNvPr id="4" name="Slide Number Placeholder 3"/>
          <p:cNvSpPr>
            <a:spLocks noGrp="1"/>
          </p:cNvSpPr>
          <p:nvPr>
            <p:ph type="sldNum" sz="quarter" idx="12"/>
          </p:nvPr>
        </p:nvSpPr>
        <p:spPr/>
        <p:txBody>
          <a:bodyPr/>
          <a:lstStyle/>
          <a:p>
            <a:fld id="{B540B8C2-6F34-49FC-9071-59459D571106}" type="slidenum">
              <a:rPr lang="en-US" smtClean="0"/>
              <a:t>7</a:t>
            </a:fld>
            <a:endParaRPr lang="en-US"/>
          </a:p>
        </p:txBody>
      </p:sp>
    </p:spTree>
    <p:extLst>
      <p:ext uri="{BB962C8B-B14F-4D97-AF65-F5344CB8AC3E}">
        <p14:creationId xmlns:p14="http://schemas.microsoft.com/office/powerpoint/2010/main" val="2827732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a:latin typeface="Calibri" panose="020F0502020204030204" pitchFamily="34" charset="0"/>
                <a:cs typeface="Calibri" panose="020F0502020204030204" pitchFamily="34" charset="0"/>
              </a:rPr>
              <a:t>Detailed Transcript:</a:t>
            </a:r>
            <a:br>
              <a:rPr lang="en-US" sz="3200">
                <a:latin typeface="Calibri" panose="020F0502020204030204" pitchFamily="34" charset="0"/>
                <a:cs typeface="Calibri" panose="020F0502020204030204" pitchFamily="34" charset="0"/>
              </a:rPr>
            </a:br>
            <a:endParaRPr lang="en-US" sz="3200"/>
          </a:p>
        </p:txBody>
      </p:sp>
      <p:sp>
        <p:nvSpPr>
          <p:cNvPr id="3" name="Content Placeholder 2"/>
          <p:cNvSpPr>
            <a:spLocks noGrp="1"/>
          </p:cNvSpPr>
          <p:nvPr>
            <p:ph idx="1"/>
          </p:nvPr>
        </p:nvSpPr>
        <p:spPr/>
        <p:txBody>
          <a:bodyPr/>
          <a:lstStyle/>
          <a:p>
            <a:pPr marL="0" indent="0">
              <a:buNone/>
            </a:pPr>
            <a:r>
              <a:rPr lang="en-US">
                <a:latin typeface="Calibri" panose="020F0502020204030204" pitchFamily="34" charset="0"/>
                <a:cs typeface="Calibri" panose="020F0502020204030204" pitchFamily="34" charset="0"/>
              </a:rPr>
              <a:t>  </a:t>
            </a:r>
            <a:r>
              <a:rPr lang="en-US" sz="2400"/>
              <a:t>Excerpt 4:  Jefferson (1979, p. 81)</a:t>
            </a:r>
          </a:p>
          <a:p>
            <a:pPr marL="0" indent="0">
              <a:buNone/>
            </a:pPr>
            <a:r>
              <a:rPr lang="en-US" sz="2400"/>
              <a:t>1	Ellen:	He s’d </a:t>
            </a:r>
            <a:r>
              <a:rPr lang="en-US" sz="2400" u="sng"/>
              <a:t>well</a:t>
            </a:r>
            <a:r>
              <a:rPr lang="en-US" sz="2400"/>
              <a:t> he said </a:t>
            </a:r>
            <a:r>
              <a:rPr lang="en-US" sz="2400" u="sng"/>
              <a:t>I</a:t>
            </a:r>
            <a:r>
              <a:rPr lang="en-US" sz="2400"/>
              <a:t> </a:t>
            </a:r>
            <a:r>
              <a:rPr lang="en-US" sz="2400" u="sng"/>
              <a:t>am</a:t>
            </a:r>
            <a:r>
              <a:rPr lang="en-US" sz="2400"/>
              <a:t> </a:t>
            </a:r>
            <a:r>
              <a:rPr lang="en-US" sz="2400" u="sng"/>
              <a:t>cheap</a:t>
            </a:r>
            <a:r>
              <a:rPr lang="en-US" sz="2400"/>
              <a:t> he said .hh about the </a:t>
            </a:r>
            <a:r>
              <a:rPr lang="en-US" sz="2400" u="sng"/>
              <a:t>big</a:t>
            </a:r>
            <a:r>
              <a:rPr lang="en-US" sz="2400"/>
              <a:t> things. he</a:t>
            </a:r>
          </a:p>
          <a:p>
            <a:pPr marL="0" indent="0">
              <a:buNone/>
            </a:pPr>
            <a:r>
              <a:rPr lang="en-US" sz="2400"/>
              <a:t>2		says but not the </a:t>
            </a:r>
            <a:r>
              <a:rPr lang="en-US" sz="2400" u="sng"/>
              <a:t>lid</a:t>
            </a:r>
            <a:r>
              <a:rPr lang="en-US" sz="2400"/>
              <a:t>dle things, hhh HA HA [HA HA HA</a:t>
            </a:r>
          </a:p>
          <a:p>
            <a:pPr marL="0" indent="0">
              <a:buNone/>
            </a:pPr>
            <a:r>
              <a:rPr lang="en-US" sz="2400"/>
              <a:t>3	Bill:						        [heh heh heh</a:t>
            </a:r>
          </a:p>
          <a:p>
            <a:endParaRPr lang="en-US"/>
          </a:p>
        </p:txBody>
      </p:sp>
      <p:sp>
        <p:nvSpPr>
          <p:cNvPr id="4" name="Slide Number Placeholder 3"/>
          <p:cNvSpPr>
            <a:spLocks noGrp="1"/>
          </p:cNvSpPr>
          <p:nvPr>
            <p:ph type="sldNum" sz="quarter" idx="12"/>
          </p:nvPr>
        </p:nvSpPr>
        <p:spPr/>
        <p:txBody>
          <a:bodyPr/>
          <a:lstStyle/>
          <a:p>
            <a:fld id="{B540B8C2-6F34-49FC-9071-59459D571106}" type="slidenum">
              <a:rPr lang="en-US" smtClean="0"/>
              <a:t>8</a:t>
            </a:fld>
            <a:endParaRPr lang="en-US"/>
          </a:p>
        </p:txBody>
      </p:sp>
    </p:spTree>
    <p:extLst>
      <p:ext uri="{BB962C8B-B14F-4D97-AF65-F5344CB8AC3E}">
        <p14:creationId xmlns:p14="http://schemas.microsoft.com/office/powerpoint/2010/main" val="1470630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D5A25DA-EECA-477A-AADA-2B93E2AA9F5F}"/>
              </a:ext>
            </a:extLst>
          </p:cNvPr>
          <p:cNvSpPr>
            <a:spLocks noGrp="1"/>
          </p:cNvSpPr>
          <p:nvPr>
            <p:ph type="sldNum" sz="quarter" idx="12"/>
          </p:nvPr>
        </p:nvSpPr>
        <p:spPr/>
        <p:txBody>
          <a:bodyPr/>
          <a:lstStyle/>
          <a:p>
            <a:fld id="{B540B8C2-6F34-49FC-9071-59459D571106}" type="slidenum">
              <a:rPr lang="en-US" smtClean="0"/>
              <a:t>9</a:t>
            </a:fld>
            <a:endParaRPr lang="en-US"/>
          </a:p>
        </p:txBody>
      </p:sp>
      <p:sp>
        <p:nvSpPr>
          <p:cNvPr id="4" name="TextBox 3">
            <a:extLst>
              <a:ext uri="{FF2B5EF4-FFF2-40B4-BE49-F238E27FC236}">
                <a16:creationId xmlns:a16="http://schemas.microsoft.com/office/drawing/2014/main" id="{C1043756-9719-4E9E-A79C-A33FFA80411E}"/>
              </a:ext>
            </a:extLst>
          </p:cNvPr>
          <p:cNvSpPr txBox="1"/>
          <p:nvPr/>
        </p:nvSpPr>
        <p:spPr>
          <a:xfrm>
            <a:off x="1342238" y="1861437"/>
            <a:ext cx="9152389" cy="3785652"/>
          </a:xfrm>
          <a:prstGeom prst="rect">
            <a:avLst/>
          </a:prstGeom>
          <a:noFill/>
        </p:spPr>
        <p:txBody>
          <a:bodyPr wrap="square">
            <a:spAutoFit/>
          </a:bodyPr>
          <a:lstStyle/>
          <a:p>
            <a:pPr marL="0" indent="0">
              <a:buNone/>
            </a:pPr>
            <a:r>
              <a:rPr lang="en-US" sz="2400">
                <a:latin typeface="Calibri" panose="020F0502020204030204" pitchFamily="34" charset="0"/>
                <a:cs typeface="Calibri" panose="020F0502020204030204" pitchFamily="34" charset="0"/>
              </a:rPr>
              <a:t>With the typical transcript you might not notice that Ellen laughed first.  The speaker often laughs first, signaling her utterance is a “laughable.”  </a:t>
            </a:r>
          </a:p>
          <a:p>
            <a:pPr marL="0" indent="0">
              <a:buNone/>
            </a:pPr>
            <a:endParaRPr lang="en-US" sz="2400">
              <a:latin typeface="Calibri" panose="020F0502020204030204" pitchFamily="34" charset="0"/>
              <a:cs typeface="Calibri" panose="020F0502020204030204" pitchFamily="34" charset="0"/>
            </a:endParaRPr>
          </a:p>
          <a:p>
            <a:pPr marL="0" indent="0">
              <a:buNone/>
            </a:pPr>
            <a:r>
              <a:rPr lang="en-US" sz="2400">
                <a:latin typeface="Calibri" panose="020F0502020204030204" pitchFamily="34" charset="0"/>
                <a:cs typeface="Calibri" panose="020F0502020204030204" pitchFamily="34" charset="0"/>
              </a:rPr>
              <a:t>Listeners usually don’t laugh until ‘invited’ to laugh.</a:t>
            </a:r>
          </a:p>
          <a:p>
            <a:pPr marL="0" indent="0">
              <a:buNone/>
            </a:pPr>
            <a:r>
              <a:rPr lang="en-US" sz="2400">
                <a:latin typeface="Calibri" panose="020F0502020204030204" pitchFamily="34" charset="0"/>
                <a:cs typeface="Calibri" panose="020F0502020204030204" pitchFamily="34" charset="0"/>
              </a:rPr>
              <a:t> </a:t>
            </a:r>
          </a:p>
          <a:p>
            <a:pPr marL="0" indent="0">
              <a:buNone/>
            </a:pPr>
            <a:r>
              <a:rPr lang="en-US" sz="2400">
                <a:latin typeface="Calibri" panose="020F0502020204030204" pitchFamily="34" charset="0"/>
                <a:cs typeface="Calibri" panose="020F0502020204030204" pitchFamily="34" charset="0"/>
              </a:rPr>
              <a:t>Notice that Ellen begins with breaths (hhh), then escalates to laughter particles (HA HA HA).  </a:t>
            </a:r>
          </a:p>
          <a:p>
            <a:pPr marL="0" indent="0">
              <a:buNone/>
            </a:pPr>
            <a:endParaRPr lang="en-US" sz="2400">
              <a:latin typeface="Calibri" panose="020F0502020204030204" pitchFamily="34" charset="0"/>
              <a:cs typeface="Calibri" panose="020F0502020204030204" pitchFamily="34" charset="0"/>
            </a:endParaRPr>
          </a:p>
          <a:p>
            <a:pPr marL="0" indent="0">
              <a:buNone/>
            </a:pPr>
            <a:r>
              <a:rPr lang="en-US" sz="2400">
                <a:latin typeface="Calibri" panose="020F0502020204030204" pitchFamily="34" charset="0"/>
                <a:cs typeface="Calibri" panose="020F0502020204030204" pitchFamily="34" charset="0"/>
              </a:rPr>
              <a:t>Bill joins after this escalated invitation has been produced.  He laughs less loudly than her.</a:t>
            </a:r>
            <a:endParaRPr lang="en-US" sz="2400"/>
          </a:p>
        </p:txBody>
      </p:sp>
    </p:spTree>
    <p:extLst>
      <p:ext uri="{BB962C8B-B14F-4D97-AF65-F5344CB8AC3E}">
        <p14:creationId xmlns:p14="http://schemas.microsoft.com/office/powerpoint/2010/main" val="1066995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TotalTime>
  <Words>2871</Words>
  <Application>Microsoft Office PowerPoint</Application>
  <PresentationFormat>Widescreen</PresentationFormat>
  <Paragraphs>232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Chapter 4:  Preparing the Data:  Transcription Practices </vt:lpstr>
      <vt:lpstr>Outline</vt:lpstr>
      <vt:lpstr> List of Basic Transcribing Conventions </vt:lpstr>
      <vt:lpstr> A Comparison of Simplified and Detailed Transcripts </vt:lpstr>
      <vt:lpstr>Excerpt 2:  Jefferson (1974, p. 184) 1 A:  I told that to thuh- uh- officer.</vt:lpstr>
      <vt:lpstr>PowerPoint Presentation</vt:lpstr>
      <vt:lpstr>Transcribing Laughter and Audible Breaths</vt:lpstr>
      <vt:lpstr>Detailed Transcript: </vt:lpstr>
      <vt:lpstr>PowerPoint Presentation</vt:lpstr>
      <vt:lpstr>PowerPoint Presentation</vt:lpstr>
      <vt:lpstr>  Transcribing Embodied Action:  Multimodal Transcription Practices:  Facial Expressions </vt:lpstr>
      <vt:lpstr> Excerpt 7: Kaukomaa et al. (2014, p. 136) </vt:lpstr>
      <vt:lpstr>Kaukomaa et al. (2014, p. 136) </vt:lpstr>
      <vt:lpstr>Transcribing Embodied Action:  Multimodal Transcription Practices: Gestures, Actions, and Objects</vt:lpstr>
      <vt:lpstr> Excerpt 7:  (Rossi 2018, pp. 390-391) </vt:lpstr>
      <vt:lpstr> Analysis of Excerpt 7:  (Rossi, 2018, pp. 390-391) </vt:lpstr>
      <vt:lpstr> Transcribing Embodied Action:  Multimodal Transcription Practices: Space, Body Orientation, and Movement </vt:lpstr>
      <vt:lpstr>Summary</vt:lpstr>
      <vt:lpstr>References</vt:lpstr>
    </vt:vector>
  </TitlesOfParts>
  <Company>Bentley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dc:title>
  <dc:creator>Garcia, Angela</dc:creator>
  <cp:lastModifiedBy>Garcia, Angela</cp:lastModifiedBy>
  <cp:revision>14</cp:revision>
  <dcterms:created xsi:type="dcterms:W3CDTF">2021-12-21T14:51:37Z</dcterms:created>
  <dcterms:modified xsi:type="dcterms:W3CDTF">2022-08-16T14:57:08Z</dcterms:modified>
</cp:coreProperties>
</file>