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sldIdLst>
    <p:sldId id="256" r:id="rId2"/>
    <p:sldId id="257" r:id="rId3"/>
    <p:sldId id="258" r:id="rId4"/>
    <p:sldId id="259" r:id="rId5"/>
    <p:sldId id="266" r:id="rId6"/>
    <p:sldId id="267" r:id="rId7"/>
    <p:sldId id="260" r:id="rId8"/>
    <p:sldId id="268" r:id="rId9"/>
    <p:sldId id="261" r:id="rId10"/>
    <p:sldId id="269" r:id="rId11"/>
    <p:sldId id="263" r:id="rId12"/>
    <p:sldId id="270" r:id="rId13"/>
    <p:sldId id="265" r:id="rId14"/>
    <p:sldId id="26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59" d="100"/>
          <a:sy n="59" d="100"/>
        </p:scale>
        <p:origin x="90" y="8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rcia, Angela" userId="7c09586b-4f58-4c27-9ff0-1fa392274ef2" providerId="ADAL" clId="{44E19469-D65E-41B1-A12F-81667AEC2F8D}"/>
    <pc:docChg chg="undo custSel modSld">
      <pc:chgData name="Garcia, Angela" userId="7c09586b-4f58-4c27-9ff0-1fa392274ef2" providerId="ADAL" clId="{44E19469-D65E-41B1-A12F-81667AEC2F8D}" dt="2022-08-16T15:38:29.014" v="30" actId="6549"/>
      <pc:docMkLst>
        <pc:docMk/>
      </pc:docMkLst>
      <pc:sldChg chg="modSp mod">
        <pc:chgData name="Garcia, Angela" userId="7c09586b-4f58-4c27-9ff0-1fa392274ef2" providerId="ADAL" clId="{44E19469-D65E-41B1-A12F-81667AEC2F8D}" dt="2022-08-16T15:34:58.536" v="8" actId="14100"/>
        <pc:sldMkLst>
          <pc:docMk/>
          <pc:sldMk cId="1374706717" sldId="256"/>
        </pc:sldMkLst>
        <pc:spChg chg="mod">
          <ac:chgData name="Garcia, Angela" userId="7c09586b-4f58-4c27-9ff0-1fa392274ef2" providerId="ADAL" clId="{44E19469-D65E-41B1-A12F-81667AEC2F8D}" dt="2022-08-16T15:34:58.536" v="8" actId="14100"/>
          <ac:spMkLst>
            <pc:docMk/>
            <pc:sldMk cId="1374706717" sldId="256"/>
            <ac:spMk id="3" creationId="{00000000-0000-0000-0000-000000000000}"/>
          </ac:spMkLst>
        </pc:spChg>
      </pc:sldChg>
      <pc:sldChg chg="modSp mod">
        <pc:chgData name="Garcia, Angela" userId="7c09586b-4f58-4c27-9ff0-1fa392274ef2" providerId="ADAL" clId="{44E19469-D65E-41B1-A12F-81667AEC2F8D}" dt="2022-08-16T15:36:42.324" v="26" actId="20577"/>
        <pc:sldMkLst>
          <pc:docMk/>
          <pc:sldMk cId="3977769198" sldId="257"/>
        </pc:sldMkLst>
        <pc:spChg chg="mod">
          <ac:chgData name="Garcia, Angela" userId="7c09586b-4f58-4c27-9ff0-1fa392274ef2" providerId="ADAL" clId="{44E19469-D65E-41B1-A12F-81667AEC2F8D}" dt="2022-08-16T15:36:42.324" v="26" actId="20577"/>
          <ac:spMkLst>
            <pc:docMk/>
            <pc:sldMk cId="3977769198" sldId="257"/>
            <ac:spMk id="3" creationId="{00000000-0000-0000-0000-000000000000}"/>
          </ac:spMkLst>
        </pc:spChg>
      </pc:sldChg>
      <pc:sldChg chg="modSp mod">
        <pc:chgData name="Garcia, Angela" userId="7c09586b-4f58-4c27-9ff0-1fa392274ef2" providerId="ADAL" clId="{44E19469-D65E-41B1-A12F-81667AEC2F8D}" dt="2022-08-16T15:38:29.014" v="30" actId="6549"/>
        <pc:sldMkLst>
          <pc:docMk/>
          <pc:sldMk cId="2112138308" sldId="263"/>
        </pc:sldMkLst>
        <pc:spChg chg="mod">
          <ac:chgData name="Garcia, Angela" userId="7c09586b-4f58-4c27-9ff0-1fa392274ef2" providerId="ADAL" clId="{44E19469-D65E-41B1-A12F-81667AEC2F8D}" dt="2022-08-16T15:38:29.014" v="30" actId="6549"/>
          <ac:spMkLst>
            <pc:docMk/>
            <pc:sldMk cId="2112138308" sldId="263"/>
            <ac:spMk id="3" creationId="{00000000-0000-0000-0000-000000000000}"/>
          </ac:spMkLst>
        </pc:spChg>
      </pc:sldChg>
      <pc:sldChg chg="modSp mod">
        <pc:chgData name="Garcia, Angela" userId="7c09586b-4f58-4c27-9ff0-1fa392274ef2" providerId="ADAL" clId="{44E19469-D65E-41B1-A12F-81667AEC2F8D}" dt="2022-08-16T15:38:20.331" v="28" actId="6549"/>
        <pc:sldMkLst>
          <pc:docMk/>
          <pc:sldMk cId="3534104979" sldId="270"/>
        </pc:sldMkLst>
        <pc:spChg chg="mod">
          <ac:chgData name="Garcia, Angela" userId="7c09586b-4f58-4c27-9ff0-1fa392274ef2" providerId="ADAL" clId="{44E19469-D65E-41B1-A12F-81667AEC2F8D}" dt="2022-08-16T15:38:20.331" v="28" actId="6549"/>
          <ac:spMkLst>
            <pc:docMk/>
            <pc:sldMk cId="3534104979" sldId="270"/>
            <ac:spMk id="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CD213B-78AD-48EE-8500-18DE1269D0A7}" type="datetimeFigureOut">
              <a:rPr lang="en-US" smtClean="0"/>
              <a:t>8/16/2022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D7E531-6707-4FFD-81AB-BCFA16E31101}" type="slidenum">
              <a:rPr lang="en-US" smtClean="0"/>
              <a:t>‹#›</a:t>
            </a:fld>
            <a:endParaRPr lang="en-US" dirty="0"/>
          </a:p>
        </p:txBody>
      </p:sp>
    </p:spTree>
    <p:extLst>
      <p:ext uri="{BB962C8B-B14F-4D97-AF65-F5344CB8AC3E}">
        <p14:creationId xmlns:p14="http://schemas.microsoft.com/office/powerpoint/2010/main" val="347007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0A1D9D8-BFEE-4270-84B6-B6311F136FD8}" type="datetime1">
              <a:rPr lang="en-US" smtClean="0"/>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341688-E909-434D-B252-8A6BD4B72D7E}" type="slidenum">
              <a:rPr lang="en-US" smtClean="0"/>
              <a:t>‹#›</a:t>
            </a:fld>
            <a:endParaRPr lang="en-US" dirty="0"/>
          </a:p>
        </p:txBody>
      </p:sp>
    </p:spTree>
    <p:extLst>
      <p:ext uri="{BB962C8B-B14F-4D97-AF65-F5344CB8AC3E}">
        <p14:creationId xmlns:p14="http://schemas.microsoft.com/office/powerpoint/2010/main" val="2067068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DFF702-8590-4F11-9B51-9484473CA9BA}" type="datetime1">
              <a:rPr lang="en-US" smtClean="0"/>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341688-E909-434D-B252-8A6BD4B72D7E}" type="slidenum">
              <a:rPr lang="en-US" smtClean="0"/>
              <a:t>‹#›</a:t>
            </a:fld>
            <a:endParaRPr lang="en-US" dirty="0"/>
          </a:p>
        </p:txBody>
      </p:sp>
    </p:spTree>
    <p:extLst>
      <p:ext uri="{BB962C8B-B14F-4D97-AF65-F5344CB8AC3E}">
        <p14:creationId xmlns:p14="http://schemas.microsoft.com/office/powerpoint/2010/main" val="3684362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01A5900-3D30-4085-8B8E-3E438137D479}" type="datetime1">
              <a:rPr lang="en-US" smtClean="0"/>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341688-E909-434D-B252-8A6BD4B72D7E}" type="slidenum">
              <a:rPr lang="en-US" smtClean="0"/>
              <a:t>‹#›</a:t>
            </a:fld>
            <a:endParaRPr lang="en-US" dirty="0"/>
          </a:p>
        </p:txBody>
      </p:sp>
    </p:spTree>
    <p:extLst>
      <p:ext uri="{BB962C8B-B14F-4D97-AF65-F5344CB8AC3E}">
        <p14:creationId xmlns:p14="http://schemas.microsoft.com/office/powerpoint/2010/main" val="2395481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3A22B49-9062-42FC-8A99-5E2933889EB8}" type="datetime1">
              <a:rPr lang="en-US" smtClean="0"/>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341688-E909-434D-B252-8A6BD4B72D7E}" type="slidenum">
              <a:rPr lang="en-US" smtClean="0"/>
              <a:t>‹#›</a:t>
            </a:fld>
            <a:endParaRPr lang="en-US" dirty="0"/>
          </a:p>
        </p:txBody>
      </p:sp>
    </p:spTree>
    <p:extLst>
      <p:ext uri="{BB962C8B-B14F-4D97-AF65-F5344CB8AC3E}">
        <p14:creationId xmlns:p14="http://schemas.microsoft.com/office/powerpoint/2010/main" val="3218512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A6D3F31-13D6-40C1-B337-D24C028CBA19}" type="datetime1">
              <a:rPr lang="en-US" smtClean="0"/>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341688-E909-434D-B252-8A6BD4B72D7E}" type="slidenum">
              <a:rPr lang="en-US" smtClean="0"/>
              <a:t>‹#›</a:t>
            </a:fld>
            <a:endParaRPr lang="en-US" dirty="0"/>
          </a:p>
        </p:txBody>
      </p:sp>
    </p:spTree>
    <p:extLst>
      <p:ext uri="{BB962C8B-B14F-4D97-AF65-F5344CB8AC3E}">
        <p14:creationId xmlns:p14="http://schemas.microsoft.com/office/powerpoint/2010/main" val="1441046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88E3623-396F-439C-BDAF-FB0F6E8D616A}" type="datetime1">
              <a:rPr lang="en-US" smtClean="0"/>
              <a:t>8/16/2022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341688-E909-434D-B252-8A6BD4B72D7E}" type="slidenum">
              <a:rPr lang="en-US" smtClean="0"/>
              <a:t>‹#›</a:t>
            </a:fld>
            <a:endParaRPr lang="en-US" dirty="0"/>
          </a:p>
        </p:txBody>
      </p:sp>
    </p:spTree>
    <p:extLst>
      <p:ext uri="{BB962C8B-B14F-4D97-AF65-F5344CB8AC3E}">
        <p14:creationId xmlns:p14="http://schemas.microsoft.com/office/powerpoint/2010/main" val="454480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2AA6D75-8D49-407F-A3B2-A820545556DF}" type="datetime1">
              <a:rPr lang="en-US" smtClean="0"/>
              <a:t>8/16/2022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F341688-E909-434D-B252-8A6BD4B72D7E}" type="slidenum">
              <a:rPr lang="en-US" smtClean="0"/>
              <a:t>‹#›</a:t>
            </a:fld>
            <a:endParaRPr lang="en-US" dirty="0"/>
          </a:p>
        </p:txBody>
      </p:sp>
    </p:spTree>
    <p:extLst>
      <p:ext uri="{BB962C8B-B14F-4D97-AF65-F5344CB8AC3E}">
        <p14:creationId xmlns:p14="http://schemas.microsoft.com/office/powerpoint/2010/main" val="632440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51EDA08-E714-4CB8-B6E6-A98DD5A298C8}" type="datetime1">
              <a:rPr lang="en-US" smtClean="0"/>
              <a:t>8/16/2022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F341688-E909-434D-B252-8A6BD4B72D7E}" type="slidenum">
              <a:rPr lang="en-US" smtClean="0"/>
              <a:t>‹#›</a:t>
            </a:fld>
            <a:endParaRPr lang="en-US" dirty="0"/>
          </a:p>
        </p:txBody>
      </p:sp>
    </p:spTree>
    <p:extLst>
      <p:ext uri="{BB962C8B-B14F-4D97-AF65-F5344CB8AC3E}">
        <p14:creationId xmlns:p14="http://schemas.microsoft.com/office/powerpoint/2010/main" val="1721216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3454D0-612E-4C0C-8A59-C64A07A004A4}" type="datetime1">
              <a:rPr lang="en-US" smtClean="0"/>
              <a:t>8/16/2022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F341688-E909-434D-B252-8A6BD4B72D7E}" type="slidenum">
              <a:rPr lang="en-US" smtClean="0"/>
              <a:t>‹#›</a:t>
            </a:fld>
            <a:endParaRPr lang="en-US" dirty="0"/>
          </a:p>
        </p:txBody>
      </p:sp>
    </p:spTree>
    <p:extLst>
      <p:ext uri="{BB962C8B-B14F-4D97-AF65-F5344CB8AC3E}">
        <p14:creationId xmlns:p14="http://schemas.microsoft.com/office/powerpoint/2010/main" val="20715044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CE8358E-FCE6-4F8F-98BC-B781C7A1AD65}" type="datetime1">
              <a:rPr lang="en-US" smtClean="0"/>
              <a:t>8/16/2022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341688-E909-434D-B252-8A6BD4B72D7E}" type="slidenum">
              <a:rPr lang="en-US" smtClean="0"/>
              <a:t>‹#›</a:t>
            </a:fld>
            <a:endParaRPr lang="en-US" dirty="0"/>
          </a:p>
        </p:txBody>
      </p:sp>
    </p:spTree>
    <p:extLst>
      <p:ext uri="{BB962C8B-B14F-4D97-AF65-F5344CB8AC3E}">
        <p14:creationId xmlns:p14="http://schemas.microsoft.com/office/powerpoint/2010/main" val="1720001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E0395EC-A7D4-4B1C-8FA7-8D42D9EA958C}" type="datetime1">
              <a:rPr lang="en-US" smtClean="0"/>
              <a:t>8/16/2022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341688-E909-434D-B252-8A6BD4B72D7E}" type="slidenum">
              <a:rPr lang="en-US" smtClean="0"/>
              <a:t>‹#›</a:t>
            </a:fld>
            <a:endParaRPr lang="en-US" dirty="0"/>
          </a:p>
        </p:txBody>
      </p:sp>
    </p:spTree>
    <p:extLst>
      <p:ext uri="{BB962C8B-B14F-4D97-AF65-F5344CB8AC3E}">
        <p14:creationId xmlns:p14="http://schemas.microsoft.com/office/powerpoint/2010/main" val="4116143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858C4A-9DAD-41A6-AF89-DECEEB7E8A58}" type="datetime1">
              <a:rPr lang="en-US" smtClean="0"/>
              <a:t>8/16/2022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341688-E909-434D-B252-8A6BD4B72D7E}" type="slidenum">
              <a:rPr lang="en-US" smtClean="0"/>
              <a:t>‹#›</a:t>
            </a:fld>
            <a:endParaRPr lang="en-US" dirty="0"/>
          </a:p>
        </p:txBody>
      </p:sp>
    </p:spTree>
    <p:extLst>
      <p:ext uri="{BB962C8B-B14F-4D97-AF65-F5344CB8AC3E}">
        <p14:creationId xmlns:p14="http://schemas.microsoft.com/office/powerpoint/2010/main" val="17735342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200" dirty="0">
                <a:latin typeface="+mn-lt"/>
              </a:rPr>
              <a:t>Chapter 8:  Openings</a:t>
            </a:r>
            <a:br>
              <a:rPr lang="en-US" dirty="0"/>
            </a:br>
            <a:endParaRPr lang="en-US" dirty="0"/>
          </a:p>
        </p:txBody>
      </p:sp>
      <p:sp>
        <p:nvSpPr>
          <p:cNvPr id="3" name="Subtitle 2"/>
          <p:cNvSpPr>
            <a:spLocks noGrp="1"/>
          </p:cNvSpPr>
          <p:nvPr>
            <p:ph type="subTitle" idx="1"/>
          </p:nvPr>
        </p:nvSpPr>
        <p:spPr>
          <a:xfrm>
            <a:off x="1524000" y="3602038"/>
            <a:ext cx="9144000" cy="2913062"/>
          </a:xfrm>
        </p:spPr>
        <p:txBody>
          <a:bodyPr/>
          <a:lstStyle/>
          <a:p>
            <a:pPr algn="l"/>
            <a:r>
              <a:rPr lang="en-US"/>
              <a:t>Angela Cora Garcia, c2022; slides to accompany Chapter 8 of </a:t>
            </a:r>
            <a:r>
              <a:rPr lang="en-US" i="1"/>
              <a:t>An Introduction to Interaction: Understanding Talk in the Workplace and Everyday Life, Second Edition</a:t>
            </a:r>
            <a:r>
              <a:rPr lang="en-US"/>
              <a:t>.  Bloomsbury Press.</a:t>
            </a:r>
          </a:p>
          <a:p>
            <a:pPr algn="l"/>
            <a:endParaRPr lang="en-US"/>
          </a:p>
          <a:p>
            <a:pPr algn="l"/>
            <a:r>
              <a:rPr lang="en-US"/>
              <a:t>(</a:t>
            </a:r>
            <a:r>
              <a:rPr lang="en-US" dirty="0"/>
              <a:t>Note:  Excerpt numbers will follow the number they were given in the textbook chapter, to make it easier to refer back to that section of the chapter for more details.)</a:t>
            </a:r>
          </a:p>
          <a:p>
            <a:endParaRPr lang="en-US" dirty="0"/>
          </a:p>
        </p:txBody>
      </p:sp>
    </p:spTree>
    <p:extLst>
      <p:ext uri="{BB962C8B-B14F-4D97-AF65-F5344CB8AC3E}">
        <p14:creationId xmlns:p14="http://schemas.microsoft.com/office/powerpoint/2010/main" val="13747067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281113"/>
          </a:xfrm>
        </p:spPr>
        <p:txBody>
          <a:bodyPr>
            <a:normAutofit/>
          </a:bodyPr>
          <a:lstStyle/>
          <a:p>
            <a:r>
              <a:rPr lang="en-US" sz="3200" dirty="0">
                <a:latin typeface="+mn-lt"/>
              </a:rPr>
              <a:t>Excerpt 6:  Whalen and Zimmerman (1987, p. 174)</a:t>
            </a:r>
            <a:br>
              <a:rPr lang="en-US" sz="3200" dirty="0">
                <a:latin typeface="+mn-lt"/>
              </a:rPr>
            </a:br>
            <a:endParaRPr lang="en-US" sz="3200" dirty="0">
              <a:latin typeface="+mn-lt"/>
            </a:endParaRPr>
          </a:p>
        </p:txBody>
      </p:sp>
      <p:sp>
        <p:nvSpPr>
          <p:cNvPr id="3" name="Content Placeholder 2"/>
          <p:cNvSpPr>
            <a:spLocks noGrp="1"/>
          </p:cNvSpPr>
          <p:nvPr>
            <p:ph idx="1"/>
          </p:nvPr>
        </p:nvSpPr>
        <p:spPr>
          <a:xfrm>
            <a:off x="1938866" y="2387599"/>
            <a:ext cx="9414933" cy="3789363"/>
          </a:xfrm>
        </p:spPr>
        <p:txBody>
          <a:bodyPr/>
          <a:lstStyle/>
          <a:p>
            <a:pPr marL="0" indent="0">
              <a:buNone/>
            </a:pPr>
            <a:r>
              <a:rPr lang="en-US" dirty="0"/>
              <a:t>1	((phone rings))</a:t>
            </a:r>
          </a:p>
          <a:p>
            <a:pPr marL="0" indent="0">
              <a:buNone/>
            </a:pPr>
            <a:r>
              <a:rPr lang="en-US" dirty="0"/>
              <a:t>2	D:	Mid-City Emergency</a:t>
            </a:r>
          </a:p>
          <a:p>
            <a:pPr marL="0" indent="0">
              <a:buNone/>
            </a:pPr>
            <a:r>
              <a:rPr lang="en-US" dirty="0"/>
              <a:t>3	C:	Um yeah (.) somebody jus' vandalized my car.</a:t>
            </a:r>
          </a:p>
          <a:p>
            <a:endParaRPr lang="en-US" dirty="0"/>
          </a:p>
        </p:txBody>
      </p:sp>
      <p:sp>
        <p:nvSpPr>
          <p:cNvPr id="4" name="Slide Number Placeholder 3"/>
          <p:cNvSpPr>
            <a:spLocks noGrp="1"/>
          </p:cNvSpPr>
          <p:nvPr>
            <p:ph type="sldNum" sz="quarter" idx="12"/>
          </p:nvPr>
        </p:nvSpPr>
        <p:spPr/>
        <p:txBody>
          <a:bodyPr/>
          <a:lstStyle/>
          <a:p>
            <a:fld id="{0F341688-E909-434D-B252-8A6BD4B72D7E}" type="slidenum">
              <a:rPr lang="en-US" smtClean="0"/>
              <a:t>10</a:t>
            </a:fld>
            <a:endParaRPr lang="en-US" dirty="0"/>
          </a:p>
        </p:txBody>
      </p:sp>
    </p:spTree>
    <p:extLst>
      <p:ext uri="{BB962C8B-B14F-4D97-AF65-F5344CB8AC3E}">
        <p14:creationId xmlns:p14="http://schemas.microsoft.com/office/powerpoint/2010/main" val="23741420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50408"/>
          </a:xfrm>
        </p:spPr>
        <p:txBody>
          <a:bodyPr/>
          <a:lstStyle/>
          <a:p>
            <a:r>
              <a:rPr lang="en-US" sz="3200" dirty="0">
                <a:latin typeface="+mn-lt"/>
              </a:rPr>
              <a:t>Openings in Face-to-face Interactions in Ordinary Conversations &amp; Institutional Settings</a:t>
            </a:r>
            <a:br>
              <a:rPr lang="en-US" dirty="0"/>
            </a:br>
            <a:endParaRPr lang="en-US" dirty="0"/>
          </a:p>
        </p:txBody>
      </p:sp>
      <p:sp>
        <p:nvSpPr>
          <p:cNvPr id="3" name="Content Placeholder 2"/>
          <p:cNvSpPr>
            <a:spLocks noGrp="1"/>
          </p:cNvSpPr>
          <p:nvPr>
            <p:ph idx="1"/>
          </p:nvPr>
        </p:nvSpPr>
        <p:spPr>
          <a:xfrm>
            <a:off x="838200" y="1515534"/>
            <a:ext cx="10515600" cy="4910666"/>
          </a:xfrm>
        </p:spPr>
        <p:txBody>
          <a:bodyPr>
            <a:normAutofit/>
          </a:bodyPr>
          <a:lstStyle/>
          <a:p>
            <a:pPr marL="0" indent="0">
              <a:buNone/>
            </a:pPr>
            <a:r>
              <a:rPr lang="en-US" sz="2000" dirty="0"/>
              <a:t>Face-to-face interactions require not just physical copresence but social copresence (Pillet-Shore, 2018)</a:t>
            </a:r>
          </a:p>
          <a:p>
            <a:pPr marL="0" indent="0">
              <a:buNone/>
            </a:pPr>
            <a:endParaRPr lang="en-US" sz="2000" dirty="0"/>
          </a:p>
          <a:p>
            <a:pPr marL="0" indent="0">
              <a:buNone/>
            </a:pPr>
            <a:r>
              <a:rPr lang="en-US" sz="2000" dirty="0"/>
              <a:t>Summons/answer sequence may not be necessary, but participants may use embodied action to establish mutual availability to talk</a:t>
            </a:r>
          </a:p>
          <a:p>
            <a:pPr marL="0" indent="0">
              <a:buNone/>
            </a:pPr>
            <a:endParaRPr lang="en-US" sz="2000" dirty="0"/>
          </a:p>
          <a:p>
            <a:pPr marL="0" indent="0">
              <a:buNone/>
            </a:pPr>
            <a:r>
              <a:rPr lang="en-US" sz="2000" dirty="0"/>
              <a:t>Participants can coordinate actions via verbal actions and multimodal actions such as body orientation, positioning, and gaze direction to establish mutual availability for talk</a:t>
            </a:r>
          </a:p>
          <a:p>
            <a:pPr marL="0" indent="0">
              <a:buNone/>
            </a:pPr>
            <a:endParaRPr lang="en-US" sz="2000" dirty="0"/>
          </a:p>
          <a:p>
            <a:pPr marL="0" indent="0">
              <a:buNone/>
            </a:pPr>
            <a:r>
              <a:rPr lang="en-US" sz="2000" dirty="0"/>
              <a:t>Talk in institutional settings may be opened differently depending on the requirements of </a:t>
            </a:r>
            <a:r>
              <a:rPr lang="en-US" sz="2000"/>
              <a:t>the workspace</a:t>
            </a:r>
          </a:p>
          <a:p>
            <a:pPr marL="0" indent="0">
              <a:buNone/>
            </a:pPr>
            <a:endParaRPr lang="en-US" sz="2000" dirty="0"/>
          </a:p>
          <a:p>
            <a:pPr marL="0" indent="0">
              <a:buNone/>
            </a:pPr>
            <a:r>
              <a:rPr lang="en-US" sz="2000" dirty="0"/>
              <a:t>For example, in </a:t>
            </a:r>
            <a:r>
              <a:rPr lang="en-US" sz="2000"/>
              <a:t>Excerpt 10 </a:t>
            </a:r>
            <a:r>
              <a:rPr lang="en-US" sz="2000" dirty="0"/>
              <a:t>on the next slide a police officer making a traffic stop moves right to the business of the encounter once the greetings have been exchanged (lines 3 and 4)</a:t>
            </a:r>
          </a:p>
        </p:txBody>
      </p:sp>
      <p:sp>
        <p:nvSpPr>
          <p:cNvPr id="4" name="Slide Number Placeholder 3"/>
          <p:cNvSpPr>
            <a:spLocks noGrp="1"/>
          </p:cNvSpPr>
          <p:nvPr>
            <p:ph type="sldNum" sz="quarter" idx="12"/>
          </p:nvPr>
        </p:nvSpPr>
        <p:spPr/>
        <p:txBody>
          <a:bodyPr/>
          <a:lstStyle/>
          <a:p>
            <a:fld id="{0F341688-E909-434D-B252-8A6BD4B72D7E}" type="slidenum">
              <a:rPr lang="en-US" smtClean="0"/>
              <a:t>11</a:t>
            </a:fld>
            <a:endParaRPr lang="en-US" dirty="0"/>
          </a:p>
        </p:txBody>
      </p:sp>
    </p:spTree>
    <p:extLst>
      <p:ext uri="{BB962C8B-B14F-4D97-AF65-F5344CB8AC3E}">
        <p14:creationId xmlns:p14="http://schemas.microsoft.com/office/powerpoint/2010/main" val="21121383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a:latin typeface="+mn-lt"/>
              </a:rPr>
              <a:t>Excerpt 10:  </a:t>
            </a:r>
            <a:r>
              <a:rPr lang="en-US" sz="3200" dirty="0">
                <a:latin typeface="+mn-lt"/>
              </a:rPr>
              <a:t>(Kidwell and Kevoe-Feldman, 2018, p. 621)</a:t>
            </a:r>
            <a:br>
              <a:rPr lang="en-US" sz="3200" dirty="0">
                <a:latin typeface="+mn-lt"/>
              </a:rPr>
            </a:br>
            <a:endParaRPr lang="en-US" sz="3200" dirty="0">
              <a:latin typeface="+mn-lt"/>
            </a:endParaRPr>
          </a:p>
        </p:txBody>
      </p:sp>
      <p:sp>
        <p:nvSpPr>
          <p:cNvPr id="3" name="Content Placeholder 2"/>
          <p:cNvSpPr>
            <a:spLocks noGrp="1"/>
          </p:cNvSpPr>
          <p:nvPr>
            <p:ph idx="1"/>
          </p:nvPr>
        </p:nvSpPr>
        <p:spPr/>
        <p:txBody>
          <a:bodyPr/>
          <a:lstStyle/>
          <a:p>
            <a:pPr marL="0" indent="0">
              <a:buNone/>
            </a:pPr>
            <a:r>
              <a:rPr lang="en-US" dirty="0"/>
              <a:t>01	O:	Hello:[:.]</a:t>
            </a:r>
          </a:p>
          <a:p>
            <a:pPr marL="0" indent="0">
              <a:buNone/>
            </a:pPr>
            <a:r>
              <a:rPr lang="en-US" dirty="0"/>
              <a:t>02	C:	          [He]</a:t>
            </a:r>
            <a:r>
              <a:rPr lang="en-US" dirty="0" err="1"/>
              <a:t>llo</a:t>
            </a:r>
            <a:r>
              <a:rPr lang="en-US"/>
              <a:t>:.</a:t>
            </a:r>
          </a:p>
          <a:p>
            <a:pPr marL="0" indent="0">
              <a:buNone/>
            </a:pPr>
            <a:r>
              <a:rPr lang="en-US"/>
              <a:t>03	O:	Need d’see yer l</a:t>
            </a:r>
            <a:r>
              <a:rPr lang="en-US" u="sng"/>
              <a:t>i</a:t>
            </a:r>
            <a:r>
              <a:rPr lang="en-US"/>
              <a:t>cense registration proof of</a:t>
            </a:r>
          </a:p>
          <a:p>
            <a:pPr marL="0" indent="0">
              <a:buNone/>
            </a:pPr>
            <a:r>
              <a:rPr lang="en-US"/>
              <a:t>04		insurance plea:se?</a:t>
            </a:r>
          </a:p>
          <a:p>
            <a:endParaRPr lang="en-US"/>
          </a:p>
        </p:txBody>
      </p:sp>
      <p:sp>
        <p:nvSpPr>
          <p:cNvPr id="4" name="Slide Number Placeholder 3"/>
          <p:cNvSpPr>
            <a:spLocks noGrp="1"/>
          </p:cNvSpPr>
          <p:nvPr>
            <p:ph type="sldNum" sz="quarter" idx="12"/>
          </p:nvPr>
        </p:nvSpPr>
        <p:spPr/>
        <p:txBody>
          <a:bodyPr/>
          <a:lstStyle/>
          <a:p>
            <a:fld id="{0F341688-E909-434D-B252-8A6BD4B72D7E}" type="slidenum">
              <a:rPr lang="en-US" smtClean="0"/>
              <a:t>12</a:t>
            </a:fld>
            <a:endParaRPr lang="en-US"/>
          </a:p>
        </p:txBody>
      </p:sp>
    </p:spTree>
    <p:extLst>
      <p:ext uri="{BB962C8B-B14F-4D97-AF65-F5344CB8AC3E}">
        <p14:creationId xmlns:p14="http://schemas.microsoft.com/office/powerpoint/2010/main" val="35341049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69408"/>
          </a:xfrm>
        </p:spPr>
        <p:txBody>
          <a:bodyPr>
            <a:normAutofit/>
          </a:bodyPr>
          <a:lstStyle/>
          <a:p>
            <a:r>
              <a:rPr lang="en-US" sz="3200" dirty="0">
                <a:latin typeface="+mn-lt"/>
              </a:rPr>
              <a:t>Summary</a:t>
            </a:r>
          </a:p>
        </p:txBody>
      </p:sp>
      <p:sp>
        <p:nvSpPr>
          <p:cNvPr id="3" name="Content Placeholder 2"/>
          <p:cNvSpPr>
            <a:spLocks noGrp="1"/>
          </p:cNvSpPr>
          <p:nvPr>
            <p:ph idx="1"/>
          </p:nvPr>
        </p:nvSpPr>
        <p:spPr>
          <a:xfrm>
            <a:off x="838200" y="1286932"/>
            <a:ext cx="10515600" cy="5291667"/>
          </a:xfrm>
        </p:spPr>
        <p:txBody>
          <a:bodyPr/>
          <a:lstStyle/>
          <a:p>
            <a:pPr marL="0" indent="0">
              <a:buNone/>
            </a:pPr>
            <a:r>
              <a:rPr lang="en-US" sz="2400" dirty="0"/>
              <a:t>Openings of interactions share some characteristics regardless of modality or setting, but the way the opening is accomplished will be done in order to fit with the affordances of the modality and the setting and/or roles of the interactants.</a:t>
            </a:r>
          </a:p>
          <a:p>
            <a:pPr marL="0" indent="0">
              <a:buNone/>
            </a:pPr>
            <a:endParaRPr lang="en-US" sz="2400" dirty="0"/>
          </a:p>
          <a:p>
            <a:pPr marL="0" indent="0">
              <a:buNone/>
            </a:pPr>
            <a:r>
              <a:rPr lang="en-US" sz="2400" dirty="0"/>
              <a:t>This chapter has shown how openings in traditional landline telephone calls are accomplished in informal interactions and service calls, and how openings are accomplished in face-to-face encounters.</a:t>
            </a:r>
          </a:p>
          <a:p>
            <a:pPr marL="0" indent="0">
              <a:buNone/>
            </a:pPr>
            <a:endParaRPr lang="en-US" sz="2400" dirty="0"/>
          </a:p>
          <a:p>
            <a:pPr marL="0" indent="0">
              <a:buNone/>
            </a:pPr>
            <a:r>
              <a:rPr lang="en-US" sz="2400" dirty="0"/>
              <a:t>The tasks of establishing mutual availability for talk, identifying participants or institutions, and initiating the first topic or the reason for the exchange are accomplished in different ways depending on these differences.</a:t>
            </a:r>
          </a:p>
          <a:p>
            <a:endParaRPr lang="en-US" dirty="0"/>
          </a:p>
        </p:txBody>
      </p:sp>
      <p:sp>
        <p:nvSpPr>
          <p:cNvPr id="4" name="Slide Number Placeholder 3"/>
          <p:cNvSpPr>
            <a:spLocks noGrp="1"/>
          </p:cNvSpPr>
          <p:nvPr>
            <p:ph type="sldNum" sz="quarter" idx="12"/>
          </p:nvPr>
        </p:nvSpPr>
        <p:spPr/>
        <p:txBody>
          <a:bodyPr/>
          <a:lstStyle/>
          <a:p>
            <a:fld id="{0F341688-E909-434D-B252-8A6BD4B72D7E}" type="slidenum">
              <a:rPr lang="en-US" smtClean="0"/>
              <a:t>13</a:t>
            </a:fld>
            <a:endParaRPr lang="en-US" dirty="0"/>
          </a:p>
        </p:txBody>
      </p:sp>
    </p:spTree>
    <p:extLst>
      <p:ext uri="{BB962C8B-B14F-4D97-AF65-F5344CB8AC3E}">
        <p14:creationId xmlns:p14="http://schemas.microsoft.com/office/powerpoint/2010/main" val="16762655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99259"/>
            <a:ext cx="10515600" cy="623454"/>
          </a:xfrm>
        </p:spPr>
        <p:txBody>
          <a:bodyPr>
            <a:normAutofit/>
          </a:bodyPr>
          <a:lstStyle/>
          <a:p>
            <a:r>
              <a:rPr lang="en-US" sz="3200" dirty="0">
                <a:latin typeface="+mn-lt"/>
              </a:rPr>
              <a:t>Selected Sources</a:t>
            </a:r>
          </a:p>
        </p:txBody>
      </p:sp>
      <p:sp>
        <p:nvSpPr>
          <p:cNvPr id="3" name="Content Placeholder 2"/>
          <p:cNvSpPr>
            <a:spLocks noGrp="1"/>
          </p:cNvSpPr>
          <p:nvPr>
            <p:ph idx="1"/>
          </p:nvPr>
        </p:nvSpPr>
        <p:spPr>
          <a:xfrm>
            <a:off x="838200" y="1039090"/>
            <a:ext cx="10515600" cy="5611091"/>
          </a:xfrm>
        </p:spPr>
        <p:txBody>
          <a:bodyPr/>
          <a:lstStyle/>
          <a:p>
            <a:pPr marL="0" indent="0">
              <a:lnSpc>
                <a:spcPct val="100000"/>
              </a:lnSpc>
              <a:spcBef>
                <a:spcPts val="0"/>
              </a:spcBef>
              <a:spcAft>
                <a:spcPts val="600"/>
              </a:spcAft>
              <a:buNone/>
            </a:pPr>
            <a:r>
              <a:rPr lang="en-US" sz="1800" dirty="0"/>
              <a:t>Do, Hoa, Tran Huu Thuy Giang, and Ket Maj. (2018), 'Vietnamese telephone openings:  Both universals and particulars', </a:t>
            </a:r>
            <a:r>
              <a:rPr lang="en-US" sz="1800" u="sng" dirty="0"/>
              <a:t>Language and Dialogue</a:t>
            </a:r>
            <a:r>
              <a:rPr lang="en-US" sz="1800" dirty="0"/>
              <a:t>, 8, (3), 363-389.</a:t>
            </a:r>
          </a:p>
          <a:p>
            <a:pPr marL="0" indent="0">
              <a:lnSpc>
                <a:spcPct val="100000"/>
              </a:lnSpc>
              <a:spcBef>
                <a:spcPts val="0"/>
              </a:spcBef>
              <a:spcAft>
                <a:spcPts val="600"/>
              </a:spcAft>
              <a:buNone/>
            </a:pPr>
            <a:r>
              <a:rPr lang="en-US" sz="1800" dirty="0"/>
              <a:t>Kidwell, Mardi and Heidi Kevoe-Feldman. (2018), 'Making an impression in traffic stops:  Citizens’ volunteered accounts in two positions', </a:t>
            </a:r>
            <a:r>
              <a:rPr lang="en-US" sz="1800" u="sng" dirty="0"/>
              <a:t>Discourse Studies</a:t>
            </a:r>
            <a:r>
              <a:rPr lang="en-US" sz="1800" dirty="0"/>
              <a:t>, 20, (5), 613-636. </a:t>
            </a:r>
          </a:p>
          <a:p>
            <a:pPr marL="0" indent="0">
              <a:lnSpc>
                <a:spcPct val="100000"/>
              </a:lnSpc>
              <a:spcBef>
                <a:spcPts val="0"/>
              </a:spcBef>
              <a:spcAft>
                <a:spcPts val="600"/>
              </a:spcAft>
              <a:buNone/>
            </a:pPr>
            <a:r>
              <a:rPr lang="en-US" sz="1800" dirty="0">
                <a:effectLst/>
                <a:ea typeface="Calibri" panose="020F0502020204030204" pitchFamily="34" charset="0"/>
              </a:rPr>
              <a:t>Lindström, Anna. (1994), ‘Identification and recognition in Swedish telephone conversation openings’, </a:t>
            </a:r>
            <a:r>
              <a:rPr lang="en-US" sz="1800" u="sng" dirty="0">
                <a:effectLst/>
                <a:ea typeface="Calibri" panose="020F0502020204030204" pitchFamily="34" charset="0"/>
              </a:rPr>
              <a:t>Language in Society</a:t>
            </a:r>
            <a:r>
              <a:rPr lang="en-US" sz="1800" dirty="0">
                <a:effectLst/>
                <a:ea typeface="Calibri" panose="020F0502020204030204" pitchFamily="34" charset="0"/>
              </a:rPr>
              <a:t>, 34, 231–52.</a:t>
            </a:r>
          </a:p>
          <a:p>
            <a:pPr marL="0" indent="0">
              <a:lnSpc>
                <a:spcPct val="100000"/>
              </a:lnSpc>
              <a:spcBef>
                <a:spcPts val="0"/>
              </a:spcBef>
              <a:spcAft>
                <a:spcPts val="600"/>
              </a:spcAft>
              <a:buNone/>
            </a:pPr>
            <a:r>
              <a:rPr lang="en-US" sz="1800" dirty="0"/>
              <a:t>Pillet-Shore, Danielle. (2018), 'How to begin', </a:t>
            </a:r>
            <a:r>
              <a:rPr lang="en-US" sz="1800" u="sng" dirty="0"/>
              <a:t>Research on Language and Social Interaction</a:t>
            </a:r>
            <a:r>
              <a:rPr lang="en-US" sz="1800" i="1" dirty="0"/>
              <a:t>, </a:t>
            </a:r>
            <a:r>
              <a:rPr lang="en-US" sz="1800" dirty="0"/>
              <a:t>51, (3), 213-231.</a:t>
            </a:r>
          </a:p>
          <a:p>
            <a:pPr marL="0" indent="0">
              <a:lnSpc>
                <a:spcPct val="100000"/>
              </a:lnSpc>
              <a:spcBef>
                <a:spcPts val="0"/>
              </a:spcBef>
              <a:spcAft>
                <a:spcPts val="600"/>
              </a:spcAft>
              <a:buNone/>
            </a:pPr>
            <a:r>
              <a:rPr lang="en-US" sz="1800" dirty="0">
                <a:effectLst/>
                <a:ea typeface="Calibri" panose="020F0502020204030204" pitchFamily="34" charset="0"/>
                <a:cs typeface="Times New Roman" panose="02020603050405020304" pitchFamily="18" charset="0"/>
              </a:rPr>
              <a:t>Schegloff, Emanuel A. (1986), ‘The Routine as Achievement’, </a:t>
            </a:r>
            <a:r>
              <a:rPr lang="en-US" sz="1800" u="sng" dirty="0">
                <a:effectLst/>
                <a:ea typeface="Calibri" panose="020F0502020204030204" pitchFamily="34" charset="0"/>
                <a:cs typeface="Times New Roman" panose="02020603050405020304" pitchFamily="18" charset="0"/>
              </a:rPr>
              <a:t>Human Studies</a:t>
            </a:r>
            <a:r>
              <a:rPr lang="en-US" sz="1800" dirty="0">
                <a:effectLst/>
                <a:ea typeface="Calibri" panose="020F0502020204030204" pitchFamily="34" charset="0"/>
                <a:cs typeface="Times New Roman" panose="02020603050405020304" pitchFamily="18" charset="0"/>
              </a:rPr>
              <a:t>, 9, 111–51.</a:t>
            </a:r>
          </a:p>
          <a:p>
            <a:pPr marL="0" indent="0">
              <a:lnSpc>
                <a:spcPct val="100000"/>
              </a:lnSpc>
              <a:spcBef>
                <a:spcPts val="0"/>
              </a:spcBef>
              <a:spcAft>
                <a:spcPts val="600"/>
              </a:spcAft>
              <a:buNone/>
            </a:pPr>
            <a:r>
              <a:rPr lang="en-US" sz="1800" dirty="0">
                <a:effectLst/>
                <a:ea typeface="Calibri" panose="020F0502020204030204" pitchFamily="34" charset="0"/>
                <a:cs typeface="Times New Roman" panose="02020603050405020304" pitchFamily="18" charset="0"/>
              </a:rPr>
              <a:t>Schegloff, Emanuel A. (1979), ‘Identification and recognition in telephone conversation openings’, in George Psathas (ed.), </a:t>
            </a:r>
            <a:r>
              <a:rPr lang="en-US" sz="1800" u="sng" dirty="0">
                <a:effectLst/>
                <a:ea typeface="Calibri" panose="020F0502020204030204" pitchFamily="34" charset="0"/>
                <a:cs typeface="Times New Roman" panose="02020603050405020304" pitchFamily="18" charset="0"/>
              </a:rPr>
              <a:t>Everyday Language: Studies in Ethnomethodology</a:t>
            </a:r>
            <a:r>
              <a:rPr lang="en-US" sz="1800" dirty="0">
                <a:effectLst/>
                <a:ea typeface="Calibri" panose="020F0502020204030204" pitchFamily="34" charset="0"/>
                <a:cs typeface="Times New Roman" panose="02020603050405020304" pitchFamily="18" charset="0"/>
              </a:rPr>
              <a:t>. New York: Irvington, pp. 23–78.</a:t>
            </a:r>
          </a:p>
          <a:p>
            <a:pPr marL="0" indent="0">
              <a:lnSpc>
                <a:spcPct val="100000"/>
              </a:lnSpc>
              <a:spcBef>
                <a:spcPts val="0"/>
              </a:spcBef>
              <a:spcAft>
                <a:spcPts val="600"/>
              </a:spcAft>
              <a:buNone/>
            </a:pPr>
            <a:r>
              <a:rPr lang="en-US" sz="1800" dirty="0">
                <a:effectLst/>
                <a:ea typeface="Calibri" panose="020F0502020204030204" pitchFamily="34" charset="0"/>
                <a:cs typeface="Times New Roman" panose="02020603050405020304" pitchFamily="18" charset="0"/>
              </a:rPr>
              <a:t>Whalen, Jack and Don H. Zimmerman. (1987), ‘Sequential and institutional contexts in calls for help’, </a:t>
            </a:r>
            <a:r>
              <a:rPr lang="en-US" sz="1800" u="sng" dirty="0">
                <a:effectLst/>
                <a:ea typeface="Calibri" panose="020F0502020204030204" pitchFamily="34" charset="0"/>
                <a:cs typeface="Times New Roman" panose="02020603050405020304" pitchFamily="18" charset="0"/>
              </a:rPr>
              <a:t>Social Psychology Quarterly</a:t>
            </a:r>
            <a:r>
              <a:rPr lang="en-US" sz="1800" dirty="0">
                <a:effectLst/>
                <a:ea typeface="Calibri" panose="020F0502020204030204" pitchFamily="34" charset="0"/>
                <a:cs typeface="Times New Roman" panose="02020603050405020304" pitchFamily="18" charset="0"/>
              </a:rPr>
              <a:t>, 50, (2), 172–85.</a:t>
            </a:r>
          </a:p>
          <a:p>
            <a:pPr marL="0" indent="0">
              <a:lnSpc>
                <a:spcPct val="100000"/>
              </a:lnSpc>
              <a:spcBef>
                <a:spcPts val="0"/>
              </a:spcBef>
              <a:spcAft>
                <a:spcPts val="600"/>
              </a:spcAft>
              <a:buNone/>
            </a:pPr>
            <a:endParaRPr lang="en-US" sz="1800" dirty="0"/>
          </a:p>
          <a:p>
            <a:endParaRPr lang="en-US" dirty="0"/>
          </a:p>
        </p:txBody>
      </p:sp>
      <p:sp>
        <p:nvSpPr>
          <p:cNvPr id="4" name="Slide Number Placeholder 3"/>
          <p:cNvSpPr>
            <a:spLocks noGrp="1"/>
          </p:cNvSpPr>
          <p:nvPr>
            <p:ph type="sldNum" sz="quarter" idx="12"/>
          </p:nvPr>
        </p:nvSpPr>
        <p:spPr/>
        <p:txBody>
          <a:bodyPr/>
          <a:lstStyle/>
          <a:p>
            <a:fld id="{0F341688-E909-434D-B252-8A6BD4B72D7E}" type="slidenum">
              <a:rPr lang="en-US" smtClean="0"/>
              <a:t>14</a:t>
            </a:fld>
            <a:endParaRPr lang="en-US" dirty="0"/>
          </a:p>
        </p:txBody>
      </p:sp>
    </p:spTree>
    <p:extLst>
      <p:ext uri="{BB962C8B-B14F-4D97-AF65-F5344CB8AC3E}">
        <p14:creationId xmlns:p14="http://schemas.microsoft.com/office/powerpoint/2010/main" val="2354296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mn-lt"/>
              </a:rPr>
              <a:t>Outline</a:t>
            </a:r>
          </a:p>
        </p:txBody>
      </p:sp>
      <p:sp>
        <p:nvSpPr>
          <p:cNvPr id="3" name="Content Placeholder 2"/>
          <p:cNvSpPr>
            <a:spLocks noGrp="1"/>
          </p:cNvSpPr>
          <p:nvPr>
            <p:ph idx="1"/>
          </p:nvPr>
        </p:nvSpPr>
        <p:spPr/>
        <p:txBody>
          <a:bodyPr>
            <a:normAutofit/>
          </a:bodyPr>
          <a:lstStyle/>
          <a:p>
            <a:pPr marL="0" indent="0">
              <a:buNone/>
            </a:pPr>
            <a:r>
              <a:rPr lang="en-US" sz="2400" dirty="0"/>
              <a:t>Introduction</a:t>
            </a:r>
          </a:p>
          <a:p>
            <a:pPr marL="0" indent="0">
              <a:buNone/>
            </a:pPr>
            <a:r>
              <a:rPr lang="en-US" sz="2400"/>
              <a:t>Schegloff’s Research </a:t>
            </a:r>
            <a:r>
              <a:rPr lang="en-US" sz="2400" dirty="0"/>
              <a:t>on Telephone Call Openings</a:t>
            </a:r>
          </a:p>
          <a:p>
            <a:pPr marL="0" indent="0">
              <a:buNone/>
            </a:pPr>
            <a:r>
              <a:rPr lang="en-US" sz="2400" dirty="0"/>
              <a:t>Cross-Cultural Comparison of Telephone Call Openings</a:t>
            </a:r>
          </a:p>
          <a:p>
            <a:pPr marL="0" indent="0">
              <a:buNone/>
            </a:pPr>
            <a:r>
              <a:rPr lang="en-US" sz="2400" dirty="0"/>
              <a:t>“Service Call” Openings</a:t>
            </a:r>
          </a:p>
          <a:p>
            <a:pPr marL="0" indent="0">
              <a:buNone/>
            </a:pPr>
            <a:r>
              <a:rPr lang="en-US" sz="2400" dirty="0"/>
              <a:t>Openings in Face-to-face Interactions</a:t>
            </a:r>
          </a:p>
          <a:p>
            <a:pPr marL="457200" lvl="1" indent="0">
              <a:buNone/>
            </a:pPr>
            <a:r>
              <a:rPr lang="en-US" dirty="0"/>
              <a:t>Openings in Face-to-face Interactions in Ordinary Conversation</a:t>
            </a:r>
          </a:p>
          <a:p>
            <a:pPr marL="457200" lvl="1" indent="0">
              <a:buNone/>
            </a:pPr>
            <a:r>
              <a:rPr lang="en-US" dirty="0"/>
              <a:t>Openings in Face-to-face Interactions in institutional Settings</a:t>
            </a:r>
          </a:p>
          <a:p>
            <a:pPr marL="0" indent="0">
              <a:buNone/>
            </a:pPr>
            <a:r>
              <a:rPr lang="en-US" sz="2400"/>
              <a:t>Summary</a:t>
            </a:r>
          </a:p>
          <a:p>
            <a:pPr marL="0" indent="0">
              <a:buNone/>
            </a:pPr>
            <a:r>
              <a:rPr lang="en-US" sz="2400"/>
              <a:t>References</a:t>
            </a:r>
            <a:endParaRPr lang="en-US" sz="2400" dirty="0"/>
          </a:p>
        </p:txBody>
      </p:sp>
      <p:sp>
        <p:nvSpPr>
          <p:cNvPr id="4" name="Slide Number Placeholder 3"/>
          <p:cNvSpPr>
            <a:spLocks noGrp="1"/>
          </p:cNvSpPr>
          <p:nvPr>
            <p:ph type="sldNum" sz="quarter" idx="12"/>
          </p:nvPr>
        </p:nvSpPr>
        <p:spPr/>
        <p:txBody>
          <a:bodyPr/>
          <a:lstStyle/>
          <a:p>
            <a:fld id="{0F341688-E909-434D-B252-8A6BD4B72D7E}" type="slidenum">
              <a:rPr lang="en-US" smtClean="0"/>
              <a:t>2</a:t>
            </a:fld>
            <a:endParaRPr lang="en-US" dirty="0"/>
          </a:p>
        </p:txBody>
      </p:sp>
    </p:spTree>
    <p:extLst>
      <p:ext uri="{BB962C8B-B14F-4D97-AF65-F5344CB8AC3E}">
        <p14:creationId xmlns:p14="http://schemas.microsoft.com/office/powerpoint/2010/main" val="3977769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mn-lt"/>
              </a:rPr>
              <a:t>Introduction</a:t>
            </a:r>
          </a:p>
        </p:txBody>
      </p:sp>
      <p:sp>
        <p:nvSpPr>
          <p:cNvPr id="3" name="Content Placeholder 2"/>
          <p:cNvSpPr>
            <a:spLocks noGrp="1"/>
          </p:cNvSpPr>
          <p:nvPr>
            <p:ph idx="1"/>
          </p:nvPr>
        </p:nvSpPr>
        <p:spPr/>
        <p:txBody>
          <a:bodyPr>
            <a:normAutofit/>
          </a:bodyPr>
          <a:lstStyle/>
          <a:p>
            <a:pPr marL="0" indent="0">
              <a:lnSpc>
                <a:spcPct val="100000"/>
              </a:lnSpc>
              <a:spcBef>
                <a:spcPts val="0"/>
              </a:spcBef>
              <a:spcAft>
                <a:spcPts val="600"/>
              </a:spcAft>
              <a:buNone/>
            </a:pPr>
            <a:r>
              <a:rPr lang="en-US" sz="2400" dirty="0"/>
              <a:t>Opening interactions, whether on the telephone or in-person, requires the accomplishment of actions to establish mutual availability to talk, identifying participants, and introducing topics of talk or the business of the interaction.</a:t>
            </a:r>
          </a:p>
          <a:p>
            <a:pPr marL="0" indent="0">
              <a:lnSpc>
                <a:spcPct val="100000"/>
              </a:lnSpc>
              <a:spcBef>
                <a:spcPts val="0"/>
              </a:spcBef>
              <a:spcAft>
                <a:spcPts val="600"/>
              </a:spcAft>
              <a:buNone/>
            </a:pPr>
            <a:endParaRPr lang="en-US" sz="2400" dirty="0"/>
          </a:p>
          <a:p>
            <a:pPr marL="0" indent="0">
              <a:lnSpc>
                <a:spcPct val="100000"/>
              </a:lnSpc>
              <a:spcBef>
                <a:spcPts val="0"/>
              </a:spcBef>
              <a:spcAft>
                <a:spcPts val="600"/>
              </a:spcAft>
              <a:buNone/>
            </a:pPr>
            <a:r>
              <a:rPr lang="en-US" sz="2400" dirty="0"/>
              <a:t>Techniques for accomplishing these actions may differ depending on the modality and the purpose of the interaction (e.g., telephone vs. in person, informal interaction vs. talk in institutional settings).</a:t>
            </a:r>
          </a:p>
          <a:p>
            <a:pPr marL="0" indent="0">
              <a:lnSpc>
                <a:spcPct val="100000"/>
              </a:lnSpc>
              <a:spcBef>
                <a:spcPts val="0"/>
              </a:spcBef>
              <a:spcAft>
                <a:spcPts val="600"/>
              </a:spcAft>
              <a:buNone/>
            </a:pPr>
            <a:endParaRPr lang="en-US" sz="2400" dirty="0"/>
          </a:p>
          <a:p>
            <a:pPr marL="0" indent="0">
              <a:lnSpc>
                <a:spcPct val="100000"/>
              </a:lnSpc>
              <a:spcBef>
                <a:spcPts val="0"/>
              </a:spcBef>
              <a:spcAft>
                <a:spcPts val="600"/>
              </a:spcAft>
              <a:buNone/>
            </a:pPr>
            <a:r>
              <a:rPr lang="en-US" sz="2400" dirty="0"/>
              <a:t>This chapter begins with traditional land line telephone conversations and then addresses face to face openings in informal and institutional contexts.</a:t>
            </a:r>
          </a:p>
        </p:txBody>
      </p:sp>
      <p:sp>
        <p:nvSpPr>
          <p:cNvPr id="4" name="Slide Number Placeholder 3"/>
          <p:cNvSpPr>
            <a:spLocks noGrp="1"/>
          </p:cNvSpPr>
          <p:nvPr>
            <p:ph type="sldNum" sz="quarter" idx="12"/>
          </p:nvPr>
        </p:nvSpPr>
        <p:spPr/>
        <p:txBody>
          <a:bodyPr/>
          <a:lstStyle/>
          <a:p>
            <a:fld id="{0F341688-E909-434D-B252-8A6BD4B72D7E}" type="slidenum">
              <a:rPr lang="en-US" smtClean="0"/>
              <a:t>3</a:t>
            </a:fld>
            <a:endParaRPr lang="en-US" dirty="0"/>
          </a:p>
        </p:txBody>
      </p:sp>
    </p:spTree>
    <p:extLst>
      <p:ext uri="{BB962C8B-B14F-4D97-AF65-F5344CB8AC3E}">
        <p14:creationId xmlns:p14="http://schemas.microsoft.com/office/powerpoint/2010/main" val="1087700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74460"/>
          </a:xfrm>
        </p:spPr>
        <p:txBody>
          <a:bodyPr/>
          <a:lstStyle/>
          <a:p>
            <a:br>
              <a:rPr lang="en-US" sz="3200" dirty="0">
                <a:latin typeface="+mn-lt"/>
              </a:rPr>
            </a:br>
            <a:r>
              <a:rPr lang="en-US" sz="3200" dirty="0">
                <a:latin typeface="+mn-lt"/>
              </a:rPr>
              <a:t>Schegloff’s (1979) Research on Telephone Call Openings</a:t>
            </a:r>
            <a:br>
              <a:rPr lang="en-US" dirty="0"/>
            </a:br>
            <a:endParaRPr lang="en-US" dirty="0"/>
          </a:p>
        </p:txBody>
      </p:sp>
      <p:sp>
        <p:nvSpPr>
          <p:cNvPr id="3" name="Content Placeholder 2"/>
          <p:cNvSpPr>
            <a:spLocks noGrp="1"/>
          </p:cNvSpPr>
          <p:nvPr>
            <p:ph idx="1"/>
          </p:nvPr>
        </p:nvSpPr>
        <p:spPr>
          <a:xfrm>
            <a:off x="1439332" y="1825625"/>
            <a:ext cx="9914467" cy="4351338"/>
          </a:xfrm>
        </p:spPr>
        <p:txBody>
          <a:bodyPr>
            <a:normAutofit/>
          </a:bodyPr>
          <a:lstStyle/>
          <a:p>
            <a:pPr marL="0" indent="0">
              <a:buNone/>
            </a:pPr>
            <a:r>
              <a:rPr lang="en-US" sz="2400" dirty="0"/>
              <a:t>Traditional land line telephones (no video, no caller id, phone makes sound when receiver lifted)</a:t>
            </a:r>
          </a:p>
          <a:p>
            <a:pPr marL="0" indent="0">
              <a:buNone/>
            </a:pPr>
            <a:endParaRPr lang="en-US" sz="2400" dirty="0"/>
          </a:p>
          <a:p>
            <a:pPr marL="0" indent="0">
              <a:buNone/>
            </a:pPr>
            <a:r>
              <a:rPr lang="en-US" sz="2400" dirty="0"/>
              <a:t>Discovered sequence of actions involved in opening calls in informal contexts</a:t>
            </a:r>
          </a:p>
        </p:txBody>
      </p:sp>
      <p:sp>
        <p:nvSpPr>
          <p:cNvPr id="4" name="Slide Number Placeholder 3"/>
          <p:cNvSpPr>
            <a:spLocks noGrp="1"/>
          </p:cNvSpPr>
          <p:nvPr>
            <p:ph type="sldNum" sz="quarter" idx="12"/>
          </p:nvPr>
        </p:nvSpPr>
        <p:spPr/>
        <p:txBody>
          <a:bodyPr/>
          <a:lstStyle/>
          <a:p>
            <a:fld id="{0F341688-E909-434D-B252-8A6BD4B72D7E}" type="slidenum">
              <a:rPr lang="en-US" smtClean="0"/>
              <a:t>4</a:t>
            </a:fld>
            <a:endParaRPr lang="en-US" dirty="0"/>
          </a:p>
        </p:txBody>
      </p:sp>
    </p:spTree>
    <p:extLst>
      <p:ext uri="{BB962C8B-B14F-4D97-AF65-F5344CB8AC3E}">
        <p14:creationId xmlns:p14="http://schemas.microsoft.com/office/powerpoint/2010/main" val="2120909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mn-lt"/>
              </a:rPr>
              <a:t>Opening Sequence in Ordinary Telephone Calls </a:t>
            </a:r>
          </a:p>
        </p:txBody>
      </p:sp>
      <p:sp>
        <p:nvSpPr>
          <p:cNvPr id="3" name="Content Placeholder 2"/>
          <p:cNvSpPr>
            <a:spLocks noGrp="1"/>
          </p:cNvSpPr>
          <p:nvPr>
            <p:ph idx="1"/>
          </p:nvPr>
        </p:nvSpPr>
        <p:spPr>
          <a:xfrm>
            <a:off x="1752600" y="1825625"/>
            <a:ext cx="9601200" cy="4351338"/>
          </a:xfrm>
        </p:spPr>
        <p:txBody>
          <a:bodyPr>
            <a:normAutofit/>
          </a:bodyPr>
          <a:lstStyle/>
          <a:p>
            <a:pPr marL="0" indent="0">
              <a:buNone/>
            </a:pPr>
            <a:r>
              <a:rPr lang="en-US" sz="2400" dirty="0"/>
              <a:t>1.  The summons-answer sequence.</a:t>
            </a:r>
          </a:p>
          <a:p>
            <a:pPr marL="0" indent="0">
              <a:buNone/>
            </a:pPr>
            <a:r>
              <a:rPr lang="en-US" sz="2400" dirty="0"/>
              <a:t>2.  The identification/recognition sequence.</a:t>
            </a:r>
          </a:p>
          <a:p>
            <a:pPr marL="0" indent="0">
              <a:buNone/>
            </a:pPr>
            <a:r>
              <a:rPr lang="en-US" sz="2400" dirty="0"/>
              <a:t>3.  The greeting exchange.</a:t>
            </a:r>
          </a:p>
          <a:p>
            <a:pPr marL="0" indent="0">
              <a:buNone/>
            </a:pPr>
            <a:r>
              <a:rPr lang="en-US" sz="2400" dirty="0"/>
              <a:t>4.  The (optional) exchange of ritual inquiries.</a:t>
            </a:r>
          </a:p>
          <a:p>
            <a:pPr marL="0" indent="0">
              <a:buNone/>
            </a:pPr>
            <a:r>
              <a:rPr lang="en-US" sz="2400" dirty="0"/>
              <a:t>5.  Pretopical talk or preliminary conversation (optional).</a:t>
            </a:r>
          </a:p>
          <a:p>
            <a:pPr marL="0" indent="0">
              <a:buNone/>
            </a:pPr>
            <a:r>
              <a:rPr lang="en-US" sz="2400" dirty="0"/>
              <a:t>6.  The reason for the call.</a:t>
            </a:r>
          </a:p>
          <a:p>
            <a:pPr marL="0" indent="0">
              <a:buNone/>
            </a:pPr>
            <a:endParaRPr lang="en-US" sz="2400" dirty="0"/>
          </a:p>
          <a:p>
            <a:pPr marL="0" indent="0">
              <a:buNone/>
            </a:pPr>
            <a:r>
              <a:rPr lang="en-US" sz="1600" dirty="0"/>
              <a:t>(Schegloff, 1979)</a:t>
            </a:r>
          </a:p>
        </p:txBody>
      </p:sp>
      <p:sp>
        <p:nvSpPr>
          <p:cNvPr id="4" name="Slide Number Placeholder 3"/>
          <p:cNvSpPr>
            <a:spLocks noGrp="1"/>
          </p:cNvSpPr>
          <p:nvPr>
            <p:ph type="sldNum" sz="quarter" idx="12"/>
          </p:nvPr>
        </p:nvSpPr>
        <p:spPr/>
        <p:txBody>
          <a:bodyPr/>
          <a:lstStyle/>
          <a:p>
            <a:fld id="{0F341688-E909-434D-B252-8A6BD4B72D7E}" type="slidenum">
              <a:rPr lang="en-US" smtClean="0"/>
              <a:t>5</a:t>
            </a:fld>
            <a:endParaRPr lang="en-US" dirty="0"/>
          </a:p>
        </p:txBody>
      </p:sp>
    </p:spTree>
    <p:extLst>
      <p:ext uri="{BB962C8B-B14F-4D97-AF65-F5344CB8AC3E}">
        <p14:creationId xmlns:p14="http://schemas.microsoft.com/office/powerpoint/2010/main" val="2350086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57835"/>
          </a:xfrm>
        </p:spPr>
        <p:txBody>
          <a:bodyPr/>
          <a:lstStyle/>
          <a:p>
            <a:br>
              <a:rPr lang="en-US" sz="3200" dirty="0">
                <a:latin typeface="+mn-lt"/>
              </a:rPr>
            </a:br>
            <a:r>
              <a:rPr lang="en-US" sz="3200" dirty="0">
                <a:latin typeface="+mn-lt"/>
              </a:rPr>
              <a:t>Excerpt 1:  Schegloff (1986, p. 115)</a:t>
            </a:r>
            <a:br>
              <a:rPr lang="en-US" dirty="0"/>
            </a:br>
            <a:endParaRPr lang="en-US" dirty="0"/>
          </a:p>
        </p:txBody>
      </p:sp>
      <p:sp>
        <p:nvSpPr>
          <p:cNvPr id="3" name="Content Placeholder 2"/>
          <p:cNvSpPr>
            <a:spLocks noGrp="1"/>
          </p:cNvSpPr>
          <p:nvPr>
            <p:ph idx="1"/>
          </p:nvPr>
        </p:nvSpPr>
        <p:spPr>
          <a:xfrm>
            <a:off x="838200" y="1055716"/>
            <a:ext cx="10515600" cy="5586153"/>
          </a:xfrm>
        </p:spPr>
        <p:txBody>
          <a:bodyPr/>
          <a:lstStyle/>
          <a:p>
            <a:pPr marL="0" indent="0">
              <a:buNone/>
            </a:pPr>
            <a:r>
              <a:rPr lang="en-US" sz="2400" dirty="0"/>
              <a:t>1	((telephone rings))</a:t>
            </a:r>
          </a:p>
          <a:p>
            <a:pPr marL="0" indent="0">
              <a:buNone/>
            </a:pPr>
            <a:r>
              <a:rPr lang="en-US" sz="2400" dirty="0"/>
              <a:t>2 	J:	Hallo,</a:t>
            </a:r>
          </a:p>
          <a:p>
            <a:pPr marL="0" indent="0">
              <a:buNone/>
            </a:pPr>
            <a:r>
              <a:rPr lang="en-US" sz="2400" dirty="0"/>
              <a:t>3	B:	Hello Jim?</a:t>
            </a:r>
          </a:p>
          <a:p>
            <a:pPr marL="0" indent="0">
              <a:buNone/>
            </a:pPr>
            <a:r>
              <a:rPr lang="en-US" sz="2400" dirty="0"/>
              <a:t>4	J:	Yeah,</a:t>
            </a:r>
          </a:p>
          <a:p>
            <a:pPr marL="0" indent="0">
              <a:buNone/>
            </a:pPr>
            <a:r>
              <a:rPr lang="en-US" sz="2400" dirty="0"/>
              <a:t>5	B:	's Bonnie.</a:t>
            </a:r>
          </a:p>
          <a:p>
            <a:pPr marL="0" indent="0">
              <a:buNone/>
            </a:pPr>
            <a:r>
              <a:rPr lang="en-US" sz="2400" dirty="0"/>
              <a:t>6	J: 	Hi,</a:t>
            </a:r>
          </a:p>
          <a:p>
            <a:pPr marL="0" indent="0">
              <a:buNone/>
            </a:pPr>
            <a:r>
              <a:rPr lang="en-US" sz="2400" dirty="0"/>
              <a:t>7	B:	Hi, how are </a:t>
            </a:r>
            <a:r>
              <a:rPr lang="en-US" sz="2400" dirty="0" err="1"/>
              <a:t>yuh</a:t>
            </a:r>
            <a:endParaRPr lang="en-US" sz="2400"/>
          </a:p>
          <a:p>
            <a:pPr marL="0" indent="0">
              <a:buNone/>
            </a:pPr>
            <a:r>
              <a:rPr lang="en-US" sz="2400"/>
              <a:t>8	J: 	Fine, how're you,</a:t>
            </a:r>
          </a:p>
          <a:p>
            <a:pPr marL="0" indent="0">
              <a:buNone/>
            </a:pPr>
            <a:r>
              <a:rPr lang="en-US" sz="2400"/>
              <a:t>9	B:	Oh, okay I guess</a:t>
            </a:r>
          </a:p>
          <a:p>
            <a:pPr marL="0" indent="0">
              <a:buNone/>
            </a:pPr>
            <a:r>
              <a:rPr lang="en-US" sz="2400"/>
              <a:t>10	J:	Oh okay.</a:t>
            </a:r>
          </a:p>
          <a:p>
            <a:pPr marL="0" indent="0">
              <a:buNone/>
            </a:pPr>
            <a:r>
              <a:rPr lang="en-US" sz="2400"/>
              <a:t>11	B:	Uhm (0.2) what are yo</a:t>
            </a:r>
            <a:r>
              <a:rPr lang="en-US" sz="2400" b="1"/>
              <a:t>u</a:t>
            </a:r>
            <a:r>
              <a:rPr lang="en-US" sz="2400"/>
              <a:t> doing New Year's Eve.</a:t>
            </a:r>
          </a:p>
          <a:p>
            <a:endParaRPr lang="en-US"/>
          </a:p>
        </p:txBody>
      </p:sp>
      <p:sp>
        <p:nvSpPr>
          <p:cNvPr id="4" name="Slide Number Placeholder 3"/>
          <p:cNvSpPr>
            <a:spLocks noGrp="1"/>
          </p:cNvSpPr>
          <p:nvPr>
            <p:ph type="sldNum" sz="quarter" idx="12"/>
          </p:nvPr>
        </p:nvSpPr>
        <p:spPr/>
        <p:txBody>
          <a:bodyPr/>
          <a:lstStyle/>
          <a:p>
            <a:fld id="{0F341688-E909-434D-B252-8A6BD4B72D7E}" type="slidenum">
              <a:rPr lang="en-US" smtClean="0"/>
              <a:t>6</a:t>
            </a:fld>
            <a:endParaRPr lang="en-US"/>
          </a:p>
        </p:txBody>
      </p:sp>
    </p:spTree>
    <p:extLst>
      <p:ext uri="{BB962C8B-B14F-4D97-AF65-F5344CB8AC3E}">
        <p14:creationId xmlns:p14="http://schemas.microsoft.com/office/powerpoint/2010/main" val="412902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49028"/>
          </a:xfrm>
        </p:spPr>
        <p:txBody>
          <a:bodyPr/>
          <a:lstStyle/>
          <a:p>
            <a:br>
              <a:rPr lang="en-US" sz="3200">
                <a:latin typeface="+mn-lt"/>
              </a:rPr>
            </a:br>
            <a:r>
              <a:rPr lang="en-US" sz="3200" dirty="0">
                <a:latin typeface="+mn-lt"/>
              </a:rPr>
              <a:t>Cross-Cultural Comparison of Telephone Call Openings</a:t>
            </a:r>
            <a:br>
              <a:rPr lang="en-US" dirty="0"/>
            </a:br>
            <a:endParaRPr lang="en-US" dirty="0"/>
          </a:p>
        </p:txBody>
      </p:sp>
      <p:sp>
        <p:nvSpPr>
          <p:cNvPr id="3" name="Content Placeholder 2"/>
          <p:cNvSpPr>
            <a:spLocks noGrp="1"/>
          </p:cNvSpPr>
          <p:nvPr>
            <p:ph idx="1"/>
          </p:nvPr>
        </p:nvSpPr>
        <p:spPr>
          <a:xfrm>
            <a:off x="1439332" y="1879600"/>
            <a:ext cx="9914467" cy="4476749"/>
          </a:xfrm>
        </p:spPr>
        <p:txBody>
          <a:bodyPr/>
          <a:lstStyle/>
          <a:p>
            <a:pPr marL="0" indent="0">
              <a:buNone/>
            </a:pPr>
            <a:r>
              <a:rPr lang="en-US" sz="2400" dirty="0"/>
              <a:t>Cultural conventions for doing the work of opening a telephone call may differ depending on language or nationality</a:t>
            </a:r>
          </a:p>
          <a:p>
            <a:pPr marL="457200" lvl="1" indent="0">
              <a:buNone/>
            </a:pPr>
            <a:endParaRPr lang="en-US" dirty="0"/>
          </a:p>
          <a:p>
            <a:pPr marL="457200" lvl="1" indent="0">
              <a:buNone/>
            </a:pPr>
            <a:r>
              <a:rPr lang="en-US" dirty="0"/>
              <a:t>Lindström’s (1994) study in Sweden and the Netherlands:</a:t>
            </a:r>
          </a:p>
          <a:p>
            <a:pPr marL="914400" lvl="2" indent="0">
              <a:buNone/>
            </a:pPr>
            <a:r>
              <a:rPr lang="en-US" sz="2400" dirty="0"/>
              <a:t>Found phone calls answered by name rather than with “Hello”</a:t>
            </a:r>
          </a:p>
          <a:p>
            <a:pPr marL="914400" lvl="2" indent="0">
              <a:buNone/>
            </a:pPr>
            <a:r>
              <a:rPr lang="en-US" sz="2400" dirty="0"/>
              <a:t>Found preference for explicit identification instead of voice recognition</a:t>
            </a:r>
          </a:p>
          <a:p>
            <a:pPr marL="914400" lvl="2" indent="0">
              <a:buNone/>
            </a:pPr>
            <a:endParaRPr lang="en-US" sz="2400" dirty="0"/>
          </a:p>
          <a:p>
            <a:pPr marL="457200" lvl="1" indent="0">
              <a:buNone/>
            </a:pPr>
            <a:r>
              <a:rPr lang="en-US" dirty="0"/>
              <a:t>Do et al.’s (2018) study of Vietnamese phone calls:</a:t>
            </a:r>
          </a:p>
          <a:p>
            <a:pPr marL="914400" lvl="2" indent="0">
              <a:buNone/>
            </a:pPr>
            <a:r>
              <a:rPr lang="en-US" sz="2400" dirty="0"/>
              <a:t>Found more formal grammatical forms used when talking to elders or those of higher status; peers used less formal grammatical forms</a:t>
            </a:r>
          </a:p>
          <a:p>
            <a:pPr lvl="2"/>
            <a:endParaRPr lang="en-US" dirty="0"/>
          </a:p>
        </p:txBody>
      </p:sp>
      <p:sp>
        <p:nvSpPr>
          <p:cNvPr id="4" name="Slide Number Placeholder 3"/>
          <p:cNvSpPr>
            <a:spLocks noGrp="1"/>
          </p:cNvSpPr>
          <p:nvPr>
            <p:ph type="sldNum" sz="quarter" idx="12"/>
          </p:nvPr>
        </p:nvSpPr>
        <p:spPr/>
        <p:txBody>
          <a:bodyPr/>
          <a:lstStyle/>
          <a:p>
            <a:fld id="{0F341688-E909-434D-B252-8A6BD4B72D7E}" type="slidenum">
              <a:rPr lang="en-US" smtClean="0"/>
              <a:t>7</a:t>
            </a:fld>
            <a:endParaRPr lang="en-US" dirty="0"/>
          </a:p>
        </p:txBody>
      </p:sp>
    </p:spTree>
    <p:extLst>
      <p:ext uri="{BB962C8B-B14F-4D97-AF65-F5344CB8AC3E}">
        <p14:creationId xmlns:p14="http://schemas.microsoft.com/office/powerpoint/2010/main" val="1480185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82773"/>
          </a:xfrm>
        </p:spPr>
        <p:txBody>
          <a:bodyPr/>
          <a:lstStyle/>
          <a:p>
            <a:br>
              <a:rPr lang="en-US" sz="3200" dirty="0">
                <a:latin typeface="+mn-lt"/>
              </a:rPr>
            </a:br>
            <a:r>
              <a:rPr lang="en-US" sz="3200" dirty="0">
                <a:latin typeface="+mn-lt"/>
              </a:rPr>
              <a:t>Excerpt 3:  Lindström (1994, p. 238)</a:t>
            </a:r>
            <a:br>
              <a:rPr lang="en-US" dirty="0"/>
            </a:br>
            <a:endParaRPr lang="en-US" dirty="0"/>
          </a:p>
        </p:txBody>
      </p:sp>
      <p:sp>
        <p:nvSpPr>
          <p:cNvPr id="3" name="Content Placeholder 2"/>
          <p:cNvSpPr>
            <a:spLocks noGrp="1"/>
          </p:cNvSpPr>
          <p:nvPr>
            <p:ph idx="1"/>
          </p:nvPr>
        </p:nvSpPr>
        <p:spPr>
          <a:xfrm>
            <a:off x="838200" y="2108199"/>
            <a:ext cx="10515600" cy="4068763"/>
          </a:xfrm>
        </p:spPr>
        <p:txBody>
          <a:bodyPr>
            <a:normAutofit/>
          </a:bodyPr>
          <a:lstStyle/>
          <a:p>
            <a:pPr marL="0" indent="0">
              <a:buNone/>
            </a:pPr>
            <a:r>
              <a:rPr lang="en-US" sz="2400" dirty="0"/>
              <a:t>(Grandmother calls her grandson Henrik; English translations in parentheses)</a:t>
            </a:r>
          </a:p>
          <a:p>
            <a:pPr marL="0" indent="0">
              <a:buNone/>
            </a:pPr>
            <a:r>
              <a:rPr lang="en-US" sz="2400" dirty="0"/>
              <a:t>1	((phone rings))</a:t>
            </a:r>
            <a:br>
              <a:rPr lang="en-US" sz="2400" dirty="0"/>
            </a:br>
            <a:r>
              <a:rPr lang="en-US" sz="2400" dirty="0"/>
              <a:t>2	H:	</a:t>
            </a:r>
            <a:r>
              <a:rPr lang="en-US" sz="2400" dirty="0" err="1"/>
              <a:t>Hej</a:t>
            </a:r>
            <a:r>
              <a:rPr lang="en-US" sz="2400"/>
              <a:t> de e He:nri:k, 	   (Hi it's Henrik)</a:t>
            </a:r>
            <a:br>
              <a:rPr lang="en-US" sz="2400"/>
            </a:br>
            <a:r>
              <a:rPr lang="en-US" sz="2400"/>
              <a:t>3	G:	Ja hej de va mormo:r?	   (Yes hi it was (maternal)grandmother)</a:t>
            </a:r>
            <a:br>
              <a:rPr lang="en-US" sz="2400"/>
            </a:br>
            <a:r>
              <a:rPr lang="en-US" sz="2400"/>
              <a:t>4	H:	Hej,                  		   (Hi)</a:t>
            </a:r>
            <a:br>
              <a:rPr lang="en-US" sz="2400"/>
            </a:br>
            <a:endParaRPr lang="en-US" sz="2400"/>
          </a:p>
        </p:txBody>
      </p:sp>
      <p:sp>
        <p:nvSpPr>
          <p:cNvPr id="4" name="Slide Number Placeholder 3"/>
          <p:cNvSpPr>
            <a:spLocks noGrp="1"/>
          </p:cNvSpPr>
          <p:nvPr>
            <p:ph type="sldNum" sz="quarter" idx="12"/>
          </p:nvPr>
        </p:nvSpPr>
        <p:spPr/>
        <p:txBody>
          <a:bodyPr/>
          <a:lstStyle/>
          <a:p>
            <a:fld id="{0F341688-E909-434D-B252-8A6BD4B72D7E}" type="slidenum">
              <a:rPr lang="en-US" smtClean="0"/>
              <a:t>8</a:t>
            </a:fld>
            <a:endParaRPr lang="en-US"/>
          </a:p>
        </p:txBody>
      </p:sp>
    </p:spTree>
    <p:extLst>
      <p:ext uri="{BB962C8B-B14F-4D97-AF65-F5344CB8AC3E}">
        <p14:creationId xmlns:p14="http://schemas.microsoft.com/office/powerpoint/2010/main" val="23953730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latin typeface="+mn-lt"/>
              </a:rPr>
              <a:t>“Service Call” Openings </a:t>
            </a:r>
            <a:r>
              <a:rPr lang="en-US" sz="1200" dirty="0"/>
              <a:t>(Whalen and Zimmerman, 1987)</a:t>
            </a:r>
            <a:br>
              <a:rPr lang="en-US" dirty="0"/>
            </a:br>
            <a:endParaRPr lang="en-US" dirty="0"/>
          </a:p>
        </p:txBody>
      </p:sp>
      <p:sp>
        <p:nvSpPr>
          <p:cNvPr id="3" name="Content Placeholder 2"/>
          <p:cNvSpPr>
            <a:spLocks noGrp="1"/>
          </p:cNvSpPr>
          <p:nvPr>
            <p:ph idx="1"/>
          </p:nvPr>
        </p:nvSpPr>
        <p:spPr>
          <a:xfrm>
            <a:off x="1769532" y="1825625"/>
            <a:ext cx="9584267" cy="4351338"/>
          </a:xfrm>
        </p:spPr>
        <p:txBody>
          <a:bodyPr/>
          <a:lstStyle/>
          <a:p>
            <a:pPr marL="0" indent="0">
              <a:buNone/>
            </a:pPr>
            <a:r>
              <a:rPr lang="en-US" sz="2400" dirty="0"/>
              <a:t>Openings in service calls are typically shorter than those in informal contexts</a:t>
            </a:r>
          </a:p>
          <a:p>
            <a:pPr marL="0" indent="0">
              <a:buNone/>
            </a:pPr>
            <a:endParaRPr lang="en-US" sz="2400" dirty="0"/>
          </a:p>
          <a:p>
            <a:pPr marL="0" indent="0">
              <a:buNone/>
            </a:pPr>
            <a:r>
              <a:rPr lang="en-US" sz="2400" dirty="0"/>
              <a:t>Call taker answers the summons with institutional identification; no personal identification</a:t>
            </a:r>
          </a:p>
          <a:p>
            <a:pPr marL="0" indent="0">
              <a:buNone/>
            </a:pPr>
            <a:endParaRPr lang="en-US" sz="2400" dirty="0"/>
          </a:p>
          <a:p>
            <a:pPr marL="0" indent="0">
              <a:buNone/>
            </a:pPr>
            <a:r>
              <a:rPr lang="en-US" sz="2400" dirty="0"/>
              <a:t>No greetings or exchange of ritual inquiries</a:t>
            </a:r>
          </a:p>
          <a:p>
            <a:pPr marL="0" indent="0">
              <a:buNone/>
            </a:pPr>
            <a:endParaRPr lang="en-US" sz="2400" dirty="0"/>
          </a:p>
          <a:p>
            <a:pPr marL="0" indent="0">
              <a:buNone/>
            </a:pPr>
            <a:r>
              <a:rPr lang="en-US" sz="2400" dirty="0"/>
              <a:t>Caller states reason for the call in their first turn</a:t>
            </a:r>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0F341688-E909-434D-B252-8A6BD4B72D7E}" type="slidenum">
              <a:rPr lang="en-US" smtClean="0"/>
              <a:t>9</a:t>
            </a:fld>
            <a:endParaRPr lang="en-US" dirty="0"/>
          </a:p>
        </p:txBody>
      </p:sp>
    </p:spTree>
    <p:extLst>
      <p:ext uri="{BB962C8B-B14F-4D97-AF65-F5344CB8AC3E}">
        <p14:creationId xmlns:p14="http://schemas.microsoft.com/office/powerpoint/2010/main" val="25190613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TotalTime>
  <Words>1218</Words>
  <Application>Microsoft Office PowerPoint</Application>
  <PresentationFormat>Widescreen</PresentationFormat>
  <Paragraphs>111</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Chapter 8:  Openings </vt:lpstr>
      <vt:lpstr>Outline</vt:lpstr>
      <vt:lpstr>Introduction</vt:lpstr>
      <vt:lpstr> Schegloff’s (1979) Research on Telephone Call Openings </vt:lpstr>
      <vt:lpstr>Opening Sequence in Ordinary Telephone Calls </vt:lpstr>
      <vt:lpstr> Excerpt 1:  Schegloff (1986, p. 115) </vt:lpstr>
      <vt:lpstr> Cross-Cultural Comparison of Telephone Call Openings </vt:lpstr>
      <vt:lpstr> Excerpt 3:  Lindström (1994, p. 238) </vt:lpstr>
      <vt:lpstr>“Service Call” Openings (Whalen and Zimmerman, 1987) </vt:lpstr>
      <vt:lpstr>Excerpt 6:  Whalen and Zimmerman (1987, p. 174) </vt:lpstr>
      <vt:lpstr>Openings in Face-to-face Interactions in Ordinary Conversations &amp; Institutional Settings </vt:lpstr>
      <vt:lpstr>Excerpt 10:  (Kidwell and Kevoe-Feldman, 2018, p. 621) </vt:lpstr>
      <vt:lpstr>Summary</vt:lpstr>
      <vt:lpstr>Selected Sources</vt:lpstr>
    </vt:vector>
  </TitlesOfParts>
  <Company>Bentley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8:  Openings</dc:title>
  <dc:creator>Garcia, Angela</dc:creator>
  <cp:lastModifiedBy>Garcia, Angela</cp:lastModifiedBy>
  <cp:revision>10</cp:revision>
  <dcterms:created xsi:type="dcterms:W3CDTF">2021-10-11T16:17:00Z</dcterms:created>
  <dcterms:modified xsi:type="dcterms:W3CDTF">2022-08-16T15:38:38Z</dcterms:modified>
</cp:coreProperties>
</file>