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58" r:id="rId4"/>
    <p:sldId id="260" r:id="rId5"/>
    <p:sldId id="267" r:id="rId6"/>
    <p:sldId id="261" r:id="rId7"/>
    <p:sldId id="263" r:id="rId8"/>
    <p:sldId id="264" r:id="rId9"/>
    <p:sldId id="265" r:id="rId10"/>
    <p:sldId id="266"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2986983D-5289-4847-9346-B6681426E19C}"/>
    <pc:docChg chg="modSld">
      <pc:chgData name="Garcia, Angela" userId="7c09586b-4f58-4c27-9ff0-1fa392274ef2" providerId="ADAL" clId="{2986983D-5289-4847-9346-B6681426E19C}" dt="2022-08-16T14:27:04.799" v="12" actId="20577"/>
      <pc:docMkLst>
        <pc:docMk/>
      </pc:docMkLst>
      <pc:sldChg chg="modSp mod">
        <pc:chgData name="Garcia, Angela" userId="7c09586b-4f58-4c27-9ff0-1fa392274ef2" providerId="ADAL" clId="{2986983D-5289-4847-9346-B6681426E19C}" dt="2022-08-16T14:24:42.083" v="1" actId="14100"/>
        <pc:sldMkLst>
          <pc:docMk/>
          <pc:sldMk cId="3787520499" sldId="256"/>
        </pc:sldMkLst>
        <pc:spChg chg="mod">
          <ac:chgData name="Garcia, Angela" userId="7c09586b-4f58-4c27-9ff0-1fa392274ef2" providerId="ADAL" clId="{2986983D-5289-4847-9346-B6681426E19C}" dt="2022-08-16T14:24:42.083" v="1" actId="14100"/>
          <ac:spMkLst>
            <pc:docMk/>
            <pc:sldMk cId="3787520499" sldId="256"/>
            <ac:spMk id="3" creationId="{00000000-0000-0000-0000-000000000000}"/>
          </ac:spMkLst>
        </pc:spChg>
      </pc:sldChg>
      <pc:sldChg chg="modSp mod">
        <pc:chgData name="Garcia, Angela" userId="7c09586b-4f58-4c27-9ff0-1fa392274ef2" providerId="ADAL" clId="{2986983D-5289-4847-9346-B6681426E19C}" dt="2022-08-16T14:27:04.799" v="12" actId="20577"/>
        <pc:sldMkLst>
          <pc:docMk/>
          <pc:sldMk cId="670482390" sldId="260"/>
        </pc:sldMkLst>
        <pc:spChg chg="mod">
          <ac:chgData name="Garcia, Angela" userId="7c09586b-4f58-4c27-9ff0-1fa392274ef2" providerId="ADAL" clId="{2986983D-5289-4847-9346-B6681426E19C}" dt="2022-08-16T14:27:04.799" v="12" actId="20577"/>
          <ac:spMkLst>
            <pc:docMk/>
            <pc:sldMk cId="670482390" sldId="260"/>
            <ac:spMk id="3" creationId="{00000000-0000-0000-0000-000000000000}"/>
          </ac:spMkLst>
        </pc:spChg>
      </pc:sldChg>
      <pc:sldChg chg="modSp mod">
        <pc:chgData name="Garcia, Angela" userId="7c09586b-4f58-4c27-9ff0-1fa392274ef2" providerId="ADAL" clId="{2986983D-5289-4847-9346-B6681426E19C}" dt="2022-08-16T14:26:31.185" v="11" actId="20577"/>
        <pc:sldMkLst>
          <pc:docMk/>
          <pc:sldMk cId="4284332834" sldId="262"/>
        </pc:sldMkLst>
        <pc:spChg chg="mod">
          <ac:chgData name="Garcia, Angela" userId="7c09586b-4f58-4c27-9ff0-1fa392274ef2" providerId="ADAL" clId="{2986983D-5289-4847-9346-B6681426E19C}" dt="2022-08-16T14:26:31.185" v="11" actId="20577"/>
          <ac:spMkLst>
            <pc:docMk/>
            <pc:sldMk cId="4284332834" sldId="262"/>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EBF6C-0D75-4A80-B42F-0E0D6DA31129}"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467C3-D381-4C00-AD7C-4474B7C8F1B2}" type="slidenum">
              <a:rPr lang="en-US" smtClean="0"/>
              <a:t>‹#›</a:t>
            </a:fld>
            <a:endParaRPr lang="en-US"/>
          </a:p>
        </p:txBody>
      </p:sp>
    </p:spTree>
    <p:extLst>
      <p:ext uri="{BB962C8B-B14F-4D97-AF65-F5344CB8AC3E}">
        <p14:creationId xmlns:p14="http://schemas.microsoft.com/office/powerpoint/2010/main" val="460693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0B2EEC4-D306-40BE-9C60-81AC9139DA41}"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123276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393ECA-D7DA-438C-A34C-E73799A69063}"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100918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38797A-7C22-4CC9-AF69-21309F92254B}"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90115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BCF760-8C45-4527-8806-70AD0464B15A}"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353339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0CD52B-0FE1-4FDC-9410-7CFD0DAB0F8E}"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46797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7556ED-10BB-4731-9B01-3EA25FD97D88}"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304282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3E53D5-6A9C-43C6-901D-F74C7994F142}"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4404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B2F4F1-6756-44AC-A1AC-C3F56ABA07AE}"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289102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D5323-4870-4DA1-8C01-E7A6445C1025}"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3046652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2CFA5E-7F82-45C6-A6AF-140D0A59D046}"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114576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5673F7-7824-4C01-8823-7DB6DC39F4BA}"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63D9C6-3494-402A-B638-3514CEDBB6CF}" type="slidenum">
              <a:rPr lang="en-US" smtClean="0"/>
              <a:t>‹#›</a:t>
            </a:fld>
            <a:endParaRPr lang="en-US" dirty="0"/>
          </a:p>
        </p:txBody>
      </p:sp>
    </p:spTree>
    <p:extLst>
      <p:ext uri="{BB962C8B-B14F-4D97-AF65-F5344CB8AC3E}">
        <p14:creationId xmlns:p14="http://schemas.microsoft.com/office/powerpoint/2010/main" val="391079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56C38-F822-4A94-B126-F4794D177E1F}"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3D9C6-3494-402A-B638-3514CEDBB6CF}" type="slidenum">
              <a:rPr lang="en-US" smtClean="0"/>
              <a:t>‹#›</a:t>
            </a:fld>
            <a:endParaRPr lang="en-US" dirty="0"/>
          </a:p>
        </p:txBody>
      </p:sp>
    </p:spTree>
    <p:extLst>
      <p:ext uri="{BB962C8B-B14F-4D97-AF65-F5344CB8AC3E}">
        <p14:creationId xmlns:p14="http://schemas.microsoft.com/office/powerpoint/2010/main" val="3083398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1:  Introduction to the Study of Conversation Analysis </a:t>
            </a:r>
          </a:p>
        </p:txBody>
      </p:sp>
      <p:sp>
        <p:nvSpPr>
          <p:cNvPr id="3" name="Subtitle 2"/>
          <p:cNvSpPr>
            <a:spLocks noGrp="1"/>
          </p:cNvSpPr>
          <p:nvPr>
            <p:ph type="subTitle" idx="1"/>
          </p:nvPr>
        </p:nvSpPr>
        <p:spPr>
          <a:xfrm>
            <a:off x="1524000" y="3602038"/>
            <a:ext cx="9144000" cy="2864076"/>
          </a:xfrm>
        </p:spPr>
        <p:txBody>
          <a:bodyPr/>
          <a:lstStyle/>
          <a:p>
            <a:pPr algn="l"/>
            <a:r>
              <a:rPr lang="en-US"/>
              <a:t>Angela Cora Garcia, c2022; slides to accompany Chapter 1 of </a:t>
            </a:r>
            <a:r>
              <a:rPr lang="en-US" i="1"/>
              <a:t>An Introduction to Interaction: Understanding Talk in the Workplace and Everyday Life, Second Edition</a:t>
            </a:r>
            <a:r>
              <a:rPr lang="en-US"/>
              <a:t>.  Bloomsbury Press.</a:t>
            </a:r>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3787520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591"/>
          </a:xfrm>
        </p:spPr>
        <p:txBody>
          <a:bodyPr/>
          <a:lstStyle/>
          <a:p>
            <a:br>
              <a:rPr lang="en-US" sz="3200" dirty="0">
                <a:latin typeface="+mn-lt"/>
              </a:rPr>
            </a:br>
            <a:r>
              <a:rPr lang="en-US" sz="3200" dirty="0">
                <a:latin typeface="+mn-lt"/>
              </a:rPr>
              <a:t>Tips for using this textbook</a:t>
            </a:r>
            <a:br>
              <a:rPr lang="en-US" dirty="0"/>
            </a:br>
            <a:endParaRPr lang="en-US" dirty="0"/>
          </a:p>
        </p:txBody>
      </p:sp>
      <p:sp>
        <p:nvSpPr>
          <p:cNvPr id="3" name="Content Placeholder 2"/>
          <p:cNvSpPr>
            <a:spLocks noGrp="1"/>
          </p:cNvSpPr>
          <p:nvPr>
            <p:ph idx="1"/>
          </p:nvPr>
        </p:nvSpPr>
        <p:spPr>
          <a:xfrm>
            <a:off x="838200" y="1055716"/>
            <a:ext cx="10515600" cy="5594466"/>
          </a:xfrm>
        </p:spPr>
        <p:txBody>
          <a:bodyPr>
            <a:noAutofit/>
          </a:bodyPr>
          <a:lstStyle/>
          <a:p>
            <a:pPr marL="0" indent="0">
              <a:lnSpc>
                <a:spcPct val="100000"/>
              </a:lnSpc>
              <a:spcBef>
                <a:spcPts val="0"/>
              </a:spcBef>
              <a:buNone/>
            </a:pPr>
            <a:r>
              <a:rPr lang="en-US" sz="2000" dirty="0"/>
              <a:t>1.  Key technical terms are typed in </a:t>
            </a:r>
            <a:r>
              <a:rPr lang="en-US" sz="2000" b="1" dirty="0"/>
              <a:t>bold face</a:t>
            </a:r>
            <a:r>
              <a:rPr lang="en-US" sz="2000" dirty="0"/>
              <a:t> where they are defined in the text.  If you look in the index, the bolded term will lead you to the page with the definition of that term.</a:t>
            </a:r>
          </a:p>
          <a:p>
            <a:pPr marL="0" indent="0">
              <a:lnSpc>
                <a:spcPct val="100000"/>
              </a:lnSpc>
              <a:spcBef>
                <a:spcPts val="0"/>
              </a:spcBef>
              <a:buNone/>
            </a:pPr>
            <a:r>
              <a:rPr lang="en-US" sz="2000" dirty="0"/>
              <a:t>2.  After each chapter there are one or two “</a:t>
            </a:r>
            <a:r>
              <a:rPr lang="en-US" sz="2000"/>
              <a:t>Student Activities</a:t>
            </a:r>
            <a:r>
              <a:rPr lang="en-US" sz="2000" dirty="0"/>
              <a:t>”; these are intended to be thought exercises or actual experiences to help students understand the material and apply it to real world settings.</a:t>
            </a:r>
          </a:p>
          <a:p>
            <a:pPr marL="0" indent="0">
              <a:lnSpc>
                <a:spcPct val="100000"/>
              </a:lnSpc>
              <a:spcBef>
                <a:spcPts val="0"/>
              </a:spcBef>
              <a:buNone/>
            </a:pPr>
            <a:r>
              <a:rPr lang="en-US" sz="2000" dirty="0"/>
              <a:t>3.  After each chapter there are at least 2 or 3 “Recommended Sources.”  These </a:t>
            </a:r>
            <a:r>
              <a:rPr lang="en-US" sz="2000"/>
              <a:t>are sources </a:t>
            </a:r>
            <a:r>
              <a:rPr lang="en-US" sz="2000" dirty="0"/>
              <a:t>that touch on aspects of the topics covered in each chapter that go beyond the basic findings reported in that chapter.</a:t>
            </a:r>
          </a:p>
          <a:p>
            <a:pPr marL="0" indent="0">
              <a:lnSpc>
                <a:spcPct val="100000"/>
              </a:lnSpc>
              <a:spcBef>
                <a:spcPts val="0"/>
              </a:spcBef>
              <a:buNone/>
            </a:pPr>
            <a:r>
              <a:rPr lang="en-US" sz="2000" dirty="0"/>
              <a:t>4.  The website has PowerPoint slides for each chapter which may be of use to instructors for preparing lecture slides.  The slides have been purposefully left free of color or decoration so that the instructor can choose the type of background and color scheme they want.  These slides may also be useful to students for reviewing the chapters, since they provide a detailed outline of  each chapter along with key transcript excerpts.</a:t>
            </a:r>
          </a:p>
          <a:p>
            <a:pPr marL="0" indent="0">
              <a:lnSpc>
                <a:spcPct val="100000"/>
              </a:lnSpc>
              <a:spcBef>
                <a:spcPts val="0"/>
              </a:spcBef>
              <a:buNone/>
            </a:pPr>
            <a:r>
              <a:rPr lang="en-US" sz="2000" dirty="0"/>
              <a:t>5.  The website also has a few quiz questions for each chapter for students to check their comprehension of the material.</a:t>
            </a:r>
          </a:p>
          <a:p>
            <a:pPr marL="0" indent="0">
              <a:lnSpc>
                <a:spcPct val="100000"/>
              </a:lnSpc>
              <a:spcBef>
                <a:spcPts val="0"/>
              </a:spcBef>
              <a:buNone/>
            </a:pPr>
            <a:endParaRPr lang="en-US" sz="2000" dirty="0"/>
          </a:p>
        </p:txBody>
      </p:sp>
      <p:sp>
        <p:nvSpPr>
          <p:cNvPr id="4" name="Slide Number Placeholder 3">
            <a:extLst>
              <a:ext uri="{FF2B5EF4-FFF2-40B4-BE49-F238E27FC236}">
                <a16:creationId xmlns:a16="http://schemas.microsoft.com/office/drawing/2014/main" id="{33128E8C-8E07-4CD3-AD98-8C0DEF094C39}"/>
              </a:ext>
            </a:extLst>
          </p:cNvPr>
          <p:cNvSpPr>
            <a:spLocks noGrp="1"/>
          </p:cNvSpPr>
          <p:nvPr>
            <p:ph type="sldNum" sz="quarter" idx="12"/>
          </p:nvPr>
        </p:nvSpPr>
        <p:spPr/>
        <p:txBody>
          <a:bodyPr/>
          <a:lstStyle/>
          <a:p>
            <a:fld id="{C063D9C6-3494-402A-B638-3514CEDBB6CF}" type="slidenum">
              <a:rPr lang="en-US" smtClean="0"/>
              <a:t>10</a:t>
            </a:fld>
            <a:endParaRPr lang="en-US" dirty="0"/>
          </a:p>
        </p:txBody>
      </p:sp>
    </p:spTree>
    <p:extLst>
      <p:ext uri="{BB962C8B-B14F-4D97-AF65-F5344CB8AC3E}">
        <p14:creationId xmlns:p14="http://schemas.microsoft.com/office/powerpoint/2010/main" val="2133832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997527"/>
            <a:ext cx="10515600" cy="5594466"/>
          </a:xfrm>
        </p:spPr>
        <p:txBody>
          <a:bodyPr/>
          <a:lstStyle/>
          <a:p>
            <a:pPr marL="0" indent="0">
              <a:lnSpc>
                <a:spcPct val="100000"/>
              </a:lnSpc>
              <a:spcBef>
                <a:spcPts val="0"/>
              </a:spcBef>
              <a:spcAft>
                <a:spcPts val="600"/>
              </a:spcAft>
              <a:buNone/>
            </a:pPr>
            <a:r>
              <a:rPr lang="en-US" sz="2400"/>
              <a:t>Heath</a:t>
            </a:r>
            <a:r>
              <a:rPr lang="en-US" sz="2400" dirty="0"/>
              <a:t>, Christian and Luff, Paul. (2000), </a:t>
            </a:r>
            <a:r>
              <a:rPr lang="en-US" sz="2400" u="sng" dirty="0"/>
              <a:t>Technology in Action</a:t>
            </a:r>
            <a:r>
              <a:rPr lang="en-US" sz="2400" dirty="0"/>
              <a:t>. Cambridge, UK: Cambridge University Press.</a:t>
            </a:r>
          </a:p>
          <a:p>
            <a:pPr marL="0" indent="0">
              <a:lnSpc>
                <a:spcPct val="100000"/>
              </a:lnSpc>
              <a:spcBef>
                <a:spcPts val="0"/>
              </a:spcBef>
              <a:spcAft>
                <a:spcPts val="600"/>
              </a:spcAft>
              <a:buNone/>
            </a:pPr>
            <a:r>
              <a:rPr lang="en-US" sz="2400" dirty="0"/>
              <a:t>Hopper, R. and LeBaron, C. (1998), 'How gender creeps into talk', </a:t>
            </a:r>
            <a:r>
              <a:rPr lang="en-US" sz="2400" u="sng" dirty="0"/>
              <a:t>Research on Language and Social Interaction</a:t>
            </a:r>
            <a:r>
              <a:rPr lang="en-US" sz="2400" dirty="0"/>
              <a:t>, 31, (1), 59–74.</a:t>
            </a:r>
          </a:p>
          <a:p>
            <a:pPr marL="0" indent="0">
              <a:lnSpc>
                <a:spcPct val="100000"/>
              </a:lnSpc>
              <a:spcBef>
                <a:spcPts val="0"/>
              </a:spcBef>
              <a:spcAft>
                <a:spcPts val="600"/>
              </a:spcAft>
              <a:buNone/>
            </a:pPr>
            <a:r>
              <a:rPr lang="en-US" sz="2400" dirty="0"/>
              <a:t>Sacks, Harvey.  (1984a), ‘On doing being ordinary’, in J. Maxwell Atkinson and John Heritage (eds), </a:t>
            </a:r>
            <a:r>
              <a:rPr lang="en-US" sz="2400" u="sng" dirty="0"/>
              <a:t>Structures of Social Action: Studies in Conversation Analysis</a:t>
            </a:r>
            <a:r>
              <a:rPr lang="en-US" sz="2400" dirty="0"/>
              <a:t>. Cambridge, UK: Cambridge University Press, pp. 413–29.</a:t>
            </a:r>
          </a:p>
          <a:p>
            <a:pPr marL="0" indent="0">
              <a:lnSpc>
                <a:spcPct val="100000"/>
              </a:lnSpc>
              <a:spcBef>
                <a:spcPts val="0"/>
              </a:spcBef>
              <a:spcAft>
                <a:spcPts val="600"/>
              </a:spcAft>
              <a:buNone/>
            </a:pPr>
            <a:endParaRPr lang="en-US" sz="2400" dirty="0"/>
          </a:p>
          <a:p>
            <a:endParaRPr lang="en-US" dirty="0"/>
          </a:p>
        </p:txBody>
      </p:sp>
      <p:sp>
        <p:nvSpPr>
          <p:cNvPr id="4" name="Slide Number Placeholder 3">
            <a:extLst>
              <a:ext uri="{FF2B5EF4-FFF2-40B4-BE49-F238E27FC236}">
                <a16:creationId xmlns:a16="http://schemas.microsoft.com/office/drawing/2014/main" id="{46BA401B-E159-4D8B-9F0C-C503B15E7CD6}"/>
              </a:ext>
            </a:extLst>
          </p:cNvPr>
          <p:cNvSpPr>
            <a:spLocks noGrp="1"/>
          </p:cNvSpPr>
          <p:nvPr>
            <p:ph type="sldNum" sz="quarter" idx="12"/>
          </p:nvPr>
        </p:nvSpPr>
        <p:spPr/>
        <p:txBody>
          <a:bodyPr/>
          <a:lstStyle/>
          <a:p>
            <a:fld id="{C063D9C6-3494-402A-B638-3514CEDBB6CF}" type="slidenum">
              <a:rPr lang="en-US" smtClean="0"/>
              <a:t>11</a:t>
            </a:fld>
            <a:endParaRPr lang="en-US" dirty="0"/>
          </a:p>
        </p:txBody>
      </p:sp>
    </p:spTree>
    <p:extLst>
      <p:ext uri="{BB962C8B-B14F-4D97-AF65-F5344CB8AC3E}">
        <p14:creationId xmlns:p14="http://schemas.microsoft.com/office/powerpoint/2010/main" val="4284332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468"/>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404849" y="1105594"/>
            <a:ext cx="9874135" cy="5586151"/>
          </a:xfrm>
        </p:spPr>
        <p:txBody>
          <a:bodyPr/>
          <a:lstStyle/>
          <a:p>
            <a:pPr marL="0" indent="0">
              <a:buNone/>
            </a:pPr>
            <a:r>
              <a:rPr lang="en-US" sz="2400" dirty="0"/>
              <a:t>Introduction</a:t>
            </a:r>
          </a:p>
          <a:p>
            <a:pPr marL="0" indent="0">
              <a:buNone/>
            </a:pPr>
            <a:r>
              <a:rPr lang="en-US" sz="2400" dirty="0"/>
              <a:t>The importance of studying everyday (“ordinary”) conversation</a:t>
            </a:r>
          </a:p>
          <a:p>
            <a:pPr marL="0" indent="0">
              <a:buNone/>
            </a:pPr>
            <a:r>
              <a:rPr lang="en-US" sz="2400" dirty="0"/>
              <a:t>A conversation-analytic approach to talk and interaction</a:t>
            </a:r>
          </a:p>
          <a:p>
            <a:pPr marL="457200" lvl="1" indent="0">
              <a:buNone/>
            </a:pPr>
            <a:r>
              <a:rPr lang="en-US" dirty="0"/>
              <a:t>1. Use an appropriate level of detail </a:t>
            </a:r>
          </a:p>
          <a:p>
            <a:pPr marL="457200" lvl="1" indent="0">
              <a:buNone/>
            </a:pPr>
            <a:r>
              <a:rPr lang="en-US" dirty="0"/>
              <a:t>2. Construct an “accountable” story </a:t>
            </a:r>
          </a:p>
          <a:p>
            <a:pPr marL="457200" lvl="1" indent="0">
              <a:buNone/>
            </a:pPr>
            <a:r>
              <a:rPr lang="en-US" dirty="0"/>
              <a:t>3. Construct a story that reflects the teller’s relationship to the events </a:t>
            </a:r>
          </a:p>
          <a:p>
            <a:pPr marL="457200" lvl="1" indent="0">
              <a:buNone/>
            </a:pPr>
            <a:r>
              <a:rPr lang="en-US" dirty="0"/>
              <a:t>4. Tell the story at an appropriate time</a:t>
            </a:r>
          </a:p>
          <a:p>
            <a:pPr marL="0" indent="0">
              <a:buNone/>
            </a:pPr>
            <a:r>
              <a:rPr lang="en-US" sz="2400" dirty="0"/>
              <a:t>Interaction in organizations and workplace settings</a:t>
            </a:r>
          </a:p>
          <a:p>
            <a:pPr marL="0" indent="0">
              <a:buNone/>
            </a:pPr>
            <a:r>
              <a:rPr lang="en-US" sz="2400" dirty="0"/>
              <a:t>Subject matter and organization of this textbook</a:t>
            </a:r>
          </a:p>
          <a:p>
            <a:pPr marL="0" indent="0">
              <a:buNone/>
            </a:pPr>
            <a:r>
              <a:rPr lang="en-US" sz="2400" dirty="0"/>
              <a:t>Benefits to the student of learning how to do conversation analysis </a:t>
            </a:r>
          </a:p>
          <a:p>
            <a:pPr marL="0" indent="0">
              <a:buNone/>
            </a:pPr>
            <a:r>
              <a:rPr lang="en-US" sz="2400" dirty="0"/>
              <a:t>Tips for using this textbook</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72788CA-58B2-40D4-A96E-37CF95883C55}"/>
              </a:ext>
            </a:extLst>
          </p:cNvPr>
          <p:cNvSpPr>
            <a:spLocks noGrp="1"/>
          </p:cNvSpPr>
          <p:nvPr>
            <p:ph type="sldNum" sz="quarter" idx="12"/>
          </p:nvPr>
        </p:nvSpPr>
        <p:spPr/>
        <p:txBody>
          <a:bodyPr/>
          <a:lstStyle/>
          <a:p>
            <a:fld id="{C063D9C6-3494-402A-B638-3514CEDBB6CF}" type="slidenum">
              <a:rPr lang="en-US" smtClean="0"/>
              <a:t>2</a:t>
            </a:fld>
            <a:endParaRPr lang="en-US" dirty="0"/>
          </a:p>
        </p:txBody>
      </p:sp>
    </p:spTree>
    <p:extLst>
      <p:ext uri="{BB962C8B-B14F-4D97-AF65-F5344CB8AC3E}">
        <p14:creationId xmlns:p14="http://schemas.microsoft.com/office/powerpoint/2010/main" val="2750625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a:bodyPr>
          <a:lstStyle/>
          <a:p>
            <a:r>
              <a:rPr lang="en-US" sz="3200" dirty="0">
                <a:latin typeface="+mn-lt"/>
              </a:rPr>
              <a:t>Introduction</a:t>
            </a:r>
          </a:p>
        </p:txBody>
      </p:sp>
      <p:sp>
        <p:nvSpPr>
          <p:cNvPr id="3" name="Content Placeholder 2"/>
          <p:cNvSpPr>
            <a:spLocks noGrp="1"/>
          </p:cNvSpPr>
          <p:nvPr>
            <p:ph idx="1"/>
          </p:nvPr>
        </p:nvSpPr>
        <p:spPr>
          <a:xfrm>
            <a:off x="1596044" y="1155469"/>
            <a:ext cx="9757756" cy="5461462"/>
          </a:xfrm>
        </p:spPr>
        <p:txBody>
          <a:bodyPr>
            <a:normAutofit/>
          </a:bodyPr>
          <a:lstStyle/>
          <a:p>
            <a:pPr marL="0" indent="0">
              <a:lnSpc>
                <a:spcPct val="100000"/>
              </a:lnSpc>
              <a:spcBef>
                <a:spcPts val="0"/>
              </a:spcBef>
              <a:buNone/>
            </a:pPr>
            <a:r>
              <a:rPr lang="en-US" sz="2400" dirty="0"/>
              <a:t>What can you tell about people and the situation they are in from listening to how they speak to each other?</a:t>
            </a:r>
          </a:p>
          <a:p>
            <a:pPr marL="0" indent="0">
              <a:lnSpc>
                <a:spcPct val="100000"/>
              </a:lnSpc>
              <a:spcBef>
                <a:spcPts val="0"/>
              </a:spcBef>
              <a:buNone/>
            </a:pPr>
            <a:endParaRPr lang="en-US" sz="2400" dirty="0"/>
          </a:p>
          <a:p>
            <a:pPr marL="0" indent="0">
              <a:lnSpc>
                <a:spcPct val="100000"/>
              </a:lnSpc>
              <a:spcBef>
                <a:spcPts val="0"/>
              </a:spcBef>
              <a:buNone/>
            </a:pPr>
            <a:r>
              <a:rPr lang="en-US" sz="2400" dirty="0"/>
              <a:t>We convey our identities, our social roles, and our relationships through </a:t>
            </a:r>
            <a:r>
              <a:rPr lang="en-US" sz="2400"/>
              <a:t>our talk.</a:t>
            </a: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Details about how the interaction is organized, such as who talks to who, who asks the questions and who answers them, whether people listen patiently to each other or interrupt can all be clues as to the nature of the event and the relationship of the participants to </a:t>
            </a:r>
            <a:r>
              <a:rPr lang="en-US" sz="2400"/>
              <a:t>each other.</a:t>
            </a:r>
            <a:endParaRPr lang="en-US" sz="2400" dirty="0"/>
          </a:p>
        </p:txBody>
      </p:sp>
      <p:sp>
        <p:nvSpPr>
          <p:cNvPr id="4" name="Slide Number Placeholder 3">
            <a:extLst>
              <a:ext uri="{FF2B5EF4-FFF2-40B4-BE49-F238E27FC236}">
                <a16:creationId xmlns:a16="http://schemas.microsoft.com/office/drawing/2014/main" id="{7171C528-1547-4584-BCA8-C266426441BA}"/>
              </a:ext>
            </a:extLst>
          </p:cNvPr>
          <p:cNvSpPr>
            <a:spLocks noGrp="1"/>
          </p:cNvSpPr>
          <p:nvPr>
            <p:ph type="sldNum" sz="quarter" idx="12"/>
          </p:nvPr>
        </p:nvSpPr>
        <p:spPr/>
        <p:txBody>
          <a:bodyPr/>
          <a:lstStyle/>
          <a:p>
            <a:fld id="{C063D9C6-3494-402A-B638-3514CEDBB6CF}" type="slidenum">
              <a:rPr lang="en-US" smtClean="0"/>
              <a:t>3</a:t>
            </a:fld>
            <a:endParaRPr lang="en-US" dirty="0"/>
          </a:p>
        </p:txBody>
      </p:sp>
    </p:spTree>
    <p:extLst>
      <p:ext uri="{BB962C8B-B14F-4D97-AF65-F5344CB8AC3E}">
        <p14:creationId xmlns:p14="http://schemas.microsoft.com/office/powerpoint/2010/main" val="81203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9725"/>
          </a:xfrm>
        </p:spPr>
        <p:txBody>
          <a:bodyPr/>
          <a:lstStyle/>
          <a:p>
            <a:br>
              <a:rPr lang="en-US" sz="3200" dirty="0">
                <a:latin typeface="+mn-lt"/>
              </a:rPr>
            </a:br>
            <a:r>
              <a:rPr lang="en-US" sz="3200" dirty="0">
                <a:latin typeface="+mn-lt"/>
              </a:rPr>
              <a:t>The importance of studying everyday (“ordinary”) conversation</a:t>
            </a:r>
            <a:br>
              <a:rPr lang="en-US" dirty="0"/>
            </a:br>
            <a:endParaRPr lang="en-US" dirty="0"/>
          </a:p>
        </p:txBody>
      </p:sp>
      <p:sp>
        <p:nvSpPr>
          <p:cNvPr id="3" name="Content Placeholder 2"/>
          <p:cNvSpPr>
            <a:spLocks noGrp="1"/>
          </p:cNvSpPr>
          <p:nvPr>
            <p:ph idx="1"/>
          </p:nvPr>
        </p:nvSpPr>
        <p:spPr>
          <a:xfrm>
            <a:off x="838200" y="1471352"/>
            <a:ext cx="10515600" cy="5045825"/>
          </a:xfrm>
        </p:spPr>
        <p:txBody>
          <a:bodyPr>
            <a:normAutofit/>
          </a:bodyPr>
          <a:lstStyle/>
          <a:p>
            <a:pPr marL="0" indent="0">
              <a:lnSpc>
                <a:spcPct val="100000"/>
              </a:lnSpc>
              <a:spcBef>
                <a:spcPts val="0"/>
              </a:spcBef>
              <a:buNone/>
            </a:pPr>
            <a:r>
              <a:rPr lang="en-US" sz="2400" dirty="0"/>
              <a:t>Ordinary conversations in everyday settings constitute most of our </a:t>
            </a:r>
            <a:r>
              <a:rPr lang="en-US" sz="2400"/>
              <a:t>interactional lives.</a:t>
            </a:r>
          </a:p>
          <a:p>
            <a:pPr marL="0" indent="0">
              <a:lnSpc>
                <a:spcPct val="100000"/>
              </a:lnSpc>
              <a:spcBef>
                <a:spcPts val="0"/>
              </a:spcBef>
              <a:buNone/>
            </a:pPr>
            <a:endParaRPr lang="en-US" sz="2400" dirty="0"/>
          </a:p>
          <a:p>
            <a:pPr marL="0" indent="0">
              <a:lnSpc>
                <a:spcPct val="100000"/>
              </a:lnSpc>
              <a:spcBef>
                <a:spcPts val="0"/>
              </a:spcBef>
              <a:buNone/>
            </a:pPr>
            <a:r>
              <a:rPr lang="en-US" sz="2400" dirty="0"/>
              <a:t>We conduct our friendships through talk, as well as our </a:t>
            </a:r>
            <a:r>
              <a:rPr lang="en-US" sz="2400"/>
              <a:t>family relationships.</a:t>
            </a: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Excerpt 3 on the next slide shows how a </a:t>
            </a:r>
            <a:r>
              <a:rPr lang="en-US" sz="2400"/>
              <a:t>friend (“Pip”) </a:t>
            </a:r>
            <a:r>
              <a:rPr lang="en-US" sz="2400" dirty="0"/>
              <a:t>repairs a potential gender slight as he speaks with a female friend </a:t>
            </a:r>
            <a:r>
              <a:rPr lang="en-US" sz="2400"/>
              <a:t>(“Jill").  </a:t>
            </a:r>
            <a:r>
              <a:rPr lang="en-US" sz="2400" dirty="0"/>
              <a:t>Notice how the pause in line 5 is interpreted by Pip—he assumes that Jill heard him, but is hesitating to respond.  He apparently notices the implication of his prior turn that women are more ignorant about car maintenance than men are.  He repairs this error in lines 6 </a:t>
            </a:r>
            <a:r>
              <a:rPr lang="en-US" sz="2400"/>
              <a:t>and 7.</a:t>
            </a:r>
            <a:endParaRPr lang="en-US" sz="2400" dirty="0"/>
          </a:p>
        </p:txBody>
      </p:sp>
      <p:sp>
        <p:nvSpPr>
          <p:cNvPr id="4" name="Slide Number Placeholder 3">
            <a:extLst>
              <a:ext uri="{FF2B5EF4-FFF2-40B4-BE49-F238E27FC236}">
                <a16:creationId xmlns:a16="http://schemas.microsoft.com/office/drawing/2014/main" id="{FA3D072E-07AA-405B-A5FB-99CAABEB2CF6}"/>
              </a:ext>
            </a:extLst>
          </p:cNvPr>
          <p:cNvSpPr>
            <a:spLocks noGrp="1"/>
          </p:cNvSpPr>
          <p:nvPr>
            <p:ph type="sldNum" sz="quarter" idx="12"/>
          </p:nvPr>
        </p:nvSpPr>
        <p:spPr/>
        <p:txBody>
          <a:bodyPr/>
          <a:lstStyle/>
          <a:p>
            <a:fld id="{C063D9C6-3494-402A-B638-3514CEDBB6CF}" type="slidenum">
              <a:rPr lang="en-US" smtClean="0"/>
              <a:t>4</a:t>
            </a:fld>
            <a:endParaRPr lang="en-US" dirty="0"/>
          </a:p>
        </p:txBody>
      </p:sp>
    </p:spTree>
    <p:extLst>
      <p:ext uri="{BB962C8B-B14F-4D97-AF65-F5344CB8AC3E}">
        <p14:creationId xmlns:p14="http://schemas.microsoft.com/office/powerpoint/2010/main" val="67048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650"/>
          </a:xfrm>
        </p:spPr>
        <p:txBody>
          <a:bodyPr/>
          <a:lstStyle/>
          <a:p>
            <a:br>
              <a:rPr lang="en-US" sz="3200" dirty="0">
                <a:latin typeface="+mn-lt"/>
              </a:rPr>
            </a:br>
            <a:r>
              <a:rPr lang="en-US" sz="3200" dirty="0">
                <a:latin typeface="+mn-lt"/>
              </a:rPr>
              <a:t>Excerpt 3:  (Hopper and LeBaron, 1998, p. 69)</a:t>
            </a:r>
            <a:br>
              <a:rPr lang="en-US" dirty="0"/>
            </a:br>
            <a:endParaRPr lang="en-US" dirty="0"/>
          </a:p>
        </p:txBody>
      </p:sp>
      <p:sp>
        <p:nvSpPr>
          <p:cNvPr id="3" name="Content Placeholder 2"/>
          <p:cNvSpPr>
            <a:spLocks noGrp="1"/>
          </p:cNvSpPr>
          <p:nvPr>
            <p:ph idx="1"/>
          </p:nvPr>
        </p:nvSpPr>
        <p:spPr>
          <a:xfrm>
            <a:off x="1753984" y="1662544"/>
            <a:ext cx="9599815" cy="4779819"/>
          </a:xfrm>
        </p:spPr>
        <p:txBody>
          <a:bodyPr>
            <a:normAutofit/>
          </a:bodyPr>
          <a:lstStyle/>
          <a:p>
            <a:pPr marL="0" indent="0">
              <a:buNone/>
            </a:pPr>
            <a:r>
              <a:rPr lang="en-US" sz="2400" dirty="0"/>
              <a:t>1	Jill:	I've signed up for one of those informal classes about</a:t>
            </a:r>
          </a:p>
          <a:p>
            <a:pPr marL="0" indent="0">
              <a:buNone/>
            </a:pPr>
            <a:r>
              <a:rPr lang="en-US" sz="2400" dirty="0"/>
              <a:t>2		car maintenance and repair.</a:t>
            </a:r>
          </a:p>
          <a:p>
            <a:pPr marL="0" indent="0">
              <a:buNone/>
            </a:pPr>
            <a:r>
              <a:rPr lang="en-US" sz="2400" dirty="0"/>
              <a:t>3	Pip:	That's a good idea.  A lot of women can really learn a</a:t>
            </a:r>
          </a:p>
          <a:p>
            <a:pPr marL="0" indent="0">
              <a:buNone/>
            </a:pPr>
            <a:r>
              <a:rPr lang="en-US" sz="2400" dirty="0"/>
              <a:t>4		lot from these classes</a:t>
            </a:r>
          </a:p>
          <a:p>
            <a:pPr marL="0" indent="0">
              <a:buNone/>
            </a:pPr>
            <a:r>
              <a:rPr lang="en-US" sz="2400" dirty="0"/>
              <a:t>5		((short pause))</a:t>
            </a:r>
          </a:p>
          <a:p>
            <a:pPr marL="0" indent="0">
              <a:buNone/>
            </a:pPr>
            <a:r>
              <a:rPr lang="en-US" sz="2400" dirty="0"/>
              <a:t>6	Pip:	Well, I guess there's a lot of guys who can learn from</a:t>
            </a:r>
          </a:p>
          <a:p>
            <a:pPr marL="0" indent="0">
              <a:buNone/>
            </a:pPr>
            <a:r>
              <a:rPr lang="en-US" sz="2400" dirty="0"/>
              <a:t>7		'em too.</a:t>
            </a:r>
          </a:p>
          <a:p>
            <a:pPr marL="0" indent="0">
              <a:buNone/>
            </a:pPr>
            <a:endParaRPr lang="en-US" sz="2400" dirty="0"/>
          </a:p>
        </p:txBody>
      </p:sp>
      <p:sp>
        <p:nvSpPr>
          <p:cNvPr id="4" name="Slide Number Placeholder 3">
            <a:extLst>
              <a:ext uri="{FF2B5EF4-FFF2-40B4-BE49-F238E27FC236}">
                <a16:creationId xmlns:a16="http://schemas.microsoft.com/office/drawing/2014/main" id="{07EE5CCF-21ED-49A1-B01C-85F401C97241}"/>
              </a:ext>
            </a:extLst>
          </p:cNvPr>
          <p:cNvSpPr>
            <a:spLocks noGrp="1"/>
          </p:cNvSpPr>
          <p:nvPr>
            <p:ph type="sldNum" sz="quarter" idx="12"/>
          </p:nvPr>
        </p:nvSpPr>
        <p:spPr/>
        <p:txBody>
          <a:bodyPr/>
          <a:lstStyle/>
          <a:p>
            <a:fld id="{C063D9C6-3494-402A-B638-3514CEDBB6CF}" type="slidenum">
              <a:rPr lang="en-US" smtClean="0"/>
              <a:t>5</a:t>
            </a:fld>
            <a:endParaRPr lang="en-US" dirty="0"/>
          </a:p>
        </p:txBody>
      </p:sp>
    </p:spTree>
    <p:extLst>
      <p:ext uri="{BB962C8B-B14F-4D97-AF65-F5344CB8AC3E}">
        <p14:creationId xmlns:p14="http://schemas.microsoft.com/office/powerpoint/2010/main" val="287118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2773"/>
          </a:xfrm>
        </p:spPr>
        <p:txBody>
          <a:bodyPr/>
          <a:lstStyle/>
          <a:p>
            <a:br>
              <a:rPr lang="en-US" sz="3200" dirty="0">
                <a:latin typeface="+mn-lt"/>
              </a:rPr>
            </a:br>
            <a:r>
              <a:rPr lang="en-US" sz="3200" dirty="0">
                <a:latin typeface="+mn-lt"/>
              </a:rPr>
              <a:t>A conversation-analytic approach to talk and interaction</a:t>
            </a:r>
            <a:br>
              <a:rPr lang="en-US" dirty="0"/>
            </a:br>
            <a:endParaRPr lang="en-US" dirty="0"/>
          </a:p>
        </p:txBody>
      </p:sp>
      <p:sp>
        <p:nvSpPr>
          <p:cNvPr id="3" name="Content Placeholder 2"/>
          <p:cNvSpPr>
            <a:spLocks noGrp="1"/>
          </p:cNvSpPr>
          <p:nvPr>
            <p:ph idx="1"/>
          </p:nvPr>
        </p:nvSpPr>
        <p:spPr>
          <a:xfrm>
            <a:off x="838200" y="847898"/>
            <a:ext cx="10515600" cy="5769033"/>
          </a:xfrm>
        </p:spPr>
        <p:txBody>
          <a:bodyPr/>
          <a:lstStyle/>
          <a:p>
            <a:pPr marL="0" indent="0">
              <a:lnSpc>
                <a:spcPct val="100000"/>
              </a:lnSpc>
              <a:spcBef>
                <a:spcPts val="0"/>
              </a:spcBef>
              <a:buNone/>
            </a:pPr>
            <a:r>
              <a:rPr lang="en-US" sz="2400" dirty="0"/>
              <a:t>Sacks (1984a) studied audio recordings of people talking and analyzed the stories they told each other during </a:t>
            </a:r>
            <a:r>
              <a:rPr lang="en-US" sz="2400"/>
              <a:t>those conversations.</a:t>
            </a: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He found that there are typical, routine ways of telling stories in “ordinary” ways:</a:t>
            </a:r>
          </a:p>
          <a:p>
            <a:pPr marL="0" indent="0">
              <a:lnSpc>
                <a:spcPct val="100000"/>
              </a:lnSpc>
              <a:spcBef>
                <a:spcPts val="0"/>
              </a:spcBef>
              <a:buNone/>
            </a:pPr>
            <a:endParaRPr lang="en-US" sz="2400" dirty="0"/>
          </a:p>
          <a:p>
            <a:pPr marL="457200" lvl="1" indent="0">
              <a:lnSpc>
                <a:spcPct val="100000"/>
              </a:lnSpc>
              <a:spcBef>
                <a:spcPts val="0"/>
              </a:spcBef>
              <a:buNone/>
            </a:pPr>
            <a:r>
              <a:rPr lang="en-US" dirty="0"/>
              <a:t>1.  Use an appropriate level of detail (neither too vague nor too specific for the </a:t>
            </a:r>
            <a:r>
              <a:rPr lang="en-US"/>
              <a:t>situation).</a:t>
            </a:r>
            <a:endParaRPr lang="en-US" dirty="0"/>
          </a:p>
          <a:p>
            <a:pPr marL="457200" lvl="1" indent="0">
              <a:lnSpc>
                <a:spcPct val="100000"/>
              </a:lnSpc>
              <a:spcBef>
                <a:spcPts val="0"/>
              </a:spcBef>
              <a:buNone/>
            </a:pPr>
            <a:endParaRPr lang="en-US" dirty="0"/>
          </a:p>
          <a:p>
            <a:pPr marL="457200" lvl="1" indent="0">
              <a:lnSpc>
                <a:spcPct val="100000"/>
              </a:lnSpc>
              <a:spcBef>
                <a:spcPts val="0"/>
              </a:spcBef>
              <a:buNone/>
            </a:pPr>
            <a:r>
              <a:rPr lang="en-US" dirty="0"/>
              <a:t>2.  Construct an “accountable” story (one that makes sense given the </a:t>
            </a:r>
            <a:r>
              <a:rPr lang="en-US"/>
              <a:t>context).</a:t>
            </a:r>
            <a:endParaRPr lang="en-US" dirty="0"/>
          </a:p>
          <a:p>
            <a:pPr marL="457200" lvl="1" indent="0">
              <a:lnSpc>
                <a:spcPct val="100000"/>
              </a:lnSpc>
              <a:spcBef>
                <a:spcPts val="0"/>
              </a:spcBef>
              <a:buNone/>
            </a:pPr>
            <a:endParaRPr lang="en-US" dirty="0"/>
          </a:p>
          <a:p>
            <a:pPr marL="457200" lvl="1" indent="0">
              <a:lnSpc>
                <a:spcPct val="100000"/>
              </a:lnSpc>
              <a:spcBef>
                <a:spcPts val="0"/>
              </a:spcBef>
              <a:buNone/>
            </a:pPr>
            <a:r>
              <a:rPr lang="en-US" dirty="0"/>
              <a:t>3.  Construct a story that reflects the teller’s relationship to the events (“entitlement to </a:t>
            </a:r>
            <a:r>
              <a:rPr lang="en-US"/>
              <a:t>experiences”).</a:t>
            </a:r>
            <a:endParaRPr lang="en-US" dirty="0"/>
          </a:p>
          <a:p>
            <a:pPr marL="457200" lvl="1" indent="0">
              <a:lnSpc>
                <a:spcPct val="100000"/>
              </a:lnSpc>
              <a:spcBef>
                <a:spcPts val="0"/>
              </a:spcBef>
              <a:buNone/>
            </a:pPr>
            <a:endParaRPr lang="en-US" dirty="0"/>
          </a:p>
          <a:p>
            <a:pPr marL="457200" lvl="1" indent="0">
              <a:lnSpc>
                <a:spcPct val="100000"/>
              </a:lnSpc>
              <a:spcBef>
                <a:spcPts val="0"/>
              </a:spcBef>
              <a:buNone/>
            </a:pPr>
            <a:r>
              <a:rPr lang="en-US" dirty="0"/>
              <a:t>4.  Tell the story at an appropriate time (not all places in a conversation are equally appropriate for telling a </a:t>
            </a:r>
            <a:r>
              <a:rPr lang="en-US"/>
              <a:t>story).</a:t>
            </a:r>
            <a:endParaRPr lang="en-US" dirty="0"/>
          </a:p>
          <a:p>
            <a:pPr lvl="1"/>
            <a:endParaRPr lang="en-US" dirty="0"/>
          </a:p>
        </p:txBody>
      </p:sp>
      <p:sp>
        <p:nvSpPr>
          <p:cNvPr id="4" name="Slide Number Placeholder 3">
            <a:extLst>
              <a:ext uri="{FF2B5EF4-FFF2-40B4-BE49-F238E27FC236}">
                <a16:creationId xmlns:a16="http://schemas.microsoft.com/office/drawing/2014/main" id="{C5D3AAA4-BF9F-4B0C-AA85-5F5C223313DF}"/>
              </a:ext>
            </a:extLst>
          </p:cNvPr>
          <p:cNvSpPr>
            <a:spLocks noGrp="1"/>
          </p:cNvSpPr>
          <p:nvPr>
            <p:ph type="sldNum" sz="quarter" idx="12"/>
          </p:nvPr>
        </p:nvSpPr>
        <p:spPr/>
        <p:txBody>
          <a:bodyPr/>
          <a:lstStyle/>
          <a:p>
            <a:fld id="{C063D9C6-3494-402A-B638-3514CEDBB6CF}" type="slidenum">
              <a:rPr lang="en-US" smtClean="0"/>
              <a:t>6</a:t>
            </a:fld>
            <a:endParaRPr lang="en-US" dirty="0"/>
          </a:p>
        </p:txBody>
      </p:sp>
    </p:spTree>
    <p:extLst>
      <p:ext uri="{BB962C8B-B14F-4D97-AF65-F5344CB8AC3E}">
        <p14:creationId xmlns:p14="http://schemas.microsoft.com/office/powerpoint/2010/main" val="306926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8082"/>
          </a:xfrm>
        </p:spPr>
        <p:txBody>
          <a:bodyPr/>
          <a:lstStyle/>
          <a:p>
            <a:br>
              <a:rPr lang="en-US" sz="3200" dirty="0">
                <a:latin typeface="+mn-lt"/>
              </a:rPr>
            </a:br>
            <a:r>
              <a:rPr lang="en-US" sz="3200" dirty="0">
                <a:latin typeface="+mn-lt"/>
              </a:rPr>
              <a:t>Interaction in organizations and workplace settings</a:t>
            </a:r>
            <a:br>
              <a:rPr lang="en-US" dirty="0"/>
            </a:br>
            <a:endParaRPr lang="en-US" dirty="0"/>
          </a:p>
        </p:txBody>
      </p:sp>
      <p:sp>
        <p:nvSpPr>
          <p:cNvPr id="3" name="Content Placeholder 2"/>
          <p:cNvSpPr>
            <a:spLocks noGrp="1"/>
          </p:cNvSpPr>
          <p:nvPr>
            <p:ph idx="1"/>
          </p:nvPr>
        </p:nvSpPr>
        <p:spPr>
          <a:xfrm>
            <a:off x="1803862" y="1479664"/>
            <a:ext cx="9549938" cy="5145579"/>
          </a:xfrm>
        </p:spPr>
        <p:txBody>
          <a:bodyPr>
            <a:normAutofit/>
          </a:bodyPr>
          <a:lstStyle/>
          <a:p>
            <a:pPr marL="0" indent="0">
              <a:buNone/>
            </a:pPr>
            <a:r>
              <a:rPr lang="en-US" sz="2400" dirty="0"/>
              <a:t>While people can have ordinary conversations in workplaces, the way talk is organized is often different.  Workplace interaction may be tailored to the specific goals, settings, and work practices of </a:t>
            </a:r>
            <a:r>
              <a:rPr lang="en-US" sz="2400"/>
              <a:t>an organization.</a:t>
            </a:r>
            <a:endParaRPr lang="en-US" sz="2400" dirty="0"/>
          </a:p>
          <a:p>
            <a:pPr marL="0" indent="0">
              <a:buNone/>
            </a:pPr>
            <a:endParaRPr lang="en-US" sz="2400" dirty="0"/>
          </a:p>
          <a:p>
            <a:pPr marL="0" indent="0">
              <a:buNone/>
            </a:pPr>
            <a:r>
              <a:rPr lang="en-US" sz="2400" dirty="0"/>
              <a:t>For example, a journalist working on a deadline may not take the time to ask a colleague a question about an article and may instead offer a brief comment to leave it up to them whether </a:t>
            </a:r>
            <a:r>
              <a:rPr lang="en-US" sz="2400"/>
              <a:t>to respond (Heath and Luff, 2000).</a:t>
            </a:r>
            <a:endParaRPr lang="en-US" sz="2400" dirty="0"/>
          </a:p>
        </p:txBody>
      </p:sp>
      <p:sp>
        <p:nvSpPr>
          <p:cNvPr id="4" name="Slide Number Placeholder 3">
            <a:extLst>
              <a:ext uri="{FF2B5EF4-FFF2-40B4-BE49-F238E27FC236}">
                <a16:creationId xmlns:a16="http://schemas.microsoft.com/office/drawing/2014/main" id="{6B536F81-1444-4190-AB50-ACD1BFE2A949}"/>
              </a:ext>
            </a:extLst>
          </p:cNvPr>
          <p:cNvSpPr>
            <a:spLocks noGrp="1"/>
          </p:cNvSpPr>
          <p:nvPr>
            <p:ph type="sldNum" sz="quarter" idx="12"/>
          </p:nvPr>
        </p:nvSpPr>
        <p:spPr/>
        <p:txBody>
          <a:bodyPr/>
          <a:lstStyle/>
          <a:p>
            <a:fld id="{C063D9C6-3494-402A-B638-3514CEDBB6CF}" type="slidenum">
              <a:rPr lang="en-US" smtClean="0"/>
              <a:t>7</a:t>
            </a:fld>
            <a:endParaRPr lang="en-US" dirty="0"/>
          </a:p>
        </p:txBody>
      </p:sp>
    </p:spTree>
    <p:extLst>
      <p:ext uri="{BB962C8B-B14F-4D97-AF65-F5344CB8AC3E}">
        <p14:creationId xmlns:p14="http://schemas.microsoft.com/office/powerpoint/2010/main" val="2967898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7340"/>
          </a:xfrm>
        </p:spPr>
        <p:txBody>
          <a:bodyPr/>
          <a:lstStyle/>
          <a:p>
            <a:br>
              <a:rPr lang="en-US" sz="3200" dirty="0">
                <a:latin typeface="+mn-lt"/>
              </a:rPr>
            </a:br>
            <a:r>
              <a:rPr lang="en-US" sz="3200" dirty="0">
                <a:latin typeface="+mn-lt"/>
              </a:rPr>
              <a:t>Subject matter and organization of this textbook</a:t>
            </a:r>
            <a:br>
              <a:rPr lang="en-US" dirty="0"/>
            </a:br>
            <a:endParaRPr lang="en-US" dirty="0"/>
          </a:p>
        </p:txBody>
      </p:sp>
      <p:sp>
        <p:nvSpPr>
          <p:cNvPr id="3" name="Content Placeholder 2"/>
          <p:cNvSpPr>
            <a:spLocks noGrp="1"/>
          </p:cNvSpPr>
          <p:nvPr>
            <p:ph idx="1"/>
          </p:nvPr>
        </p:nvSpPr>
        <p:spPr>
          <a:xfrm>
            <a:off x="1512916" y="1662545"/>
            <a:ext cx="9840884" cy="4937760"/>
          </a:xfrm>
        </p:spPr>
        <p:txBody>
          <a:bodyPr/>
          <a:lstStyle/>
          <a:p>
            <a:pPr marL="0" indent="0">
              <a:buNone/>
            </a:pPr>
            <a:r>
              <a:rPr lang="en-US" sz="2400"/>
              <a:t>This book </a:t>
            </a:r>
            <a:r>
              <a:rPr lang="en-US" sz="2400" dirty="0"/>
              <a:t>covers conversation analytic research findings on talk in ordinary conversations and on talk in institutional settings and </a:t>
            </a:r>
            <a:r>
              <a:rPr lang="en-US" sz="2400"/>
              <a:t>work places.</a:t>
            </a:r>
            <a:endParaRPr lang="en-US" sz="2400" dirty="0"/>
          </a:p>
          <a:p>
            <a:pPr marL="0" indent="0">
              <a:buNone/>
            </a:pPr>
            <a:endParaRPr lang="en-US" sz="2400" dirty="0"/>
          </a:p>
          <a:p>
            <a:pPr marL="0" indent="0">
              <a:buNone/>
            </a:pPr>
            <a:r>
              <a:rPr lang="en-US" sz="2400" dirty="0"/>
              <a:t>The chapters also teach the procedures used in interaction and how to </a:t>
            </a:r>
            <a:r>
              <a:rPr lang="en-US" sz="2400"/>
              <a:t>analyze data.</a:t>
            </a:r>
            <a:endParaRPr lang="en-US" sz="2400" dirty="0"/>
          </a:p>
          <a:p>
            <a:endParaRPr lang="en-US" dirty="0"/>
          </a:p>
          <a:p>
            <a:endParaRPr lang="en-US" dirty="0"/>
          </a:p>
        </p:txBody>
      </p:sp>
      <p:sp>
        <p:nvSpPr>
          <p:cNvPr id="4" name="Slide Number Placeholder 3">
            <a:extLst>
              <a:ext uri="{FF2B5EF4-FFF2-40B4-BE49-F238E27FC236}">
                <a16:creationId xmlns:a16="http://schemas.microsoft.com/office/drawing/2014/main" id="{B7E4066A-6D1C-4BEA-9DAF-39EF25C7D277}"/>
              </a:ext>
            </a:extLst>
          </p:cNvPr>
          <p:cNvSpPr>
            <a:spLocks noGrp="1"/>
          </p:cNvSpPr>
          <p:nvPr>
            <p:ph type="sldNum" sz="quarter" idx="12"/>
          </p:nvPr>
        </p:nvSpPr>
        <p:spPr/>
        <p:txBody>
          <a:bodyPr/>
          <a:lstStyle/>
          <a:p>
            <a:fld id="{C063D9C6-3494-402A-B638-3514CEDBB6CF}" type="slidenum">
              <a:rPr lang="en-US" smtClean="0"/>
              <a:t>8</a:t>
            </a:fld>
            <a:endParaRPr lang="en-US" dirty="0"/>
          </a:p>
        </p:txBody>
      </p:sp>
    </p:spTree>
    <p:extLst>
      <p:ext uri="{BB962C8B-B14F-4D97-AF65-F5344CB8AC3E}">
        <p14:creationId xmlns:p14="http://schemas.microsoft.com/office/powerpoint/2010/main" val="65272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0344"/>
          </a:xfrm>
        </p:spPr>
        <p:txBody>
          <a:bodyPr/>
          <a:lstStyle/>
          <a:p>
            <a:br>
              <a:rPr lang="en-US" sz="3200" dirty="0">
                <a:latin typeface="+mn-lt"/>
              </a:rPr>
            </a:br>
            <a:r>
              <a:rPr lang="en-US" sz="3200" dirty="0">
                <a:latin typeface="+mn-lt"/>
              </a:rPr>
              <a:t>Benefits to the student of learning how to do conversation analysis </a:t>
            </a:r>
            <a:br>
              <a:rPr lang="en-US" dirty="0"/>
            </a:br>
            <a:endParaRPr lang="en-US" dirty="0"/>
          </a:p>
        </p:txBody>
      </p:sp>
      <p:sp>
        <p:nvSpPr>
          <p:cNvPr id="3" name="Content Placeholder 2"/>
          <p:cNvSpPr>
            <a:spLocks noGrp="1"/>
          </p:cNvSpPr>
          <p:nvPr>
            <p:ph idx="1"/>
          </p:nvPr>
        </p:nvSpPr>
        <p:spPr>
          <a:xfrm>
            <a:off x="1471352" y="1945178"/>
            <a:ext cx="9882447" cy="4771506"/>
          </a:xfrm>
        </p:spPr>
        <p:txBody>
          <a:bodyPr/>
          <a:lstStyle/>
          <a:p>
            <a:pPr marL="0" indent="0">
              <a:lnSpc>
                <a:spcPct val="100000"/>
              </a:lnSpc>
              <a:spcBef>
                <a:spcPts val="0"/>
              </a:spcBef>
              <a:buNone/>
            </a:pPr>
            <a:r>
              <a:rPr lang="en-US" sz="2400" dirty="0"/>
              <a:t>Students can apply knowledge about conversational procedures in daily life to their interactions </a:t>
            </a:r>
            <a:r>
              <a:rPr lang="en-US" sz="2400"/>
              <a:t>with others.</a:t>
            </a: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Knowledge about interactional procedures used in work place contexts may be of use to students in their </a:t>
            </a:r>
            <a:r>
              <a:rPr lang="en-US" sz="2400"/>
              <a:t>future occupations.</a:t>
            </a: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a:t>The qualitative research method of conversation analysis will be useful for students in the social sciences and </a:t>
            </a:r>
            <a:r>
              <a:rPr lang="en-US" sz="2400"/>
              <a:t>in communication.</a:t>
            </a:r>
            <a:endParaRPr lang="en-US" sz="2400" dirty="0"/>
          </a:p>
          <a:p>
            <a:endParaRPr lang="en-US" dirty="0"/>
          </a:p>
        </p:txBody>
      </p:sp>
      <p:sp>
        <p:nvSpPr>
          <p:cNvPr id="4" name="Slide Number Placeholder 3">
            <a:extLst>
              <a:ext uri="{FF2B5EF4-FFF2-40B4-BE49-F238E27FC236}">
                <a16:creationId xmlns:a16="http://schemas.microsoft.com/office/drawing/2014/main" id="{5DC2E1D6-0707-44B0-985B-D99D1E3EB62D}"/>
              </a:ext>
            </a:extLst>
          </p:cNvPr>
          <p:cNvSpPr>
            <a:spLocks noGrp="1"/>
          </p:cNvSpPr>
          <p:nvPr>
            <p:ph type="sldNum" sz="quarter" idx="12"/>
          </p:nvPr>
        </p:nvSpPr>
        <p:spPr/>
        <p:txBody>
          <a:bodyPr/>
          <a:lstStyle/>
          <a:p>
            <a:fld id="{C063D9C6-3494-402A-B638-3514CEDBB6CF}" type="slidenum">
              <a:rPr lang="en-US" smtClean="0"/>
              <a:t>9</a:t>
            </a:fld>
            <a:endParaRPr lang="en-US" dirty="0"/>
          </a:p>
        </p:txBody>
      </p:sp>
    </p:spTree>
    <p:extLst>
      <p:ext uri="{BB962C8B-B14F-4D97-AF65-F5344CB8AC3E}">
        <p14:creationId xmlns:p14="http://schemas.microsoft.com/office/powerpoint/2010/main" val="191063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1142</Words>
  <Application>Microsoft Office PowerPoint</Application>
  <PresentationFormat>Widescreen</PresentationFormat>
  <Paragraphs>94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Chapter 1:  Introduction to the Study of Conversation Analysis </vt:lpstr>
      <vt:lpstr>Outline</vt:lpstr>
      <vt:lpstr>Introduction</vt:lpstr>
      <vt:lpstr> The importance of studying everyday (“ordinary”) conversation </vt:lpstr>
      <vt:lpstr> Excerpt 3:  (Hopper and LeBaron, 1998, p. 69) </vt:lpstr>
      <vt:lpstr> A conversation-analytic approach to talk and interaction </vt:lpstr>
      <vt:lpstr> Interaction in organizations and workplace settings </vt:lpstr>
      <vt:lpstr> Subject matter and organization of this textbook </vt:lpstr>
      <vt:lpstr> Benefits to the student of learning how to do conversation analysis  </vt:lpstr>
      <vt:lpstr> Tips for using this textbook </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the Study of Conversation Analysis</dc:title>
  <dc:creator>Garcia, Angela</dc:creator>
  <cp:lastModifiedBy>Garcia, Angela</cp:lastModifiedBy>
  <cp:revision>12</cp:revision>
  <dcterms:created xsi:type="dcterms:W3CDTF">2021-12-11T17:48:17Z</dcterms:created>
  <dcterms:modified xsi:type="dcterms:W3CDTF">2022-08-16T14:27:13Z</dcterms:modified>
</cp:coreProperties>
</file>