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8" r:id="rId8"/>
    <p:sldId id="262" r:id="rId9"/>
    <p:sldId id="263" r:id="rId10"/>
    <p:sldId id="270" r:id="rId11"/>
    <p:sldId id="271" r:id="rId12"/>
    <p:sldId id="264" r:id="rId13"/>
    <p:sldId id="272" r:id="rId14"/>
    <p:sldId id="269" r:id="rId15"/>
    <p:sldId id="273" r:id="rId16"/>
    <p:sldId id="266" r:id="rId17"/>
    <p:sldId id="26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3" autoAdjust="0"/>
    <p:restoredTop sz="94660"/>
  </p:normalViewPr>
  <p:slideViewPr>
    <p:cSldViewPr snapToGrid="0">
      <p:cViewPr varScale="1">
        <p:scale>
          <a:sx n="56" d="100"/>
          <a:sy n="56" d="100"/>
        </p:scale>
        <p:origin x="96" y="9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CD917E4C-3DCF-4366-8220-596E7B391CAB}"/>
    <pc:docChg chg="undo redo custSel modSld">
      <pc:chgData name="Garcia, Angela" userId="7c09586b-4f58-4c27-9ff0-1fa392274ef2" providerId="ADAL" clId="{CD917E4C-3DCF-4366-8220-596E7B391CAB}" dt="2022-08-16T15:33:12.179" v="26" actId="6549"/>
      <pc:docMkLst>
        <pc:docMk/>
      </pc:docMkLst>
      <pc:sldChg chg="modSp mod">
        <pc:chgData name="Garcia, Angela" userId="7c09586b-4f58-4c27-9ff0-1fa392274ef2" providerId="ADAL" clId="{CD917E4C-3DCF-4366-8220-596E7B391CAB}" dt="2022-08-16T15:30:23.519" v="10" actId="14100"/>
        <pc:sldMkLst>
          <pc:docMk/>
          <pc:sldMk cId="957371817" sldId="256"/>
        </pc:sldMkLst>
        <pc:spChg chg="mod">
          <ac:chgData name="Garcia, Angela" userId="7c09586b-4f58-4c27-9ff0-1fa392274ef2" providerId="ADAL" clId="{CD917E4C-3DCF-4366-8220-596E7B391CAB}" dt="2022-08-16T15:30:23.519" v="10" actId="14100"/>
          <ac:spMkLst>
            <pc:docMk/>
            <pc:sldMk cId="957371817" sldId="256"/>
            <ac:spMk id="3" creationId="{00000000-0000-0000-0000-000000000000}"/>
          </ac:spMkLst>
        </pc:spChg>
      </pc:sldChg>
      <pc:sldChg chg="modSp mod">
        <pc:chgData name="Garcia, Angela" userId="7c09586b-4f58-4c27-9ff0-1fa392274ef2" providerId="ADAL" clId="{CD917E4C-3DCF-4366-8220-596E7B391CAB}" dt="2022-08-16T15:32:41.027" v="18" actId="6549"/>
        <pc:sldMkLst>
          <pc:docMk/>
          <pc:sldMk cId="260443992" sldId="264"/>
        </pc:sldMkLst>
        <pc:spChg chg="mod">
          <ac:chgData name="Garcia, Angela" userId="7c09586b-4f58-4c27-9ff0-1fa392274ef2" providerId="ADAL" clId="{CD917E4C-3DCF-4366-8220-596E7B391CAB}" dt="2022-08-16T15:32:41.027" v="18" actId="6549"/>
          <ac:spMkLst>
            <pc:docMk/>
            <pc:sldMk cId="260443992" sldId="264"/>
            <ac:spMk id="3" creationId="{00000000-0000-0000-0000-000000000000}"/>
          </ac:spMkLst>
        </pc:spChg>
      </pc:sldChg>
      <pc:sldChg chg="modSp mod">
        <pc:chgData name="Garcia, Angela" userId="7c09586b-4f58-4c27-9ff0-1fa392274ef2" providerId="ADAL" clId="{CD917E4C-3DCF-4366-8220-596E7B391CAB}" dt="2022-08-16T15:33:12.179" v="26" actId="6549"/>
        <pc:sldMkLst>
          <pc:docMk/>
          <pc:sldMk cId="2122328899" sldId="269"/>
        </pc:sldMkLst>
        <pc:spChg chg="mod">
          <ac:chgData name="Garcia, Angela" userId="7c09586b-4f58-4c27-9ff0-1fa392274ef2" providerId="ADAL" clId="{CD917E4C-3DCF-4366-8220-596E7B391CAB}" dt="2022-08-16T15:33:12.179" v="26" actId="6549"/>
          <ac:spMkLst>
            <pc:docMk/>
            <pc:sldMk cId="2122328899" sldId="269"/>
            <ac:spMk id="3" creationId="{00000000-0000-0000-0000-000000000000}"/>
          </ac:spMkLst>
        </pc:spChg>
      </pc:sldChg>
      <pc:sldChg chg="modSp mod">
        <pc:chgData name="Garcia, Angela" userId="7c09586b-4f58-4c27-9ff0-1fa392274ef2" providerId="ADAL" clId="{CD917E4C-3DCF-4366-8220-596E7B391CAB}" dt="2022-08-16T15:32:30.617" v="16" actId="6549"/>
        <pc:sldMkLst>
          <pc:docMk/>
          <pc:sldMk cId="1417825951" sldId="270"/>
        </pc:sldMkLst>
        <pc:spChg chg="mod">
          <ac:chgData name="Garcia, Angela" userId="7c09586b-4f58-4c27-9ff0-1fa392274ef2" providerId="ADAL" clId="{CD917E4C-3DCF-4366-8220-596E7B391CAB}" dt="2022-08-16T15:32:30.617" v="16" actId="6549"/>
          <ac:spMkLst>
            <pc:docMk/>
            <pc:sldMk cId="1417825951" sldId="270"/>
            <ac:spMk id="3" creationId="{00000000-0000-0000-0000-000000000000}"/>
          </ac:spMkLst>
        </pc:spChg>
      </pc:sldChg>
      <pc:sldChg chg="modSp mod">
        <pc:chgData name="Garcia, Angela" userId="7c09586b-4f58-4c27-9ff0-1fa392274ef2" providerId="ADAL" clId="{CD917E4C-3DCF-4366-8220-596E7B391CAB}" dt="2022-08-16T15:31:40.867" v="12" actId="6549"/>
        <pc:sldMkLst>
          <pc:docMk/>
          <pc:sldMk cId="197626415" sldId="271"/>
        </pc:sldMkLst>
        <pc:spChg chg="mod">
          <ac:chgData name="Garcia, Angela" userId="7c09586b-4f58-4c27-9ff0-1fa392274ef2" providerId="ADAL" clId="{CD917E4C-3DCF-4366-8220-596E7B391CAB}" dt="2022-08-16T15:31:40.867" v="12" actId="6549"/>
          <ac:spMkLst>
            <pc:docMk/>
            <pc:sldMk cId="197626415" sldId="271"/>
            <ac:spMk id="2" creationId="{00000000-0000-0000-0000-000000000000}"/>
          </ac:spMkLst>
        </pc:spChg>
      </pc:sldChg>
      <pc:sldChg chg="modSp mod">
        <pc:chgData name="Garcia, Angela" userId="7c09586b-4f58-4c27-9ff0-1fa392274ef2" providerId="ADAL" clId="{CD917E4C-3DCF-4366-8220-596E7B391CAB}" dt="2022-08-16T15:32:14.308" v="14" actId="6549"/>
        <pc:sldMkLst>
          <pc:docMk/>
          <pc:sldMk cId="2477733201" sldId="272"/>
        </pc:sldMkLst>
        <pc:spChg chg="mod">
          <ac:chgData name="Garcia, Angela" userId="7c09586b-4f58-4c27-9ff0-1fa392274ef2" providerId="ADAL" clId="{CD917E4C-3DCF-4366-8220-596E7B391CAB}" dt="2022-08-16T15:32:14.308" v="14" actId="6549"/>
          <ac:spMkLst>
            <pc:docMk/>
            <pc:sldMk cId="2477733201" sldId="272"/>
            <ac:spMk id="2" creationId="{00000000-0000-0000-0000-000000000000}"/>
          </ac:spMkLst>
        </pc:spChg>
      </pc:sldChg>
      <pc:sldChg chg="modSp mod">
        <pc:chgData name="Garcia, Angela" userId="7c09586b-4f58-4c27-9ff0-1fa392274ef2" providerId="ADAL" clId="{CD917E4C-3DCF-4366-8220-596E7B391CAB}" dt="2022-08-16T15:33:05.031" v="22" actId="6549"/>
        <pc:sldMkLst>
          <pc:docMk/>
          <pc:sldMk cId="231100811" sldId="273"/>
        </pc:sldMkLst>
        <pc:spChg chg="mod">
          <ac:chgData name="Garcia, Angela" userId="7c09586b-4f58-4c27-9ff0-1fa392274ef2" providerId="ADAL" clId="{CD917E4C-3DCF-4366-8220-596E7B391CAB}" dt="2022-08-16T15:33:05.031" v="22" actId="6549"/>
          <ac:spMkLst>
            <pc:docMk/>
            <pc:sldMk cId="231100811" sldId="273"/>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B42F64-CFB3-4366-91CD-8637A3356A55}" type="datetimeFigureOut">
              <a:rPr lang="en-US" smtClean="0"/>
              <a:t>8/16/2022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5D880-9DB9-47EA-B72F-151E8F6F1D33}" type="slidenum">
              <a:rPr lang="en-US" smtClean="0"/>
              <a:t>‹#›</a:t>
            </a:fld>
            <a:endParaRPr lang="en-US"/>
          </a:p>
        </p:txBody>
      </p:sp>
    </p:spTree>
    <p:extLst>
      <p:ext uri="{BB962C8B-B14F-4D97-AF65-F5344CB8AC3E}">
        <p14:creationId xmlns:p14="http://schemas.microsoft.com/office/powerpoint/2010/main" val="252660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D523370-5D4F-4FE3-AD0E-E7E6F6F6B5C9}"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411891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4F5007-6572-4445-96F4-994E3385FF33}"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2307937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C85B0-FEA7-4D9C-A116-D57806842576}"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97612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74EDC0-644C-46E5-BFEA-8A972E2C47DE}"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1139967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BCAAC3-DDBC-4CB3-99EA-00D74D916696}"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3382440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EAFD38-7C25-4D9F-B705-95980D06FC59}"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2026519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C972CE-F130-46F2-A102-8E0FE6417A79}" type="datetime1">
              <a:rPr lang="en-US" smtClean="0"/>
              <a:t>8/16/2022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27527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DF5C41-F70F-459D-8EAC-17F351BB55DF}" type="datetime1">
              <a:rPr lang="en-US" smtClean="0"/>
              <a:t>8/16/2022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2153026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F21B7-FC2B-4722-93E1-19A4A1A8A40D}" type="datetime1">
              <a:rPr lang="en-US" smtClean="0"/>
              <a:t>8/16/2022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4291009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300C68F-A368-449F-A6E4-E82C99684A0A}"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4089732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EA3FF0-EA7A-405D-AA90-DBC84146B233}"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C404BE-1FF3-48E6-8B64-52CF89B83626}" type="slidenum">
              <a:rPr lang="en-US" smtClean="0"/>
              <a:t>‹#›</a:t>
            </a:fld>
            <a:endParaRPr lang="en-US"/>
          </a:p>
        </p:txBody>
      </p:sp>
    </p:spTree>
    <p:extLst>
      <p:ext uri="{BB962C8B-B14F-4D97-AF65-F5344CB8AC3E}">
        <p14:creationId xmlns:p14="http://schemas.microsoft.com/office/powerpoint/2010/main" val="275609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68523-A999-4DDB-A0C3-111C7AD48783}" type="datetime1">
              <a:rPr lang="en-US" smtClean="0"/>
              <a:t>8/16/2022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404BE-1FF3-48E6-8B64-52CF89B83626}" type="slidenum">
              <a:rPr lang="en-US" smtClean="0"/>
              <a:t>‹#›</a:t>
            </a:fld>
            <a:endParaRPr lang="en-US"/>
          </a:p>
        </p:txBody>
      </p:sp>
    </p:spTree>
    <p:extLst>
      <p:ext uri="{BB962C8B-B14F-4D97-AF65-F5344CB8AC3E}">
        <p14:creationId xmlns:p14="http://schemas.microsoft.com/office/powerpoint/2010/main" val="3781982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latin typeface="+mn-lt"/>
              </a:rPr>
              <a:t>Chapter 7:  Sequential Organization: Interrogative Series, Insertion Sequences, and Pre-Sequences </a:t>
            </a:r>
            <a:br>
              <a:rPr lang="en-US" sz="3200" dirty="0">
                <a:latin typeface="+mn-lt"/>
              </a:rPr>
            </a:br>
            <a:endParaRPr lang="en-US" sz="3200" dirty="0">
              <a:latin typeface="+mn-lt"/>
            </a:endParaRPr>
          </a:p>
        </p:txBody>
      </p:sp>
      <p:sp>
        <p:nvSpPr>
          <p:cNvPr id="3" name="Subtitle 2"/>
          <p:cNvSpPr>
            <a:spLocks noGrp="1"/>
          </p:cNvSpPr>
          <p:nvPr>
            <p:ph type="subTitle" idx="1"/>
          </p:nvPr>
        </p:nvSpPr>
        <p:spPr>
          <a:xfrm>
            <a:off x="1524000" y="3602038"/>
            <a:ext cx="9144000" cy="2833268"/>
          </a:xfrm>
        </p:spPr>
        <p:txBody>
          <a:bodyPr/>
          <a:lstStyle/>
          <a:p>
            <a:pPr algn="l"/>
            <a:r>
              <a:rPr lang="en-US"/>
              <a:t>Angela Cora Garcia, c2022; slides to accompany Chapter 7 of </a:t>
            </a:r>
            <a:r>
              <a:rPr lang="en-US" i="1"/>
              <a:t>An Introduction to Interaction: Understanding Talk in the Workplace and Everyday Life, Second Edition</a:t>
            </a:r>
            <a:r>
              <a:rPr lang="en-US"/>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957371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1.  Pre-invitations</a:t>
            </a:r>
          </a:p>
        </p:txBody>
      </p:sp>
      <p:sp>
        <p:nvSpPr>
          <p:cNvPr id="3" name="Content Placeholder 2"/>
          <p:cNvSpPr>
            <a:spLocks noGrp="1"/>
          </p:cNvSpPr>
          <p:nvPr>
            <p:ph idx="1"/>
          </p:nvPr>
        </p:nvSpPr>
        <p:spPr/>
        <p:txBody>
          <a:bodyPr>
            <a:normAutofit/>
          </a:bodyPr>
          <a:lstStyle/>
          <a:p>
            <a:pPr marL="0" indent="0">
              <a:buNone/>
            </a:pPr>
            <a:r>
              <a:rPr lang="en-US" sz="2400" dirty="0"/>
              <a:t>A pre-invitation projects an invitation to come, and can be used to gauge the likelihood of an invitation (if produced), being successful.</a:t>
            </a:r>
          </a:p>
          <a:p>
            <a:pPr marL="0" indent="0">
              <a:buNone/>
            </a:pPr>
            <a:endParaRPr lang="en-US" sz="2400" dirty="0"/>
          </a:p>
          <a:p>
            <a:pPr marL="0" indent="0">
              <a:buNone/>
            </a:pPr>
            <a:r>
              <a:rPr lang="en-US" sz="2400"/>
              <a:t>Excerpt 8 </a:t>
            </a:r>
            <a:r>
              <a:rPr lang="en-US" sz="2400" dirty="0"/>
              <a:t>on the next slide shows an example of a pre-invitation which elicits the information that the invitee is not busy, and then proceeds to the production of the projected invitation (lines 39-41).  The invitation is accepted (line 42).</a:t>
            </a:r>
          </a:p>
        </p:txBody>
      </p:sp>
      <p:sp>
        <p:nvSpPr>
          <p:cNvPr id="4" name="Slide Number Placeholder 3"/>
          <p:cNvSpPr>
            <a:spLocks noGrp="1"/>
          </p:cNvSpPr>
          <p:nvPr>
            <p:ph type="sldNum" sz="quarter" idx="12"/>
          </p:nvPr>
        </p:nvSpPr>
        <p:spPr/>
        <p:txBody>
          <a:bodyPr/>
          <a:lstStyle/>
          <a:p>
            <a:fld id="{75C404BE-1FF3-48E6-8B64-52CF89B83626}" type="slidenum">
              <a:rPr lang="en-US" smtClean="0"/>
              <a:t>10</a:t>
            </a:fld>
            <a:endParaRPr lang="en-US" dirty="0"/>
          </a:p>
        </p:txBody>
      </p:sp>
    </p:spTree>
    <p:extLst>
      <p:ext uri="{BB962C8B-B14F-4D97-AF65-F5344CB8AC3E}">
        <p14:creationId xmlns:p14="http://schemas.microsoft.com/office/powerpoint/2010/main" val="1417825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7588"/>
          </a:xfrm>
        </p:spPr>
        <p:txBody>
          <a:bodyPr>
            <a:normAutofit/>
          </a:bodyPr>
          <a:lstStyle/>
          <a:p>
            <a:br>
              <a:rPr lang="en-US" sz="3200" dirty="0">
                <a:latin typeface="+mn-lt"/>
              </a:rPr>
            </a:br>
            <a:r>
              <a:rPr lang="en-US" sz="3200">
                <a:latin typeface="+mn-lt"/>
              </a:rPr>
              <a:t>Excerpt 8:  </a:t>
            </a:r>
            <a:r>
              <a:rPr lang="en-US" sz="3200" dirty="0">
                <a:latin typeface="+mn-lt"/>
              </a:rPr>
              <a:t>Traverso, et al. (2018, p. 168)</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064029"/>
            <a:ext cx="10515600" cy="5657446"/>
          </a:xfrm>
        </p:spPr>
        <p:txBody>
          <a:bodyPr/>
          <a:lstStyle/>
          <a:p>
            <a:pPr marL="0" indent="0">
              <a:lnSpc>
                <a:spcPct val="100000"/>
              </a:lnSpc>
              <a:spcBef>
                <a:spcPts val="0"/>
              </a:spcBef>
              <a:buNone/>
            </a:pPr>
            <a:r>
              <a:rPr lang="en-US" sz="2000" dirty="0"/>
              <a:t>34	FAN	</a:t>
            </a:r>
            <a:r>
              <a:rPr lang="en-US" sz="2000" dirty="0" err="1"/>
              <a:t>d’accord</a:t>
            </a:r>
            <a:r>
              <a:rPr lang="en-US" sz="2000"/>
              <a:t>/   (0.1) et pour le week-end/  tu as des programmes/</a:t>
            </a:r>
          </a:p>
          <a:p>
            <a:pPr marL="0" indent="0">
              <a:lnSpc>
                <a:spcPct val="100000"/>
              </a:lnSpc>
              <a:spcBef>
                <a:spcPts val="0"/>
              </a:spcBef>
              <a:buNone/>
            </a:pPr>
            <a:r>
              <a:rPr lang="en-US" sz="2000"/>
              <a:t>		</a:t>
            </a:r>
            <a:r>
              <a:rPr lang="en-US" sz="2000" i="1"/>
              <a:t>alright/      (0.1) and for the weekend/  do you have any plans/</a:t>
            </a:r>
            <a:endParaRPr lang="en-US" sz="2000"/>
          </a:p>
          <a:p>
            <a:pPr marL="0" indent="0">
              <a:lnSpc>
                <a:spcPct val="100000"/>
              </a:lnSpc>
              <a:spcBef>
                <a:spcPts val="0"/>
              </a:spcBef>
              <a:buNone/>
            </a:pPr>
            <a:r>
              <a:rPr lang="en-US" sz="2000"/>
              <a:t>35		(0.3)  pour le week-end/</a:t>
            </a:r>
          </a:p>
          <a:p>
            <a:pPr marL="0" indent="0">
              <a:lnSpc>
                <a:spcPct val="100000"/>
              </a:lnSpc>
              <a:spcBef>
                <a:spcPts val="0"/>
              </a:spcBef>
              <a:buNone/>
            </a:pPr>
            <a:r>
              <a:rPr lang="en-US" sz="2000"/>
              <a:t>		</a:t>
            </a:r>
            <a:r>
              <a:rPr lang="en-US" sz="2000" i="1"/>
              <a:t>(0.3) for the weekend/</a:t>
            </a:r>
            <a:endParaRPr lang="en-US" sz="2000"/>
          </a:p>
          <a:p>
            <a:pPr marL="0" indent="0">
              <a:lnSpc>
                <a:spcPct val="100000"/>
              </a:lnSpc>
              <a:spcBef>
                <a:spcPts val="0"/>
              </a:spcBef>
              <a:buNone/>
            </a:pPr>
            <a:r>
              <a:rPr lang="en-US" sz="2000"/>
              <a:t>36		(0.5)</a:t>
            </a:r>
          </a:p>
          <a:p>
            <a:pPr marL="0" indent="0">
              <a:lnSpc>
                <a:spcPct val="100000"/>
              </a:lnSpc>
              <a:spcBef>
                <a:spcPts val="0"/>
              </a:spcBef>
              <a:buNone/>
            </a:pPr>
            <a:r>
              <a:rPr lang="en-US" sz="2000"/>
              <a:t>37	VAL	mmm pas encore/</a:t>
            </a:r>
          </a:p>
          <a:p>
            <a:pPr marL="0" indent="0">
              <a:lnSpc>
                <a:spcPct val="100000"/>
              </a:lnSpc>
              <a:spcBef>
                <a:spcPts val="0"/>
              </a:spcBef>
              <a:buNone/>
            </a:pPr>
            <a:r>
              <a:rPr lang="en-US" sz="2000"/>
              <a:t>		mmh not yet/</a:t>
            </a:r>
          </a:p>
          <a:p>
            <a:pPr marL="0" indent="0">
              <a:lnSpc>
                <a:spcPct val="100000"/>
              </a:lnSpc>
              <a:spcBef>
                <a:spcPts val="0"/>
              </a:spcBef>
              <a:buNone/>
            </a:pPr>
            <a:r>
              <a:rPr lang="en-US" sz="2000"/>
              <a:t>38		(0.9)</a:t>
            </a:r>
          </a:p>
          <a:p>
            <a:pPr marL="0" indent="0">
              <a:lnSpc>
                <a:spcPct val="100000"/>
              </a:lnSpc>
              <a:spcBef>
                <a:spcPts val="0"/>
              </a:spcBef>
              <a:buNone/>
            </a:pPr>
            <a:r>
              <a:rPr lang="en-US" sz="2000"/>
              <a:t>39	FAN	si tu veux tu peux venir chez moi à dȋner/  et après</a:t>
            </a:r>
          </a:p>
          <a:p>
            <a:pPr marL="0" indent="0">
              <a:lnSpc>
                <a:spcPct val="100000"/>
              </a:lnSpc>
              <a:spcBef>
                <a:spcPts val="0"/>
              </a:spcBef>
              <a:buNone/>
            </a:pPr>
            <a:r>
              <a:rPr lang="en-US" sz="2000"/>
              <a:t>		</a:t>
            </a:r>
            <a:r>
              <a:rPr lang="en-US" sz="2000" i="1"/>
              <a:t>if you like you can come over for dinner/   and then</a:t>
            </a:r>
            <a:endParaRPr lang="en-US" sz="2000"/>
          </a:p>
          <a:p>
            <a:pPr marL="0" indent="0">
              <a:lnSpc>
                <a:spcPct val="100000"/>
              </a:lnSpc>
              <a:spcBef>
                <a:spcPts val="0"/>
              </a:spcBef>
              <a:buNone/>
            </a:pPr>
            <a:r>
              <a:rPr lang="en-US" sz="2000"/>
              <a:t>40		on peut sortir pour aller::: à une fête qui:: (0.1) euh ont</a:t>
            </a:r>
          </a:p>
          <a:p>
            <a:pPr marL="0" indent="0">
              <a:lnSpc>
                <a:spcPct val="100000"/>
              </a:lnSpc>
              <a:spcBef>
                <a:spcPts val="0"/>
              </a:spcBef>
              <a:buNone/>
            </a:pPr>
            <a:r>
              <a:rPr lang="en-US" sz="2000"/>
              <a:t>		</a:t>
            </a:r>
            <a:r>
              <a:rPr lang="en-US" sz="2000" i="1"/>
              <a:t>we can go out   to  go:::    to a party that:: (0.1) uh was</a:t>
            </a:r>
            <a:endParaRPr lang="en-US" sz="2000"/>
          </a:p>
          <a:p>
            <a:pPr marL="0" indent="0">
              <a:lnSpc>
                <a:spcPct val="100000"/>
              </a:lnSpc>
              <a:spcBef>
                <a:spcPts val="0"/>
              </a:spcBef>
              <a:buNone/>
            </a:pPr>
            <a:r>
              <a:rPr lang="en-US" sz="2000"/>
              <a:t>41		organisé à l’université</a:t>
            </a:r>
          </a:p>
          <a:p>
            <a:pPr marL="0" indent="0">
              <a:lnSpc>
                <a:spcPct val="100000"/>
              </a:lnSpc>
              <a:spcBef>
                <a:spcPts val="0"/>
              </a:spcBef>
              <a:buNone/>
            </a:pPr>
            <a:r>
              <a:rPr lang="en-US" sz="2000"/>
              <a:t>		</a:t>
            </a:r>
            <a:r>
              <a:rPr lang="en-US" sz="2000" i="1"/>
              <a:t>organised at the university</a:t>
            </a:r>
            <a:endParaRPr lang="en-US" sz="2000"/>
          </a:p>
          <a:p>
            <a:pPr marL="0" indent="0">
              <a:lnSpc>
                <a:spcPct val="100000"/>
              </a:lnSpc>
              <a:spcBef>
                <a:spcPts val="0"/>
              </a:spcBef>
              <a:buNone/>
            </a:pPr>
            <a:r>
              <a:rPr lang="en-US" sz="2000"/>
              <a:t>42	VAL	hm parfait c’est bon  (0.1)</a:t>
            </a:r>
          </a:p>
          <a:p>
            <a:pPr marL="0" indent="0">
              <a:lnSpc>
                <a:spcPct val="100000"/>
              </a:lnSpc>
              <a:spcBef>
                <a:spcPts val="0"/>
              </a:spcBef>
              <a:buNone/>
            </a:pPr>
            <a:r>
              <a:rPr lang="en-US" sz="2000"/>
              <a:t>		</a:t>
            </a:r>
            <a:r>
              <a:rPr lang="en-US" sz="2000" i="1"/>
              <a:t>hm perfect that’s fine  (0.1)</a:t>
            </a:r>
            <a:endParaRPr lang="en-US" sz="2000"/>
          </a:p>
          <a:p>
            <a:endParaRPr lang="en-US"/>
          </a:p>
        </p:txBody>
      </p:sp>
      <p:sp>
        <p:nvSpPr>
          <p:cNvPr id="4" name="Slide Number Placeholder 3"/>
          <p:cNvSpPr>
            <a:spLocks noGrp="1"/>
          </p:cNvSpPr>
          <p:nvPr>
            <p:ph type="sldNum" sz="quarter" idx="12"/>
          </p:nvPr>
        </p:nvSpPr>
        <p:spPr/>
        <p:txBody>
          <a:bodyPr/>
          <a:lstStyle/>
          <a:p>
            <a:fld id="{75C404BE-1FF3-48E6-8B64-52CF89B83626}" type="slidenum">
              <a:rPr lang="en-US" smtClean="0"/>
              <a:t>11</a:t>
            </a:fld>
            <a:endParaRPr lang="en-US"/>
          </a:p>
        </p:txBody>
      </p:sp>
    </p:spTree>
    <p:extLst>
      <p:ext uri="{BB962C8B-B14F-4D97-AF65-F5344CB8AC3E}">
        <p14:creationId xmlns:p14="http://schemas.microsoft.com/office/powerpoint/2010/main" val="19762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0468"/>
          </a:xfrm>
        </p:spPr>
        <p:txBody>
          <a:bodyPr/>
          <a:lstStyle/>
          <a:p>
            <a:br>
              <a:rPr lang="en-US"/>
            </a:br>
            <a:r>
              <a:rPr lang="en-US" sz="3200" dirty="0">
                <a:latin typeface="+mn-lt"/>
              </a:rPr>
              <a:t>2.  Pre-requests</a:t>
            </a:r>
            <a:br>
              <a:rPr lang="en-US" dirty="0"/>
            </a:br>
            <a:endParaRPr lang="en-US" dirty="0"/>
          </a:p>
        </p:txBody>
      </p:sp>
      <p:sp>
        <p:nvSpPr>
          <p:cNvPr id="3" name="Content Placeholder 2"/>
          <p:cNvSpPr>
            <a:spLocks noGrp="1"/>
          </p:cNvSpPr>
          <p:nvPr>
            <p:ph idx="1"/>
          </p:nvPr>
        </p:nvSpPr>
        <p:spPr>
          <a:xfrm>
            <a:off x="838200" y="1413164"/>
            <a:ext cx="10515600" cy="5137265"/>
          </a:xfrm>
        </p:spPr>
        <p:txBody>
          <a:bodyPr>
            <a:normAutofit/>
          </a:bodyPr>
          <a:lstStyle/>
          <a:p>
            <a:pPr marL="0" indent="0">
              <a:buNone/>
            </a:pPr>
            <a:r>
              <a:rPr lang="en-US" sz="2400" dirty="0"/>
              <a:t>There are a number of different ways of interpreting pre-requests (Fox, 2015; Rossi, 2015; Schegloff, 1980; You, 2015).</a:t>
            </a:r>
          </a:p>
          <a:p>
            <a:pPr marL="0" indent="0">
              <a:buNone/>
            </a:pPr>
            <a:endParaRPr lang="en-US" sz="2400" dirty="0"/>
          </a:p>
          <a:p>
            <a:pPr marL="0" indent="0">
              <a:buNone/>
            </a:pPr>
            <a:r>
              <a:rPr lang="en-US" sz="2400" dirty="0"/>
              <a:t>The pre-request alerts the recipient that a request is projected.  They can be used to get turn space to justify or explain the request prior to its production.  At times the recipient will grant the request prior to its explicit production.</a:t>
            </a:r>
          </a:p>
          <a:p>
            <a:pPr marL="0" indent="0">
              <a:buNone/>
            </a:pPr>
            <a:endParaRPr lang="en-US" sz="2400" dirty="0"/>
          </a:p>
          <a:p>
            <a:pPr marL="0" indent="0">
              <a:buNone/>
            </a:pPr>
            <a:r>
              <a:rPr lang="en-US" sz="2400" dirty="0"/>
              <a:t>In </a:t>
            </a:r>
            <a:r>
              <a:rPr lang="en-US" sz="2400"/>
              <a:t>Excerpt 10 </a:t>
            </a:r>
            <a:r>
              <a:rPr lang="en-US" sz="2400" dirty="0"/>
              <a:t>on the next slide, a customer asks the salesperson whether they sell stamps (line 1).  The salesclerk answers the question, and then adds that they sell them in packets of ten and twenty (line 3), thus displaying an orientation to the customer’s question as implying they were interested in buying stamps.  The customer then makes the request (line 5).</a:t>
            </a:r>
          </a:p>
        </p:txBody>
      </p:sp>
      <p:sp>
        <p:nvSpPr>
          <p:cNvPr id="4" name="Slide Number Placeholder 3"/>
          <p:cNvSpPr>
            <a:spLocks noGrp="1"/>
          </p:cNvSpPr>
          <p:nvPr>
            <p:ph type="sldNum" sz="quarter" idx="12"/>
          </p:nvPr>
        </p:nvSpPr>
        <p:spPr/>
        <p:txBody>
          <a:bodyPr/>
          <a:lstStyle/>
          <a:p>
            <a:fld id="{75C404BE-1FF3-48E6-8B64-52CF89B83626}" type="slidenum">
              <a:rPr lang="en-US" smtClean="0"/>
              <a:t>12</a:t>
            </a:fld>
            <a:endParaRPr lang="en-US" dirty="0"/>
          </a:p>
        </p:txBody>
      </p:sp>
    </p:spTree>
    <p:extLst>
      <p:ext uri="{BB962C8B-B14F-4D97-AF65-F5344CB8AC3E}">
        <p14:creationId xmlns:p14="http://schemas.microsoft.com/office/powerpoint/2010/main" val="260443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4540"/>
          </a:xfrm>
        </p:spPr>
        <p:txBody>
          <a:bodyPr>
            <a:noAutofit/>
          </a:bodyPr>
          <a:lstStyle/>
          <a:p>
            <a:r>
              <a:rPr lang="en-US" sz="3200">
                <a:latin typeface="+mn-lt"/>
              </a:rPr>
              <a:t>Excerpt 10:  </a:t>
            </a:r>
            <a:r>
              <a:rPr lang="en-US" sz="3200" dirty="0">
                <a:latin typeface="+mn-lt"/>
              </a:rPr>
              <a:t>Fox (2015, p. 48)</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2019993"/>
            <a:ext cx="10515600" cy="4156970"/>
          </a:xfrm>
        </p:spPr>
        <p:txBody>
          <a:bodyPr>
            <a:normAutofit/>
          </a:bodyPr>
          <a:lstStyle/>
          <a:p>
            <a:pPr marL="0" indent="0">
              <a:buNone/>
            </a:pPr>
            <a:r>
              <a:rPr lang="en-US" sz="2400" dirty="0"/>
              <a:t>1	C:   -&gt;	↑do you guys sell ↓st</a:t>
            </a:r>
            <a:r>
              <a:rPr lang="en-US" sz="2400" u="sng" dirty="0"/>
              <a:t>a</a:t>
            </a:r>
            <a:r>
              <a:rPr lang="en-US" sz="2400" dirty="0"/>
              <a:t>mps?</a:t>
            </a:r>
          </a:p>
          <a:p>
            <a:pPr marL="0" indent="0">
              <a:buNone/>
            </a:pPr>
            <a:r>
              <a:rPr lang="en-US" sz="2400" dirty="0"/>
              <a:t>2		(.)</a:t>
            </a:r>
          </a:p>
          <a:p>
            <a:pPr marL="0" indent="0">
              <a:buNone/>
            </a:pPr>
            <a:r>
              <a:rPr lang="en-US" sz="2400" dirty="0"/>
              <a:t>3	S:	y</a:t>
            </a:r>
            <a:r>
              <a:rPr lang="en-US" sz="2400" u="sng" dirty="0"/>
              <a:t>e</a:t>
            </a:r>
            <a:r>
              <a:rPr lang="en-US" sz="2400" dirty="0"/>
              <a:t>s we d</a:t>
            </a:r>
            <a:r>
              <a:rPr lang="en-US" sz="2400" u="sng" dirty="0"/>
              <a:t>o</a:t>
            </a:r>
            <a:r>
              <a:rPr lang="en-US" sz="2400" dirty="0"/>
              <a:t>.  (we) sell them in (packs) of t</a:t>
            </a:r>
            <a:r>
              <a:rPr lang="en-US" sz="2400" u="sng" dirty="0"/>
              <a:t>e</a:t>
            </a:r>
            <a:r>
              <a:rPr lang="en-US" sz="2400" dirty="0"/>
              <a:t>n and *tw</a:t>
            </a:r>
            <a:r>
              <a:rPr lang="en-US" sz="2400" u="sng" dirty="0"/>
              <a:t>e</a:t>
            </a:r>
            <a:r>
              <a:rPr lang="en-US" sz="2400" dirty="0"/>
              <a:t>nty*</a:t>
            </a:r>
          </a:p>
          <a:p>
            <a:pPr marL="0" indent="0">
              <a:buNone/>
            </a:pPr>
            <a:r>
              <a:rPr lang="en-US" sz="2400" dirty="0"/>
              <a:t>4		(0.5)</a:t>
            </a:r>
          </a:p>
          <a:p>
            <a:pPr marL="0" indent="0">
              <a:buNone/>
            </a:pPr>
            <a:r>
              <a:rPr lang="en-US" sz="2400" dirty="0"/>
              <a:t>5	C:  -&gt;	u::m (0.3) .</a:t>
            </a:r>
            <a:r>
              <a:rPr lang="en-US" sz="2400" dirty="0" err="1"/>
              <a:t>pt</a:t>
            </a:r>
            <a:r>
              <a:rPr lang="en-US" sz="2400"/>
              <a:t> ↓alright, (0.2) give me ten (of them)=</a:t>
            </a:r>
          </a:p>
          <a:p>
            <a:pPr marL="0" indent="0">
              <a:buNone/>
            </a:pPr>
            <a:r>
              <a:rPr lang="en-US" sz="2400"/>
              <a:t>6	S:							          =alright</a:t>
            </a:r>
          </a:p>
          <a:p>
            <a:pPr marL="0" indent="0">
              <a:buNone/>
            </a:pPr>
            <a:endParaRPr lang="en-US" sz="2400"/>
          </a:p>
        </p:txBody>
      </p:sp>
      <p:sp>
        <p:nvSpPr>
          <p:cNvPr id="4" name="Slide Number Placeholder 3"/>
          <p:cNvSpPr>
            <a:spLocks noGrp="1"/>
          </p:cNvSpPr>
          <p:nvPr>
            <p:ph type="sldNum" sz="quarter" idx="12"/>
          </p:nvPr>
        </p:nvSpPr>
        <p:spPr/>
        <p:txBody>
          <a:bodyPr/>
          <a:lstStyle/>
          <a:p>
            <a:fld id="{75C404BE-1FF3-48E6-8B64-52CF89B83626}" type="slidenum">
              <a:rPr lang="en-US" smtClean="0"/>
              <a:t>13</a:t>
            </a:fld>
            <a:endParaRPr lang="en-US"/>
          </a:p>
        </p:txBody>
      </p:sp>
    </p:spTree>
    <p:extLst>
      <p:ext uri="{BB962C8B-B14F-4D97-AF65-F5344CB8AC3E}">
        <p14:creationId xmlns:p14="http://schemas.microsoft.com/office/powerpoint/2010/main" val="2477733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3.  Pre-announcements </a:t>
            </a:r>
            <a:r>
              <a:rPr lang="en-US" sz="1800" dirty="0">
                <a:latin typeface="+mn-lt"/>
              </a:rPr>
              <a:t>(Terasaki, 2004)</a:t>
            </a:r>
          </a:p>
        </p:txBody>
      </p:sp>
      <p:sp>
        <p:nvSpPr>
          <p:cNvPr id="3" name="Content Placeholder 2"/>
          <p:cNvSpPr>
            <a:spLocks noGrp="1"/>
          </p:cNvSpPr>
          <p:nvPr>
            <p:ph idx="1"/>
          </p:nvPr>
        </p:nvSpPr>
        <p:spPr/>
        <p:txBody>
          <a:bodyPr>
            <a:normAutofit/>
          </a:bodyPr>
          <a:lstStyle/>
          <a:p>
            <a:pPr marL="0" indent="0">
              <a:buNone/>
            </a:pPr>
            <a:r>
              <a:rPr lang="en-US" sz="2400" dirty="0"/>
              <a:t>Making a news announcement could be awkward if the person you are talking to has already heard the news.</a:t>
            </a:r>
          </a:p>
          <a:p>
            <a:pPr marL="0" indent="0">
              <a:buNone/>
            </a:pPr>
            <a:endParaRPr lang="en-US" sz="2400" dirty="0"/>
          </a:p>
          <a:p>
            <a:pPr marL="0" indent="0">
              <a:buNone/>
            </a:pPr>
            <a:r>
              <a:rPr lang="en-US" sz="2400" dirty="0"/>
              <a:t>Pre-announcements can project an announcement to come, and provide for the recipient to reveal whether they know the news or not.</a:t>
            </a:r>
          </a:p>
          <a:p>
            <a:pPr marL="0" indent="0">
              <a:buNone/>
            </a:pPr>
            <a:endParaRPr lang="en-US" sz="2400" dirty="0"/>
          </a:p>
          <a:p>
            <a:pPr marL="0" indent="0">
              <a:buNone/>
            </a:pPr>
            <a:r>
              <a:rPr lang="en-US" sz="2400"/>
              <a:t>Excerpts 12 and 13 </a:t>
            </a:r>
            <a:r>
              <a:rPr lang="en-US" sz="2400" dirty="0"/>
              <a:t>on the next slide show two possible trajectories for pre-announcement sequences.</a:t>
            </a:r>
          </a:p>
        </p:txBody>
      </p:sp>
      <p:sp>
        <p:nvSpPr>
          <p:cNvPr id="4" name="Slide Number Placeholder 3"/>
          <p:cNvSpPr>
            <a:spLocks noGrp="1"/>
          </p:cNvSpPr>
          <p:nvPr>
            <p:ph type="sldNum" sz="quarter" idx="12"/>
          </p:nvPr>
        </p:nvSpPr>
        <p:spPr/>
        <p:txBody>
          <a:bodyPr/>
          <a:lstStyle/>
          <a:p>
            <a:fld id="{75C404BE-1FF3-48E6-8B64-52CF89B83626}" type="slidenum">
              <a:rPr lang="en-US" smtClean="0"/>
              <a:t>14</a:t>
            </a:fld>
            <a:endParaRPr lang="en-US" dirty="0"/>
          </a:p>
        </p:txBody>
      </p:sp>
    </p:spTree>
    <p:extLst>
      <p:ext uri="{BB962C8B-B14F-4D97-AF65-F5344CB8AC3E}">
        <p14:creationId xmlns:p14="http://schemas.microsoft.com/office/powerpoint/2010/main" val="2122328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9392"/>
          </a:xfrm>
        </p:spPr>
        <p:txBody>
          <a:bodyPr>
            <a:normAutofit/>
          </a:bodyPr>
          <a:lstStyle/>
          <a:p>
            <a:r>
              <a:rPr lang="en-US" sz="3200" dirty="0">
                <a:latin typeface="+mn-lt"/>
              </a:rPr>
              <a:t>Pre-announcement sequences</a:t>
            </a:r>
          </a:p>
        </p:txBody>
      </p:sp>
      <p:sp>
        <p:nvSpPr>
          <p:cNvPr id="3" name="Content Placeholder 2"/>
          <p:cNvSpPr>
            <a:spLocks noGrp="1"/>
          </p:cNvSpPr>
          <p:nvPr>
            <p:ph idx="1"/>
          </p:nvPr>
        </p:nvSpPr>
        <p:spPr>
          <a:xfrm>
            <a:off x="838200" y="1670857"/>
            <a:ext cx="10515600" cy="4506105"/>
          </a:xfrm>
        </p:spPr>
        <p:txBody>
          <a:bodyPr/>
          <a:lstStyle/>
          <a:p>
            <a:pPr marL="0" indent="0">
              <a:buNone/>
            </a:pPr>
            <a:r>
              <a:rPr lang="en-US" sz="2400"/>
              <a:t>Excerpt 12:  </a:t>
            </a:r>
            <a:r>
              <a:rPr lang="en-US" sz="2400" dirty="0"/>
              <a:t>Terasaki (2004, p. 184) </a:t>
            </a:r>
          </a:p>
          <a:p>
            <a:pPr marL="0" indent="0">
              <a:buNone/>
            </a:pPr>
            <a:r>
              <a:rPr lang="en-US" sz="2400" dirty="0"/>
              <a:t>1	D:	</a:t>
            </a:r>
            <a:r>
              <a:rPr lang="en-US" sz="2400" dirty="0" err="1"/>
              <a:t>Didju</a:t>
            </a:r>
            <a:r>
              <a:rPr lang="en-US" sz="2400"/>
              <a:t> hear the terrible news?</a:t>
            </a:r>
          </a:p>
          <a:p>
            <a:pPr marL="0" indent="0">
              <a:buNone/>
            </a:pPr>
            <a:r>
              <a:rPr lang="en-US" sz="2400"/>
              <a:t>2	R:	No, what.</a:t>
            </a:r>
          </a:p>
          <a:p>
            <a:pPr marL="0" indent="0">
              <a:buNone/>
            </a:pPr>
            <a:r>
              <a:rPr lang="en-US" sz="2400"/>
              <a:t> </a:t>
            </a:r>
          </a:p>
          <a:p>
            <a:pPr marL="0" indent="0">
              <a:buNone/>
            </a:pPr>
            <a:endParaRPr lang="en-US" sz="2400"/>
          </a:p>
          <a:p>
            <a:pPr marL="0" indent="0">
              <a:buNone/>
            </a:pPr>
            <a:r>
              <a:rPr lang="en-US" sz="2400"/>
              <a:t>Excerpt 13:  Terasaki  (2004, p. 184)</a:t>
            </a:r>
          </a:p>
          <a:p>
            <a:pPr marL="0" indent="0">
              <a:buNone/>
            </a:pPr>
            <a:r>
              <a:rPr lang="en-US" sz="2400"/>
              <a:t>1	D:	Hey we got good news!</a:t>
            </a:r>
          </a:p>
          <a:p>
            <a:pPr marL="0" indent="0">
              <a:buNone/>
            </a:pPr>
            <a:r>
              <a:rPr lang="en-US" sz="2400"/>
              <a:t>2	R:	I know.</a:t>
            </a:r>
          </a:p>
          <a:p>
            <a:pPr marL="0" indent="0">
              <a:buNone/>
            </a:pPr>
            <a:r>
              <a:rPr lang="en-US" sz="2400"/>
              <a:t>3	D:	Oh ya do?</a:t>
            </a:r>
          </a:p>
          <a:p>
            <a:endParaRPr lang="en-US"/>
          </a:p>
        </p:txBody>
      </p:sp>
      <p:sp>
        <p:nvSpPr>
          <p:cNvPr id="4" name="Slide Number Placeholder 3"/>
          <p:cNvSpPr>
            <a:spLocks noGrp="1"/>
          </p:cNvSpPr>
          <p:nvPr>
            <p:ph type="sldNum" sz="quarter" idx="12"/>
          </p:nvPr>
        </p:nvSpPr>
        <p:spPr/>
        <p:txBody>
          <a:bodyPr/>
          <a:lstStyle/>
          <a:p>
            <a:fld id="{75C404BE-1FF3-48E6-8B64-52CF89B83626}" type="slidenum">
              <a:rPr lang="en-US" smtClean="0"/>
              <a:t>15</a:t>
            </a:fld>
            <a:endParaRPr lang="en-US"/>
          </a:p>
        </p:txBody>
      </p:sp>
    </p:spTree>
    <p:extLst>
      <p:ext uri="{BB962C8B-B14F-4D97-AF65-F5344CB8AC3E}">
        <p14:creationId xmlns:p14="http://schemas.microsoft.com/office/powerpoint/2010/main" val="231100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Summary</a:t>
            </a:r>
          </a:p>
        </p:txBody>
      </p:sp>
      <p:sp>
        <p:nvSpPr>
          <p:cNvPr id="3" name="Content Placeholder 2"/>
          <p:cNvSpPr>
            <a:spLocks noGrp="1"/>
          </p:cNvSpPr>
          <p:nvPr>
            <p:ph idx="1"/>
          </p:nvPr>
        </p:nvSpPr>
        <p:spPr>
          <a:xfrm>
            <a:off x="1635852" y="1825625"/>
            <a:ext cx="9717947" cy="4351338"/>
          </a:xfrm>
        </p:spPr>
        <p:txBody>
          <a:bodyPr/>
          <a:lstStyle/>
          <a:p>
            <a:pPr marL="0" indent="0">
              <a:buNone/>
            </a:pPr>
            <a:r>
              <a:rPr lang="en-US" sz="2400" dirty="0"/>
              <a:t>Lengthy and complex exchanges of turns can result as many of the techniques for creating sequences can be combined.</a:t>
            </a:r>
          </a:p>
          <a:p>
            <a:pPr marL="0" indent="0">
              <a:buNone/>
            </a:pPr>
            <a:endParaRPr lang="en-US" sz="2400" dirty="0"/>
          </a:p>
          <a:p>
            <a:pPr marL="0" indent="0">
              <a:buNone/>
            </a:pPr>
            <a:r>
              <a:rPr lang="en-US" sz="2400" dirty="0"/>
              <a:t>The analysis of sequential organization helps us understand the complexity of talk in interaction and the multiple types of actions that are used and interpreted in context.</a:t>
            </a:r>
          </a:p>
          <a:p>
            <a:endParaRPr lang="en-US" dirty="0"/>
          </a:p>
          <a:p>
            <a:endParaRPr lang="en-US" dirty="0"/>
          </a:p>
        </p:txBody>
      </p:sp>
      <p:sp>
        <p:nvSpPr>
          <p:cNvPr id="4" name="Slide Number Placeholder 3"/>
          <p:cNvSpPr>
            <a:spLocks noGrp="1"/>
          </p:cNvSpPr>
          <p:nvPr>
            <p:ph type="sldNum" sz="quarter" idx="12"/>
          </p:nvPr>
        </p:nvSpPr>
        <p:spPr/>
        <p:txBody>
          <a:bodyPr/>
          <a:lstStyle/>
          <a:p>
            <a:fld id="{75C404BE-1FF3-48E6-8B64-52CF89B83626}" type="slidenum">
              <a:rPr lang="en-US" smtClean="0"/>
              <a:t>16</a:t>
            </a:fld>
            <a:endParaRPr lang="en-US" dirty="0"/>
          </a:p>
        </p:txBody>
      </p:sp>
    </p:spTree>
    <p:extLst>
      <p:ext uri="{BB962C8B-B14F-4D97-AF65-F5344CB8AC3E}">
        <p14:creationId xmlns:p14="http://schemas.microsoft.com/office/powerpoint/2010/main" val="2050260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0277"/>
          </a:xfrm>
        </p:spPr>
        <p:txBody>
          <a:bodyPr>
            <a:normAutofit/>
          </a:bodyPr>
          <a:lstStyle/>
          <a:p>
            <a:r>
              <a:rPr lang="en-US" sz="3200" dirty="0">
                <a:latin typeface="+mn-lt"/>
              </a:rPr>
              <a:t>Selected Sources</a:t>
            </a:r>
          </a:p>
        </p:txBody>
      </p:sp>
      <p:sp>
        <p:nvSpPr>
          <p:cNvPr id="3" name="Content Placeholder 2"/>
          <p:cNvSpPr>
            <a:spLocks noGrp="1"/>
          </p:cNvSpPr>
          <p:nvPr>
            <p:ph idx="1"/>
          </p:nvPr>
        </p:nvSpPr>
        <p:spPr>
          <a:xfrm>
            <a:off x="838200" y="1065402"/>
            <a:ext cx="10515600" cy="5656073"/>
          </a:xfrm>
        </p:spPr>
        <p:txBody>
          <a:bodyPr>
            <a:normAutofit/>
          </a:bodyPr>
          <a:lstStyle/>
          <a:p>
            <a:pPr marL="0" indent="0">
              <a:buNone/>
            </a:pPr>
            <a:r>
              <a:rPr lang="en-US" sz="1800" dirty="0"/>
              <a:t>Fox, Barbara. (2015), 'On the notion of pre-request,' </a:t>
            </a:r>
            <a:r>
              <a:rPr lang="en-US" sz="1800" u="sng" dirty="0"/>
              <a:t>Discourse Studies</a:t>
            </a:r>
            <a:r>
              <a:rPr lang="en-US" sz="1800" dirty="0"/>
              <a:t>, 17, (1), 41-63. </a:t>
            </a:r>
          </a:p>
          <a:p>
            <a:pPr marL="0" indent="0">
              <a:buNone/>
            </a:pPr>
            <a:r>
              <a:rPr lang="en-US" sz="1800" dirty="0"/>
              <a:t>Jefferson, Gail. (1977), ‘Some sequential negotiations in conversation: unexpanded and expanded versions of projected action sequences’, </a:t>
            </a:r>
            <a:r>
              <a:rPr lang="en-US" sz="1800" u="sng" dirty="0"/>
              <a:t>Sociology</a:t>
            </a:r>
            <a:r>
              <a:rPr lang="en-US" sz="1800" dirty="0"/>
              <a:t>, 11, (1), 87–103.</a:t>
            </a:r>
          </a:p>
          <a:p>
            <a:pPr marL="0" indent="0">
              <a:buNone/>
            </a:pPr>
            <a:r>
              <a:rPr lang="en-US" sz="1800" dirty="0"/>
              <a:t>Rossi, Giovanni. (2015), 'Responding to pre-requests:  The </a:t>
            </a:r>
            <a:r>
              <a:rPr lang="en-US" sz="1800" dirty="0" err="1"/>
              <a:t>organisation</a:t>
            </a:r>
            <a:r>
              <a:rPr lang="en-US" sz="1800"/>
              <a:t> of hai x ‘do you have x’ sequences in Italian,' </a:t>
            </a:r>
            <a:r>
              <a:rPr lang="en-US" sz="1800" u="sng"/>
              <a:t>Journal of Pragmatics</a:t>
            </a:r>
            <a:r>
              <a:rPr lang="en-US" sz="1800"/>
              <a:t>, 82, (2015), 5-22.  </a:t>
            </a:r>
          </a:p>
          <a:p>
            <a:pPr marL="0" indent="0">
              <a:buNone/>
            </a:pPr>
            <a:r>
              <a:rPr lang="en-US" sz="1800"/>
              <a:t>Schegloff, Emanuel A. (1980), ‘Preliminaries to preliminaries, “Can I Ask You a Question?”’, </a:t>
            </a:r>
            <a:r>
              <a:rPr lang="en-US" sz="1800" u="sng"/>
              <a:t>Sociological Inquiry</a:t>
            </a:r>
            <a:r>
              <a:rPr lang="en-US" sz="1800"/>
              <a:t>, 50, 104–52.</a:t>
            </a:r>
          </a:p>
          <a:p>
            <a:pPr marL="0" indent="0">
              <a:buNone/>
            </a:pPr>
            <a:r>
              <a:rPr lang="en-US" sz="1800"/>
              <a:t>Schegloff, Emanuel A., Jefferson, Gail and Sacks, Harvey. (1977), ‘The preference for self-correction in the organization of repair in conversation’, </a:t>
            </a:r>
            <a:r>
              <a:rPr lang="en-US" sz="1800" u="sng"/>
              <a:t>Language</a:t>
            </a:r>
            <a:r>
              <a:rPr lang="en-US" sz="1800"/>
              <a:t>, 53, 361–82.</a:t>
            </a:r>
          </a:p>
          <a:p>
            <a:pPr marL="0" indent="0">
              <a:buNone/>
            </a:pPr>
            <a:r>
              <a:rPr lang="en-US" sz="1800"/>
              <a:t>Whalen, Jack and Don H. Zimmerman.  (1987), 'Sequential and institutional contexts in calls for help', </a:t>
            </a:r>
            <a:r>
              <a:rPr lang="en-US" sz="1800" u="sng"/>
              <a:t>Social Psychology Quarterly</a:t>
            </a:r>
            <a:r>
              <a:rPr lang="en-US" sz="1800"/>
              <a:t>, 50, (2), 172-85.</a:t>
            </a:r>
          </a:p>
          <a:p>
            <a:pPr marL="0" indent="0">
              <a:buNone/>
            </a:pPr>
            <a:r>
              <a:rPr lang="en-US" sz="1800"/>
              <a:t>Terasaki, Alene Kiku. (2004), ‘Pre-announcement sequences in conversation’, in Gene H. Lerner (ed.), </a:t>
            </a:r>
            <a:r>
              <a:rPr lang="en-US" sz="1800" u="sng"/>
              <a:t>Conversation Analysis: Studies from the First Generation</a:t>
            </a:r>
            <a:r>
              <a:rPr lang="en-US" sz="1800"/>
              <a:t>. Amsterdam/Philadelphia: John Benjamins, pp. 171–224.</a:t>
            </a:r>
          </a:p>
          <a:p>
            <a:pPr marL="0" indent="0">
              <a:buNone/>
            </a:pPr>
            <a:r>
              <a:rPr lang="en-US" sz="1800"/>
              <a:t>Traverso, Véronique, Anna Claudia Ticca and Biagio Ursi. (2018), 'Invitations in French:  A complex and apparently delicate action,' </a:t>
            </a:r>
            <a:r>
              <a:rPr lang="en-US" sz="1800" u="sng"/>
              <a:t>Journal of Pragmatics</a:t>
            </a:r>
            <a:r>
              <a:rPr lang="en-US" sz="1800"/>
              <a:t>, 125, (2018), 164-179.</a:t>
            </a:r>
          </a:p>
          <a:p>
            <a:pPr marL="0" indent="0">
              <a:buNone/>
            </a:pPr>
            <a:r>
              <a:rPr lang="en-US" sz="1800"/>
              <a:t>You, Hie-Jung. (2015), 'Reference to shared past events and memories,' </a:t>
            </a:r>
            <a:r>
              <a:rPr lang="en-US" sz="1800" u="sng"/>
              <a:t>Journal of Pragmatics</a:t>
            </a:r>
            <a:r>
              <a:rPr lang="en-US" sz="1800"/>
              <a:t>, 87,(2015), 238-250. </a:t>
            </a:r>
          </a:p>
        </p:txBody>
      </p:sp>
      <p:sp>
        <p:nvSpPr>
          <p:cNvPr id="4" name="Slide Number Placeholder 3"/>
          <p:cNvSpPr>
            <a:spLocks noGrp="1"/>
          </p:cNvSpPr>
          <p:nvPr>
            <p:ph type="sldNum" sz="quarter" idx="12"/>
          </p:nvPr>
        </p:nvSpPr>
        <p:spPr/>
        <p:txBody>
          <a:bodyPr/>
          <a:lstStyle/>
          <a:p>
            <a:fld id="{75C404BE-1FF3-48E6-8B64-52CF89B83626}" type="slidenum">
              <a:rPr lang="en-US" smtClean="0"/>
              <a:t>17</a:t>
            </a:fld>
            <a:endParaRPr lang="en-US"/>
          </a:p>
        </p:txBody>
      </p:sp>
    </p:spTree>
    <p:extLst>
      <p:ext uri="{BB962C8B-B14F-4D97-AF65-F5344CB8AC3E}">
        <p14:creationId xmlns:p14="http://schemas.microsoft.com/office/powerpoint/2010/main" val="3356742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460" y="365125"/>
            <a:ext cx="10028339" cy="1325563"/>
          </a:xfrm>
        </p:spPr>
        <p:txBody>
          <a:bodyPr>
            <a:normAutofit/>
          </a:bodyPr>
          <a:lstStyle/>
          <a:p>
            <a:r>
              <a:rPr lang="en-US" sz="3200" dirty="0">
                <a:latin typeface="+mn-lt"/>
              </a:rPr>
              <a:t>Outline</a:t>
            </a:r>
          </a:p>
        </p:txBody>
      </p:sp>
      <p:sp>
        <p:nvSpPr>
          <p:cNvPr id="3" name="Content Placeholder 2"/>
          <p:cNvSpPr>
            <a:spLocks noGrp="1"/>
          </p:cNvSpPr>
          <p:nvPr>
            <p:ph idx="1"/>
          </p:nvPr>
        </p:nvSpPr>
        <p:spPr>
          <a:xfrm>
            <a:off x="1652630" y="1825624"/>
            <a:ext cx="9701169" cy="5032375"/>
          </a:xfrm>
        </p:spPr>
        <p:txBody>
          <a:bodyPr>
            <a:normAutofit/>
          </a:bodyPr>
          <a:lstStyle/>
          <a:p>
            <a:pPr marL="0" indent="0">
              <a:lnSpc>
                <a:spcPct val="100000"/>
              </a:lnSpc>
              <a:spcBef>
                <a:spcPts val="0"/>
              </a:spcBef>
              <a:buNone/>
            </a:pPr>
            <a:r>
              <a:rPr lang="en-US" sz="2400" dirty="0"/>
              <a:t>Introduction</a:t>
            </a:r>
          </a:p>
          <a:p>
            <a:pPr marL="0" indent="0">
              <a:lnSpc>
                <a:spcPct val="100000"/>
              </a:lnSpc>
              <a:spcBef>
                <a:spcPts val="0"/>
              </a:spcBef>
              <a:buNone/>
            </a:pPr>
            <a:endParaRPr lang="en-US" sz="2400" dirty="0"/>
          </a:p>
          <a:p>
            <a:pPr marL="0" indent="0">
              <a:lnSpc>
                <a:spcPct val="100000"/>
              </a:lnSpc>
              <a:spcBef>
                <a:spcPts val="0"/>
              </a:spcBef>
              <a:buNone/>
            </a:pPr>
            <a:r>
              <a:rPr lang="en-US" sz="2400" dirty="0"/>
              <a:t>Unexpanded and Expanded Action Sequences</a:t>
            </a:r>
          </a:p>
          <a:p>
            <a:pPr marL="0" indent="0">
              <a:lnSpc>
                <a:spcPct val="100000"/>
              </a:lnSpc>
              <a:spcBef>
                <a:spcPts val="0"/>
              </a:spcBef>
              <a:buNone/>
            </a:pPr>
            <a:endParaRPr lang="en-US" sz="2400" dirty="0"/>
          </a:p>
          <a:p>
            <a:pPr marL="0" indent="0">
              <a:lnSpc>
                <a:spcPct val="100000"/>
              </a:lnSpc>
              <a:spcBef>
                <a:spcPts val="0"/>
              </a:spcBef>
              <a:buNone/>
            </a:pPr>
            <a:r>
              <a:rPr lang="en-US" sz="2400" dirty="0"/>
              <a:t>Techniques for Expanding Sequences</a:t>
            </a:r>
          </a:p>
          <a:p>
            <a:pPr marL="0" lvl="1" indent="0">
              <a:lnSpc>
                <a:spcPct val="100000"/>
              </a:lnSpc>
              <a:spcBef>
                <a:spcPts val="0"/>
              </a:spcBef>
              <a:buNone/>
            </a:pPr>
            <a:r>
              <a:rPr lang="en-US" dirty="0"/>
              <a:t>	a.  Insertion Sequences</a:t>
            </a:r>
          </a:p>
          <a:p>
            <a:pPr marL="0" lvl="1" indent="0">
              <a:lnSpc>
                <a:spcPct val="100000"/>
              </a:lnSpc>
              <a:spcBef>
                <a:spcPts val="0"/>
              </a:spcBef>
              <a:buNone/>
            </a:pPr>
            <a:r>
              <a:rPr lang="en-US" dirty="0"/>
              <a:t>	b.  The Interrogative Series:  “Chains” of Adjacency Pairs</a:t>
            </a:r>
          </a:p>
          <a:p>
            <a:pPr marL="0" lvl="1" indent="0">
              <a:lnSpc>
                <a:spcPct val="100000"/>
              </a:lnSpc>
              <a:spcBef>
                <a:spcPts val="0"/>
              </a:spcBef>
              <a:buNone/>
            </a:pPr>
            <a:r>
              <a:rPr lang="en-US" dirty="0"/>
              <a:t>	c.  </a:t>
            </a:r>
            <a:r>
              <a:rPr lang="en-US"/>
              <a:t>Presequences</a:t>
            </a:r>
            <a:endParaRPr lang="en-US" dirty="0"/>
          </a:p>
          <a:p>
            <a:pPr marL="0" lvl="2" indent="0">
              <a:lnSpc>
                <a:spcPct val="100000"/>
              </a:lnSpc>
              <a:spcBef>
                <a:spcPts val="0"/>
              </a:spcBef>
              <a:buNone/>
            </a:pPr>
            <a:r>
              <a:rPr lang="en-US" sz="2400" dirty="0"/>
              <a:t>		1.  Pre-invitations</a:t>
            </a:r>
          </a:p>
          <a:p>
            <a:pPr marL="0" lvl="2" indent="0">
              <a:lnSpc>
                <a:spcPct val="100000"/>
              </a:lnSpc>
              <a:spcBef>
                <a:spcPts val="0"/>
              </a:spcBef>
              <a:buNone/>
            </a:pPr>
            <a:r>
              <a:rPr lang="en-US" sz="2400" dirty="0"/>
              <a:t>		2.   Pre-requests</a:t>
            </a:r>
          </a:p>
          <a:p>
            <a:pPr marL="0" lvl="2" indent="0">
              <a:lnSpc>
                <a:spcPct val="100000"/>
              </a:lnSpc>
              <a:spcBef>
                <a:spcPts val="0"/>
              </a:spcBef>
              <a:buNone/>
            </a:pPr>
            <a:r>
              <a:rPr lang="en-US" sz="2400" dirty="0"/>
              <a:t>		3.  Pre-Announcements</a:t>
            </a:r>
          </a:p>
          <a:p>
            <a:pPr marL="0" lvl="2" indent="0">
              <a:lnSpc>
                <a:spcPct val="100000"/>
              </a:lnSpc>
              <a:spcBef>
                <a:spcPts val="0"/>
              </a:spcBef>
              <a:buNone/>
            </a:pPr>
            <a:endParaRPr lang="en-US" sz="2400" dirty="0"/>
          </a:p>
          <a:p>
            <a:pPr marL="0" lvl="2" indent="0">
              <a:lnSpc>
                <a:spcPct val="100000"/>
              </a:lnSpc>
              <a:spcBef>
                <a:spcPts val="0"/>
              </a:spcBef>
              <a:buNone/>
            </a:pPr>
            <a:r>
              <a:rPr lang="en-US" sz="2400" dirty="0"/>
              <a:t>Summary</a:t>
            </a:r>
          </a:p>
        </p:txBody>
      </p:sp>
      <p:sp>
        <p:nvSpPr>
          <p:cNvPr id="4" name="Slide Number Placeholder 3"/>
          <p:cNvSpPr>
            <a:spLocks noGrp="1"/>
          </p:cNvSpPr>
          <p:nvPr>
            <p:ph type="sldNum" sz="quarter" idx="12"/>
          </p:nvPr>
        </p:nvSpPr>
        <p:spPr/>
        <p:txBody>
          <a:bodyPr/>
          <a:lstStyle/>
          <a:p>
            <a:fld id="{75C404BE-1FF3-48E6-8B64-52CF89B83626}" type="slidenum">
              <a:rPr lang="en-US" smtClean="0"/>
              <a:t>2</a:t>
            </a:fld>
            <a:endParaRPr lang="en-US" dirty="0"/>
          </a:p>
        </p:txBody>
      </p:sp>
    </p:spTree>
    <p:extLst>
      <p:ext uri="{BB962C8B-B14F-4D97-AF65-F5344CB8AC3E}">
        <p14:creationId xmlns:p14="http://schemas.microsoft.com/office/powerpoint/2010/main" val="4085300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Introduction</a:t>
            </a:r>
            <a:br>
              <a:rPr lang="en-US" sz="3200" dirty="0">
                <a:latin typeface="+mn-lt"/>
              </a:rPr>
            </a:br>
            <a:endParaRPr lang="en-US" sz="32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dirty="0"/>
              <a:t>This chapter explores how participants create actions that involve more than the exchange of two turns at talk.</a:t>
            </a:r>
          </a:p>
          <a:p>
            <a:pPr marL="0" indent="0">
              <a:buNone/>
            </a:pPr>
            <a:endParaRPr lang="en-US" sz="2400" dirty="0"/>
          </a:p>
          <a:p>
            <a:pPr marL="0" indent="0">
              <a:buNone/>
            </a:pPr>
            <a:r>
              <a:rPr lang="en-US" sz="2400" dirty="0"/>
              <a:t>The two-part sequences we have examined so far (e.g., adjacency pairs) can be performed in either unexpanded or expanded ways.</a:t>
            </a:r>
          </a:p>
          <a:p>
            <a:pPr marL="0" indent="0">
              <a:buNone/>
            </a:pPr>
            <a:endParaRPr lang="en-US" sz="2400" dirty="0"/>
          </a:p>
          <a:p>
            <a:pPr marL="0" indent="0">
              <a:buNone/>
            </a:pPr>
            <a:r>
              <a:rPr lang="en-US" sz="2400" dirty="0"/>
              <a:t>There are a variety of techniques for expanding sequences; this chapter explores insertion sequences, interrogative series, and presequences.</a:t>
            </a:r>
          </a:p>
        </p:txBody>
      </p:sp>
      <p:sp>
        <p:nvSpPr>
          <p:cNvPr id="4" name="Slide Number Placeholder 3"/>
          <p:cNvSpPr>
            <a:spLocks noGrp="1"/>
          </p:cNvSpPr>
          <p:nvPr>
            <p:ph type="sldNum" sz="quarter" idx="12"/>
          </p:nvPr>
        </p:nvSpPr>
        <p:spPr/>
        <p:txBody>
          <a:bodyPr/>
          <a:lstStyle/>
          <a:p>
            <a:fld id="{75C404BE-1FF3-48E6-8B64-52CF89B83626}" type="slidenum">
              <a:rPr lang="en-US" smtClean="0"/>
              <a:t>3</a:t>
            </a:fld>
            <a:endParaRPr lang="en-US" dirty="0"/>
          </a:p>
        </p:txBody>
      </p:sp>
    </p:spTree>
    <p:extLst>
      <p:ext uri="{BB962C8B-B14F-4D97-AF65-F5344CB8AC3E}">
        <p14:creationId xmlns:p14="http://schemas.microsoft.com/office/powerpoint/2010/main" val="1519440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4911"/>
          </a:xfrm>
        </p:spPr>
        <p:txBody>
          <a:bodyPr/>
          <a:lstStyle/>
          <a:p>
            <a:br>
              <a:rPr lang="en-US" dirty="0"/>
            </a:br>
            <a:br>
              <a:rPr lang="en-US" dirty="0"/>
            </a:br>
            <a:r>
              <a:rPr lang="en-US" sz="3200" dirty="0">
                <a:latin typeface="+mn-lt"/>
              </a:rPr>
              <a:t>Unexpanded and Expanded Action Sequences</a:t>
            </a:r>
            <a:br>
              <a:rPr lang="en-US" sz="3200" dirty="0">
                <a:latin typeface="+mn-lt"/>
              </a:rPr>
            </a:br>
            <a:r>
              <a:rPr lang="en-US" sz="1200" dirty="0">
                <a:latin typeface="+mn-lt"/>
              </a:rPr>
              <a:t>(Jefferson, 1977)</a:t>
            </a:r>
            <a:br>
              <a:rPr lang="en-US" sz="1200" dirty="0">
                <a:latin typeface="+mn-lt"/>
              </a:rPr>
            </a:br>
            <a:br>
              <a:rPr lang="en-US" dirty="0"/>
            </a:br>
            <a:endParaRPr lang="en-US" dirty="0"/>
          </a:p>
        </p:txBody>
      </p:sp>
      <p:sp>
        <p:nvSpPr>
          <p:cNvPr id="3" name="Content Placeholder 2"/>
          <p:cNvSpPr>
            <a:spLocks noGrp="1"/>
          </p:cNvSpPr>
          <p:nvPr>
            <p:ph idx="1"/>
          </p:nvPr>
        </p:nvSpPr>
        <p:spPr>
          <a:xfrm>
            <a:off x="838200" y="1945178"/>
            <a:ext cx="10515600" cy="4231785"/>
          </a:xfrm>
        </p:spPr>
        <p:txBody>
          <a:bodyPr>
            <a:normAutofit/>
          </a:bodyPr>
          <a:lstStyle/>
          <a:p>
            <a:pPr marL="0" indent="0">
              <a:buNone/>
            </a:pPr>
            <a:r>
              <a:rPr lang="en-US" sz="2400" dirty="0"/>
              <a:t>The unexpanded action sequence is one in which the adjacency pair is completed in a two turn sequence, or sometimes with a third turn acknowledging receipt of the second pair part</a:t>
            </a:r>
          </a:p>
          <a:p>
            <a:pPr marL="0" indent="0">
              <a:buNone/>
            </a:pPr>
            <a:endParaRPr lang="en-US" sz="2400" dirty="0"/>
          </a:p>
          <a:p>
            <a:pPr marL="0" indent="0">
              <a:buNone/>
            </a:pPr>
            <a:endParaRPr lang="en-US" sz="2400" dirty="0"/>
          </a:p>
          <a:p>
            <a:pPr marL="0" indent="0">
              <a:buNone/>
            </a:pPr>
            <a:r>
              <a:rPr lang="en-US" sz="2400" dirty="0"/>
              <a:t>In an expanded action sequence, other actions intervene prior to the production of the second pair part of an adjacency pair</a:t>
            </a:r>
          </a:p>
        </p:txBody>
      </p:sp>
      <p:sp>
        <p:nvSpPr>
          <p:cNvPr id="4" name="Slide Number Placeholder 3"/>
          <p:cNvSpPr>
            <a:spLocks noGrp="1"/>
          </p:cNvSpPr>
          <p:nvPr>
            <p:ph type="sldNum" sz="quarter" idx="12"/>
          </p:nvPr>
        </p:nvSpPr>
        <p:spPr/>
        <p:txBody>
          <a:bodyPr/>
          <a:lstStyle/>
          <a:p>
            <a:fld id="{75C404BE-1FF3-48E6-8B64-52CF89B83626}" type="slidenum">
              <a:rPr lang="en-US" smtClean="0"/>
              <a:t>4</a:t>
            </a:fld>
            <a:endParaRPr lang="en-US" dirty="0"/>
          </a:p>
        </p:txBody>
      </p:sp>
    </p:spTree>
    <p:extLst>
      <p:ext uri="{BB962C8B-B14F-4D97-AF65-F5344CB8AC3E}">
        <p14:creationId xmlns:p14="http://schemas.microsoft.com/office/powerpoint/2010/main" val="312169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8162"/>
          </a:xfrm>
        </p:spPr>
        <p:txBody>
          <a:bodyPr>
            <a:normAutofit/>
          </a:bodyPr>
          <a:lstStyle/>
          <a:p>
            <a:r>
              <a:rPr lang="en-US" sz="3200" dirty="0">
                <a:latin typeface="+mn-lt"/>
              </a:rPr>
              <a:t>Techniques for Expanding Sequences</a:t>
            </a:r>
            <a:br>
              <a:rPr lang="en-US" sz="3200" dirty="0">
                <a:latin typeface="+mn-lt"/>
              </a:rPr>
            </a:br>
            <a:endParaRPr lang="en-US" sz="3200" dirty="0">
              <a:latin typeface="+mn-lt"/>
            </a:endParaRPr>
          </a:p>
        </p:txBody>
      </p:sp>
      <p:sp>
        <p:nvSpPr>
          <p:cNvPr id="3" name="Content Placeholder 2"/>
          <p:cNvSpPr>
            <a:spLocks noGrp="1"/>
          </p:cNvSpPr>
          <p:nvPr>
            <p:ph idx="1"/>
          </p:nvPr>
        </p:nvSpPr>
        <p:spPr>
          <a:xfrm>
            <a:off x="1562792" y="1986741"/>
            <a:ext cx="9791007" cy="4190221"/>
          </a:xfrm>
        </p:spPr>
        <p:txBody>
          <a:bodyPr/>
          <a:lstStyle/>
          <a:p>
            <a:pPr marL="0" indent="0">
              <a:buNone/>
            </a:pPr>
            <a:r>
              <a:rPr lang="en-US" sz="2400" dirty="0"/>
              <a:t>a.  Insertion Sequences</a:t>
            </a:r>
          </a:p>
          <a:p>
            <a:pPr marL="0" indent="0">
              <a:buNone/>
            </a:pPr>
            <a:endParaRPr lang="en-US" sz="2400" dirty="0"/>
          </a:p>
          <a:p>
            <a:pPr marL="0" indent="0">
              <a:buNone/>
            </a:pPr>
            <a:r>
              <a:rPr lang="en-US" sz="2400" dirty="0"/>
              <a:t>b.  The Interrogative Series (“Chains” of adjacency pairs)</a:t>
            </a:r>
          </a:p>
          <a:p>
            <a:pPr marL="0" indent="0">
              <a:buNone/>
            </a:pPr>
            <a:endParaRPr lang="en-US" sz="2400" dirty="0"/>
          </a:p>
          <a:p>
            <a:pPr marL="0" indent="0">
              <a:buNone/>
            </a:pPr>
            <a:r>
              <a:rPr lang="en-US" sz="2400" dirty="0"/>
              <a:t>c.  Pre-sequences</a:t>
            </a:r>
          </a:p>
          <a:p>
            <a:endParaRPr lang="en-US" dirty="0"/>
          </a:p>
        </p:txBody>
      </p:sp>
      <p:sp>
        <p:nvSpPr>
          <p:cNvPr id="4" name="Slide Number Placeholder 3"/>
          <p:cNvSpPr>
            <a:spLocks noGrp="1"/>
          </p:cNvSpPr>
          <p:nvPr>
            <p:ph type="sldNum" sz="quarter" idx="12"/>
          </p:nvPr>
        </p:nvSpPr>
        <p:spPr/>
        <p:txBody>
          <a:bodyPr/>
          <a:lstStyle/>
          <a:p>
            <a:fld id="{75C404BE-1FF3-48E6-8B64-52CF89B83626}" type="slidenum">
              <a:rPr lang="en-US" smtClean="0"/>
              <a:t>5</a:t>
            </a:fld>
            <a:endParaRPr lang="en-US" dirty="0"/>
          </a:p>
        </p:txBody>
      </p:sp>
    </p:spTree>
    <p:extLst>
      <p:ext uri="{BB962C8B-B14F-4D97-AF65-F5344CB8AC3E}">
        <p14:creationId xmlns:p14="http://schemas.microsoft.com/office/powerpoint/2010/main" val="2172998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2"/>
          </a:xfrm>
        </p:spPr>
        <p:txBody>
          <a:bodyPr>
            <a:normAutofit/>
          </a:bodyPr>
          <a:lstStyle/>
          <a:p>
            <a:r>
              <a:rPr lang="en-US" sz="3200" dirty="0">
                <a:latin typeface="+mn-lt"/>
              </a:rPr>
              <a:t>a.  Insertion Sequences </a:t>
            </a:r>
            <a:r>
              <a:rPr lang="en-US" sz="1400" dirty="0">
                <a:latin typeface="+mn-lt"/>
              </a:rPr>
              <a:t>(Schegloff et al., 1977)</a:t>
            </a:r>
          </a:p>
        </p:txBody>
      </p:sp>
      <p:sp>
        <p:nvSpPr>
          <p:cNvPr id="3" name="Content Placeholder 2"/>
          <p:cNvSpPr>
            <a:spLocks noGrp="1"/>
          </p:cNvSpPr>
          <p:nvPr>
            <p:ph idx="1"/>
          </p:nvPr>
        </p:nvSpPr>
        <p:spPr>
          <a:xfrm>
            <a:off x="838200" y="1163782"/>
            <a:ext cx="10515600" cy="5461462"/>
          </a:xfrm>
        </p:spPr>
        <p:txBody>
          <a:bodyPr>
            <a:normAutofit/>
          </a:bodyPr>
          <a:lstStyle/>
          <a:p>
            <a:pPr marL="0" indent="0">
              <a:buNone/>
            </a:pPr>
            <a:r>
              <a:rPr lang="en-US" sz="2400" dirty="0"/>
              <a:t>After a speaker has produced the first pair part of an adjacency pair, the recipient can perform an action other than providing the second pair part if and only if their action is accountably relevant for the accomplishment of the second pair part.</a:t>
            </a:r>
          </a:p>
          <a:p>
            <a:pPr marL="0" indent="0">
              <a:buNone/>
            </a:pPr>
            <a:endParaRPr lang="en-US" sz="2400" dirty="0"/>
          </a:p>
          <a:p>
            <a:pPr marL="0" indent="0">
              <a:buNone/>
            </a:pPr>
            <a:r>
              <a:rPr lang="en-US" sz="2400" dirty="0"/>
              <a:t>The structure of an insertion sequence is an adjacency pair whose first and second pair parts are separated by one or more adjacency pairs</a:t>
            </a:r>
          </a:p>
          <a:p>
            <a:pPr marL="0" indent="0">
              <a:buNone/>
            </a:pPr>
            <a:endParaRPr lang="en-US" sz="2400" dirty="0"/>
          </a:p>
          <a:p>
            <a:pPr marL="0" indent="0">
              <a:buNone/>
            </a:pPr>
            <a:r>
              <a:rPr lang="en-US" sz="2400" dirty="0"/>
              <a:t>For example, in Excerpt 4 on the next slide the implicit request for help in this 911 call (“somebody jus’ vandalized my car,”; line 2) is not granted until line 11 (“Wull </a:t>
            </a:r>
            <a:r>
              <a:rPr lang="en-US" sz="2400" dirty="0" err="1"/>
              <a:t>sen</a:t>
            </a:r>
            <a:r>
              <a:rPr lang="en-US" sz="2400" dirty="0"/>
              <a:t>’ somebody out to see you.”).  The intervening lines are an interrogative series through which the call taker obtains information they need prior to granting the request.</a:t>
            </a:r>
          </a:p>
        </p:txBody>
      </p:sp>
      <p:sp>
        <p:nvSpPr>
          <p:cNvPr id="4" name="Slide Number Placeholder 3"/>
          <p:cNvSpPr>
            <a:spLocks noGrp="1"/>
          </p:cNvSpPr>
          <p:nvPr>
            <p:ph type="sldNum" sz="quarter" idx="12"/>
          </p:nvPr>
        </p:nvSpPr>
        <p:spPr/>
        <p:txBody>
          <a:bodyPr/>
          <a:lstStyle/>
          <a:p>
            <a:fld id="{75C404BE-1FF3-48E6-8B64-52CF89B83626}" type="slidenum">
              <a:rPr lang="en-US" smtClean="0"/>
              <a:t>6</a:t>
            </a:fld>
            <a:endParaRPr lang="en-US" dirty="0"/>
          </a:p>
        </p:txBody>
      </p:sp>
    </p:spTree>
    <p:extLst>
      <p:ext uri="{BB962C8B-B14F-4D97-AF65-F5344CB8AC3E}">
        <p14:creationId xmlns:p14="http://schemas.microsoft.com/office/powerpoint/2010/main" val="2700084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3842"/>
          </a:xfrm>
        </p:spPr>
        <p:txBody>
          <a:bodyPr/>
          <a:lstStyle/>
          <a:p>
            <a:r>
              <a:rPr lang="en-US" sz="3200" dirty="0">
                <a:latin typeface="+mn-lt"/>
              </a:rPr>
              <a:t>Excerpt 4:   Whalen and Zimmerman (1987, p. 174)</a:t>
            </a:r>
            <a:endParaRPr lang="en-US" sz="3200" dirty="0"/>
          </a:p>
        </p:txBody>
      </p:sp>
      <p:sp>
        <p:nvSpPr>
          <p:cNvPr id="3" name="Content Placeholder 2"/>
          <p:cNvSpPr>
            <a:spLocks noGrp="1"/>
          </p:cNvSpPr>
          <p:nvPr>
            <p:ph idx="1"/>
          </p:nvPr>
        </p:nvSpPr>
        <p:spPr>
          <a:xfrm>
            <a:off x="838200" y="1088968"/>
            <a:ext cx="10515600" cy="5632507"/>
          </a:xfrm>
        </p:spPr>
        <p:txBody>
          <a:bodyPr/>
          <a:lstStyle/>
          <a:p>
            <a:pPr marL="0" indent="0">
              <a:buNone/>
            </a:pPr>
            <a:r>
              <a:rPr lang="en-US" sz="2400" dirty="0"/>
              <a:t>1	D:  Mid-City Emergency</a:t>
            </a:r>
          </a:p>
          <a:p>
            <a:pPr marL="0" indent="0">
              <a:buNone/>
            </a:pPr>
            <a:r>
              <a:rPr lang="en-US" sz="2400" dirty="0"/>
              <a:t>2	C:  Um yeah (.) somebody jus' vandalized my car, </a:t>
            </a:r>
          </a:p>
          <a:p>
            <a:pPr marL="0" indent="0">
              <a:buNone/>
            </a:pPr>
            <a:r>
              <a:rPr lang="en-US" sz="2400" dirty="0"/>
              <a:t>3	D:  What's your address.  </a:t>
            </a:r>
          </a:p>
          <a:p>
            <a:pPr marL="0" indent="0">
              <a:buNone/>
            </a:pPr>
            <a:r>
              <a:rPr lang="en-US" sz="2400" dirty="0"/>
              <a:t>4	C:  Thirty three twenty two: Elm.  </a:t>
            </a:r>
          </a:p>
          <a:p>
            <a:pPr marL="0" indent="0">
              <a:buNone/>
            </a:pPr>
            <a:r>
              <a:rPr lang="en-US" sz="2400" dirty="0"/>
              <a:t>5	D:  Is this uh house or an apartment.  </a:t>
            </a:r>
          </a:p>
          <a:p>
            <a:pPr marL="0" indent="0">
              <a:buNone/>
            </a:pPr>
            <a:r>
              <a:rPr lang="en-US" sz="2400" dirty="0"/>
              <a:t>6	C:  </a:t>
            </a:r>
            <a:r>
              <a:rPr lang="en-US" sz="2400" dirty="0" err="1"/>
              <a:t>Ih</a:t>
            </a:r>
            <a:r>
              <a:rPr lang="en-US" sz="2400"/>
              <a:t> tst uh house  </a:t>
            </a:r>
          </a:p>
          <a:p>
            <a:pPr marL="0" indent="0">
              <a:buNone/>
            </a:pPr>
            <a:r>
              <a:rPr lang="en-US" sz="2400"/>
              <a:t>7	D:  Uh- your las' name.  </a:t>
            </a:r>
          </a:p>
          <a:p>
            <a:pPr marL="0" indent="0">
              <a:buNone/>
            </a:pPr>
            <a:r>
              <a:rPr lang="en-US" sz="2400"/>
              <a:t>8	C:  Minsky,  </a:t>
            </a:r>
          </a:p>
          <a:p>
            <a:pPr marL="0" indent="0">
              <a:buNone/>
            </a:pPr>
            <a:r>
              <a:rPr lang="en-US" sz="2400"/>
              <a:t>9	D:  How you spell it.  </a:t>
            </a:r>
          </a:p>
          <a:p>
            <a:pPr marL="0" indent="0">
              <a:buNone/>
            </a:pPr>
            <a:r>
              <a:rPr lang="en-US" sz="2400"/>
              <a:t>10	C:  M. I. N. S. K. Y.  </a:t>
            </a:r>
          </a:p>
          <a:p>
            <a:pPr marL="0" indent="0">
              <a:buNone/>
            </a:pPr>
            <a:r>
              <a:rPr lang="en-US" sz="2400"/>
              <a:t>11	D:  Wull sen' somebody out to see you.  </a:t>
            </a:r>
          </a:p>
          <a:p>
            <a:endParaRPr lang="en-US"/>
          </a:p>
        </p:txBody>
      </p:sp>
      <p:sp>
        <p:nvSpPr>
          <p:cNvPr id="4" name="Slide Number Placeholder 3"/>
          <p:cNvSpPr>
            <a:spLocks noGrp="1"/>
          </p:cNvSpPr>
          <p:nvPr>
            <p:ph type="sldNum" sz="quarter" idx="12"/>
          </p:nvPr>
        </p:nvSpPr>
        <p:spPr/>
        <p:txBody>
          <a:bodyPr/>
          <a:lstStyle/>
          <a:p>
            <a:fld id="{75C404BE-1FF3-48E6-8B64-52CF89B83626}" type="slidenum">
              <a:rPr lang="en-US" smtClean="0"/>
              <a:t>7</a:t>
            </a:fld>
            <a:endParaRPr lang="en-US"/>
          </a:p>
        </p:txBody>
      </p:sp>
    </p:spTree>
    <p:extLst>
      <p:ext uri="{BB962C8B-B14F-4D97-AF65-F5344CB8AC3E}">
        <p14:creationId xmlns:p14="http://schemas.microsoft.com/office/powerpoint/2010/main" val="2470822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mn-lt"/>
              </a:rPr>
              <a:t>b.  The Interrogative Series:  “Chains” of Adjacency Pairs</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2111433"/>
            <a:ext cx="10515600" cy="4065530"/>
          </a:xfrm>
        </p:spPr>
        <p:txBody>
          <a:bodyPr>
            <a:normAutofit/>
          </a:bodyPr>
          <a:lstStyle/>
          <a:p>
            <a:pPr marL="0" indent="0">
              <a:buNone/>
            </a:pPr>
            <a:r>
              <a:rPr lang="en-US" sz="2400" dirty="0"/>
              <a:t>A series of adjacency pairs, usually questions and answers, in which one person asks all the questions and the other provides all the answers.  </a:t>
            </a:r>
          </a:p>
          <a:p>
            <a:pPr marL="0" indent="0">
              <a:buNone/>
            </a:pPr>
            <a:endParaRPr lang="en-US" sz="2400" dirty="0"/>
          </a:p>
          <a:p>
            <a:pPr marL="0" indent="0">
              <a:buNone/>
            </a:pPr>
            <a:r>
              <a:rPr lang="en-US" sz="2400" dirty="0"/>
              <a:t>In Excerpt 4 on the previous slide, lines 3-10 are an interrogative series in which the call taker asks questions of the caller.</a:t>
            </a:r>
          </a:p>
        </p:txBody>
      </p:sp>
      <p:sp>
        <p:nvSpPr>
          <p:cNvPr id="4" name="Slide Number Placeholder 3"/>
          <p:cNvSpPr>
            <a:spLocks noGrp="1"/>
          </p:cNvSpPr>
          <p:nvPr>
            <p:ph type="sldNum" sz="quarter" idx="12"/>
          </p:nvPr>
        </p:nvSpPr>
        <p:spPr/>
        <p:txBody>
          <a:bodyPr/>
          <a:lstStyle/>
          <a:p>
            <a:fld id="{75C404BE-1FF3-48E6-8B64-52CF89B83626}" type="slidenum">
              <a:rPr lang="en-US" smtClean="0"/>
              <a:t>8</a:t>
            </a:fld>
            <a:endParaRPr lang="en-US" dirty="0"/>
          </a:p>
        </p:txBody>
      </p:sp>
    </p:spTree>
    <p:extLst>
      <p:ext uri="{BB962C8B-B14F-4D97-AF65-F5344CB8AC3E}">
        <p14:creationId xmlns:p14="http://schemas.microsoft.com/office/powerpoint/2010/main" val="11433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781397"/>
          </a:xfrm>
        </p:spPr>
        <p:txBody>
          <a:bodyPr/>
          <a:lstStyle/>
          <a:p>
            <a:br>
              <a:rPr lang="en-US" sz="3200" dirty="0">
                <a:latin typeface="+mn-lt"/>
              </a:rPr>
            </a:br>
            <a:r>
              <a:rPr lang="en-US" sz="3200" dirty="0">
                <a:latin typeface="+mn-lt"/>
              </a:rPr>
              <a:t>c.  Presequences (Schegloff, 1980)</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729047"/>
            <a:ext cx="10515600" cy="4887884"/>
          </a:xfrm>
        </p:spPr>
        <p:txBody>
          <a:bodyPr>
            <a:normAutofit/>
          </a:bodyPr>
          <a:lstStyle/>
          <a:p>
            <a:pPr marL="0" indent="0">
              <a:buNone/>
            </a:pPr>
            <a:r>
              <a:rPr lang="en-US" sz="2400" dirty="0"/>
              <a:t>Presequences are initiated by an adjacency pair first pair part which is accountably prior to a projected action.  This action could be another adjacency pair (as in asking a question, making a request, announcement or invitation) or could work to provide space for background information to be provided prior to the production of a projected action.</a:t>
            </a:r>
          </a:p>
          <a:p>
            <a:pPr marL="0" indent="0">
              <a:buNone/>
            </a:pPr>
            <a:endParaRPr lang="en-US" sz="2400" dirty="0"/>
          </a:p>
          <a:p>
            <a:pPr marL="0" indent="0">
              <a:buNone/>
            </a:pPr>
            <a:r>
              <a:rPr lang="en-US" sz="2400" dirty="0"/>
              <a:t>Presequences can also be used to alert the recipient that the projected action is sensitive or “delicate” in some way.</a:t>
            </a:r>
          </a:p>
        </p:txBody>
      </p:sp>
      <p:sp>
        <p:nvSpPr>
          <p:cNvPr id="4" name="Slide Number Placeholder 3"/>
          <p:cNvSpPr>
            <a:spLocks noGrp="1"/>
          </p:cNvSpPr>
          <p:nvPr>
            <p:ph type="sldNum" sz="quarter" idx="12"/>
          </p:nvPr>
        </p:nvSpPr>
        <p:spPr/>
        <p:txBody>
          <a:bodyPr/>
          <a:lstStyle/>
          <a:p>
            <a:fld id="{75C404BE-1FF3-48E6-8B64-52CF89B83626}" type="slidenum">
              <a:rPr lang="en-US" smtClean="0"/>
              <a:t>9</a:t>
            </a:fld>
            <a:endParaRPr lang="en-US" dirty="0"/>
          </a:p>
        </p:txBody>
      </p:sp>
    </p:spTree>
    <p:extLst>
      <p:ext uri="{BB962C8B-B14F-4D97-AF65-F5344CB8AC3E}">
        <p14:creationId xmlns:p14="http://schemas.microsoft.com/office/powerpoint/2010/main" val="1084207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1745</Words>
  <Application>Microsoft Office PowerPoint</Application>
  <PresentationFormat>Widescreen</PresentationFormat>
  <Paragraphs>141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Chapter 7:  Sequential Organization: Interrogative Series, Insertion Sequences, and Pre-Sequences  </vt:lpstr>
      <vt:lpstr>Outline</vt:lpstr>
      <vt:lpstr>Introduction </vt:lpstr>
      <vt:lpstr>  Unexpanded and Expanded Action Sequences (Jefferson, 1977)  </vt:lpstr>
      <vt:lpstr>Techniques for Expanding Sequences </vt:lpstr>
      <vt:lpstr>a.  Insertion Sequences (Schegloff et al., 1977)</vt:lpstr>
      <vt:lpstr>Excerpt 4:   Whalen and Zimmerman (1987, p. 174)</vt:lpstr>
      <vt:lpstr>b.  The Interrogative Series:  “Chains” of Adjacency Pairs </vt:lpstr>
      <vt:lpstr> c.  Presequences (Schegloff, 1980) </vt:lpstr>
      <vt:lpstr>1.  Pre-invitations</vt:lpstr>
      <vt:lpstr> Excerpt 8:  Traverso, et al. (2018, p. 168) </vt:lpstr>
      <vt:lpstr> 2.  Pre-requests </vt:lpstr>
      <vt:lpstr>Excerpt 10:  Fox (2015, p. 48) </vt:lpstr>
      <vt:lpstr>3.  Pre-announcements (Terasaki, 2004)</vt:lpstr>
      <vt:lpstr>Pre-announcement sequences</vt:lpstr>
      <vt:lpstr>Summary</vt:lpstr>
      <vt:lpstr>Selected Sources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Sequential Organization: Interrogative Series, Insertion Sequences, and Pre-Sequences</dc:title>
  <dc:creator>Garcia, Angela</dc:creator>
  <cp:lastModifiedBy>Garcia, Angela</cp:lastModifiedBy>
  <cp:revision>16</cp:revision>
  <dcterms:created xsi:type="dcterms:W3CDTF">2021-10-03T18:13:47Z</dcterms:created>
  <dcterms:modified xsi:type="dcterms:W3CDTF">2022-08-16T15:33:21Z</dcterms:modified>
</cp:coreProperties>
</file>