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8" r:id="rId4"/>
    <p:sldId id="259" r:id="rId5"/>
    <p:sldId id="269" r:id="rId6"/>
    <p:sldId id="261" r:id="rId7"/>
    <p:sldId id="262" r:id="rId8"/>
    <p:sldId id="270" r:id="rId9"/>
    <p:sldId id="263" r:id="rId10"/>
    <p:sldId id="264" r:id="rId11"/>
    <p:sldId id="271" r:id="rId12"/>
    <p:sldId id="265" r:id="rId13"/>
    <p:sldId id="272" r:id="rId14"/>
    <p:sldId id="273" r:id="rId15"/>
    <p:sldId id="274" r:id="rId16"/>
    <p:sldId id="266" r:id="rId17"/>
    <p:sldId id="268" r:id="rId18"/>
    <p:sldId id="26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0" d="100"/>
          <a:sy n="80" d="100"/>
        </p:scale>
        <p:origin x="60"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6CD5004D-1C1A-4865-8A4F-F5CCA597EEEB}"/>
    <pc:docChg chg="modSld">
      <pc:chgData name="Garcia, Angela" userId="7c09586b-4f58-4c27-9ff0-1fa392274ef2" providerId="ADAL" clId="{6CD5004D-1C1A-4865-8A4F-F5CCA597EEEB}" dt="2022-08-16T17:07:30.453" v="27" actId="20577"/>
      <pc:docMkLst>
        <pc:docMk/>
      </pc:docMkLst>
      <pc:sldChg chg="modSp mod">
        <pc:chgData name="Garcia, Angela" userId="7c09586b-4f58-4c27-9ff0-1fa392274ef2" providerId="ADAL" clId="{6CD5004D-1C1A-4865-8A4F-F5CCA597EEEB}" dt="2022-08-16T17:03:08.952" v="6" actId="14100"/>
        <pc:sldMkLst>
          <pc:docMk/>
          <pc:sldMk cId="1712881269" sldId="256"/>
        </pc:sldMkLst>
        <pc:spChg chg="mod">
          <ac:chgData name="Garcia, Angela" userId="7c09586b-4f58-4c27-9ff0-1fa392274ef2" providerId="ADAL" clId="{6CD5004D-1C1A-4865-8A4F-F5CCA597EEEB}" dt="2022-08-16T17:03:08.952" v="6" actId="14100"/>
          <ac:spMkLst>
            <pc:docMk/>
            <pc:sldMk cId="1712881269" sldId="256"/>
            <ac:spMk id="3" creationId="{00000000-0000-0000-0000-000000000000}"/>
          </ac:spMkLst>
        </pc:spChg>
      </pc:sldChg>
      <pc:sldChg chg="modSp mod">
        <pc:chgData name="Garcia, Angela" userId="7c09586b-4f58-4c27-9ff0-1fa392274ef2" providerId="ADAL" clId="{6CD5004D-1C1A-4865-8A4F-F5CCA597EEEB}" dt="2022-08-16T17:03:32.699" v="17" actId="20577"/>
        <pc:sldMkLst>
          <pc:docMk/>
          <pc:sldMk cId="1113311295" sldId="257"/>
        </pc:sldMkLst>
        <pc:spChg chg="mod">
          <ac:chgData name="Garcia, Angela" userId="7c09586b-4f58-4c27-9ff0-1fa392274ef2" providerId="ADAL" clId="{6CD5004D-1C1A-4865-8A4F-F5CCA597EEEB}" dt="2022-08-16T17:03:32.699" v="17" actId="20577"/>
          <ac:spMkLst>
            <pc:docMk/>
            <pc:sldMk cId="1113311295" sldId="257"/>
            <ac:spMk id="3" creationId="{00000000-0000-0000-0000-000000000000}"/>
          </ac:spMkLst>
        </pc:spChg>
      </pc:sldChg>
      <pc:sldChg chg="modSp mod">
        <pc:chgData name="Garcia, Angela" userId="7c09586b-4f58-4c27-9ff0-1fa392274ef2" providerId="ADAL" clId="{6CD5004D-1C1A-4865-8A4F-F5CCA597EEEB}" dt="2022-08-16T17:07:30.453" v="27" actId="20577"/>
        <pc:sldMkLst>
          <pc:docMk/>
          <pc:sldMk cId="4053946278" sldId="260"/>
        </pc:sldMkLst>
        <pc:spChg chg="mod">
          <ac:chgData name="Garcia, Angela" userId="7c09586b-4f58-4c27-9ff0-1fa392274ef2" providerId="ADAL" clId="{6CD5004D-1C1A-4865-8A4F-F5CCA597EEEB}" dt="2022-08-16T17:07:30.453" v="27" actId="20577"/>
          <ac:spMkLst>
            <pc:docMk/>
            <pc:sldMk cId="4053946278" sldId="260"/>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4BA21E-1474-4DE8-AC84-008A6DE1970F}" type="datetimeFigureOut">
              <a:rPr lang="en-US" smtClean="0"/>
              <a:t>8/16/2022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093CC9-B521-47A7-B168-BDB3C80B9425}" type="slidenum">
              <a:rPr lang="en-US" smtClean="0"/>
              <a:t>‹#›</a:t>
            </a:fld>
            <a:endParaRPr lang="en-US"/>
          </a:p>
        </p:txBody>
      </p:sp>
    </p:spTree>
    <p:extLst>
      <p:ext uri="{BB962C8B-B14F-4D97-AF65-F5344CB8AC3E}">
        <p14:creationId xmlns:p14="http://schemas.microsoft.com/office/powerpoint/2010/main" val="2059079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02FFB98-9DDD-4D8F-85A0-C98D2EDBDDF0}"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2109273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5A90A1-6C7B-4482-95D6-6B565FF1C26B}"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183633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0B9C8-4FFD-4247-8A4A-2BD85AC0B56C}"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40839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241D5C-EC94-47C1-ACC4-D7A9DAD8EE4C}"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112502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62E18C-C2FB-49CC-B81B-9DF9D43F2A79}" type="datetime1">
              <a:rPr lang="en-US" smtClean="0"/>
              <a:t>8/16/2022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152074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11264F-CD42-4ED1-BA81-8C9C40E04370}"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274452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A1BF9DF-6E4B-48A7-9FBD-7B26DF8F7AC2}" type="datetime1">
              <a:rPr lang="en-US" smtClean="0"/>
              <a:t>8/16/2022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3472598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261F67-CE7E-4D1E-B160-517192BCA109}" type="datetime1">
              <a:rPr lang="en-US" smtClean="0"/>
              <a:t>8/16/2022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902017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4270F-1851-4AC8-8ED8-EB7486FDC859}" type="datetime1">
              <a:rPr lang="en-US" smtClean="0"/>
              <a:t>8/16/2022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422836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32C881-C9EC-466C-9206-E5B9E948C17E}"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3143640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03C668-EC8C-4A81-B8D0-21C7FDFA3227}" type="datetime1">
              <a:rPr lang="en-US" smtClean="0"/>
              <a:t>8/16/2022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867B4-9D3C-41F5-99CD-5E097CCB0523}" type="slidenum">
              <a:rPr lang="en-US" smtClean="0"/>
              <a:t>‹#›</a:t>
            </a:fld>
            <a:endParaRPr lang="en-US"/>
          </a:p>
        </p:txBody>
      </p:sp>
    </p:spTree>
    <p:extLst>
      <p:ext uri="{BB962C8B-B14F-4D97-AF65-F5344CB8AC3E}">
        <p14:creationId xmlns:p14="http://schemas.microsoft.com/office/powerpoint/2010/main" val="277896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64BC7-0512-4D35-A3E6-0A7AC458DF84}" type="datetime1">
              <a:rPr lang="en-US" smtClean="0"/>
              <a:t>8/16/2022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867B4-9D3C-41F5-99CD-5E097CCB0523}" type="slidenum">
              <a:rPr lang="en-US" smtClean="0"/>
              <a:t>‹#›</a:t>
            </a:fld>
            <a:endParaRPr lang="en-US"/>
          </a:p>
        </p:txBody>
      </p:sp>
    </p:spTree>
    <p:extLst>
      <p:ext uri="{BB962C8B-B14F-4D97-AF65-F5344CB8AC3E}">
        <p14:creationId xmlns:p14="http://schemas.microsoft.com/office/powerpoint/2010/main" val="1873609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latin typeface="+mn-lt"/>
              </a:rPr>
              <a:t>Chapter 10:  Error Avoidance and Repair</a:t>
            </a:r>
          </a:p>
        </p:txBody>
      </p:sp>
      <p:sp>
        <p:nvSpPr>
          <p:cNvPr id="3" name="Subtitle 2"/>
          <p:cNvSpPr>
            <a:spLocks noGrp="1"/>
          </p:cNvSpPr>
          <p:nvPr>
            <p:ph type="subTitle" idx="1"/>
          </p:nvPr>
        </p:nvSpPr>
        <p:spPr>
          <a:xfrm>
            <a:off x="1524000" y="3602038"/>
            <a:ext cx="9144000" cy="3255962"/>
          </a:xfrm>
        </p:spPr>
        <p:txBody>
          <a:bodyPr/>
          <a:lstStyle/>
          <a:p>
            <a:pPr algn="l"/>
            <a:r>
              <a:rPr lang="en-US"/>
              <a:t>Angela Cora Garcia, c2022; slides to accompany Chapter 10 of </a:t>
            </a:r>
            <a:r>
              <a:rPr lang="en-US" i="1"/>
              <a:t>An Introduction to Interaction: Understanding Talk in the Workplace and Everyday Life, Second Edition</a:t>
            </a:r>
            <a:r>
              <a:rPr lang="en-US"/>
              <a:t>.  Bloomsbury Press.</a:t>
            </a:r>
          </a:p>
          <a:p>
            <a:pPr algn="l"/>
            <a:endParaRPr lang="en-US"/>
          </a:p>
          <a:p>
            <a:pPr algn="l"/>
            <a:endParaRPr lang="en-US"/>
          </a:p>
          <a:p>
            <a:pPr algn="l"/>
            <a:r>
              <a:rPr lang="en-US"/>
              <a:t>(</a:t>
            </a:r>
            <a:r>
              <a:rPr lang="en-US" dirty="0"/>
              <a:t>Note:  Excerpt numbers will follow the number they were given in the textbook chapter, to make it easier to refer back to that section of the chapter for more details.)</a:t>
            </a:r>
          </a:p>
        </p:txBody>
      </p:sp>
    </p:spTree>
    <p:extLst>
      <p:ext uri="{BB962C8B-B14F-4D97-AF65-F5344CB8AC3E}">
        <p14:creationId xmlns:p14="http://schemas.microsoft.com/office/powerpoint/2010/main" val="1712881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8675"/>
          </a:xfrm>
        </p:spPr>
        <p:txBody>
          <a:bodyPr/>
          <a:lstStyle/>
          <a:p>
            <a:br>
              <a:rPr lang="en-US" sz="3200">
                <a:latin typeface="+mn-lt"/>
              </a:rPr>
            </a:br>
            <a:r>
              <a:rPr lang="en-US" sz="3200">
                <a:latin typeface="+mn-lt"/>
              </a:rPr>
              <a:t>Locations for Self-Initiated Repair</a:t>
            </a:r>
            <a:br>
              <a:rPr lang="en-US"/>
            </a:br>
            <a:endParaRPr lang="en-US"/>
          </a:p>
        </p:txBody>
      </p:sp>
      <p:sp>
        <p:nvSpPr>
          <p:cNvPr id="3" name="Content Placeholder 2"/>
          <p:cNvSpPr>
            <a:spLocks noGrp="1"/>
          </p:cNvSpPr>
          <p:nvPr>
            <p:ph idx="1"/>
          </p:nvPr>
        </p:nvSpPr>
        <p:spPr>
          <a:xfrm>
            <a:off x="1921932" y="1320800"/>
            <a:ext cx="9431867" cy="5172075"/>
          </a:xfrm>
        </p:spPr>
        <p:txBody>
          <a:bodyPr>
            <a:normAutofit/>
          </a:bodyPr>
          <a:lstStyle/>
          <a:p>
            <a:pPr marL="0" indent="0">
              <a:buNone/>
            </a:pPr>
            <a:r>
              <a:rPr lang="en-US" sz="2400" dirty="0"/>
              <a:t>Within the turn with the “error”</a:t>
            </a:r>
          </a:p>
          <a:p>
            <a:pPr marL="0" indent="0">
              <a:buNone/>
            </a:pPr>
            <a:endParaRPr lang="en-US" sz="2400" dirty="0"/>
          </a:p>
          <a:p>
            <a:pPr marL="0" indent="0">
              <a:buNone/>
            </a:pPr>
            <a:r>
              <a:rPr lang="en-US" sz="2400" dirty="0"/>
              <a:t>At the turn-transition place at the end of the turn</a:t>
            </a:r>
          </a:p>
          <a:p>
            <a:pPr marL="0" indent="0">
              <a:buNone/>
            </a:pPr>
            <a:endParaRPr lang="en-US" sz="2400" dirty="0"/>
          </a:p>
          <a:p>
            <a:pPr marL="0" indent="0">
              <a:buNone/>
            </a:pPr>
            <a:r>
              <a:rPr lang="en-US" sz="2400" dirty="0"/>
              <a:t>In the third turn position (after another speaker’s turn)</a:t>
            </a:r>
          </a:p>
          <a:p>
            <a:pPr marL="0" indent="0">
              <a:buNone/>
            </a:pPr>
            <a:endParaRPr lang="en-US" sz="2400" dirty="0"/>
          </a:p>
          <a:p>
            <a:pPr marL="0" indent="0">
              <a:buNone/>
            </a:pPr>
            <a:r>
              <a:rPr lang="en-US" sz="2400" dirty="0"/>
              <a:t>Excerpt 2 above shows self-repair within the speaker’s turn</a:t>
            </a:r>
          </a:p>
          <a:p>
            <a:pPr marL="0" indent="0">
              <a:buNone/>
            </a:pPr>
            <a:endParaRPr lang="en-US" sz="2400" dirty="0"/>
          </a:p>
          <a:p>
            <a:pPr marL="0" indent="0">
              <a:buNone/>
            </a:pPr>
            <a:r>
              <a:rPr lang="en-US" sz="2400" dirty="0"/>
              <a:t>Excerpt 12 on the next slide shows a speaker accomplishing self-repair in the third turn position (speaker L replaces “today” with “maybe yesterday, aw who knows when,” (line 3)</a:t>
            </a:r>
          </a:p>
        </p:txBody>
      </p:sp>
      <p:sp>
        <p:nvSpPr>
          <p:cNvPr id="4" name="Slide Number Placeholder 3"/>
          <p:cNvSpPr>
            <a:spLocks noGrp="1"/>
          </p:cNvSpPr>
          <p:nvPr>
            <p:ph type="sldNum" sz="quarter" idx="12"/>
          </p:nvPr>
        </p:nvSpPr>
        <p:spPr/>
        <p:txBody>
          <a:bodyPr/>
          <a:lstStyle/>
          <a:p>
            <a:fld id="{7B4867B4-9D3C-41F5-99CD-5E097CCB0523}" type="slidenum">
              <a:rPr lang="en-US" smtClean="0"/>
              <a:t>10</a:t>
            </a:fld>
            <a:endParaRPr lang="en-US" dirty="0"/>
          </a:p>
        </p:txBody>
      </p:sp>
    </p:spTree>
    <p:extLst>
      <p:ext uri="{BB962C8B-B14F-4D97-AF65-F5344CB8AC3E}">
        <p14:creationId xmlns:p14="http://schemas.microsoft.com/office/powerpoint/2010/main" val="105411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mn-lt"/>
              </a:rPr>
              <a:t>Excerpt 12:  Schegloff et al. (1977, p. 366)</a:t>
            </a:r>
            <a:br>
              <a:rPr lang="en-US" dirty="0"/>
            </a:br>
            <a:endParaRPr lang="en-US" dirty="0"/>
          </a:p>
        </p:txBody>
      </p:sp>
      <p:sp>
        <p:nvSpPr>
          <p:cNvPr id="3" name="Content Placeholder 2"/>
          <p:cNvSpPr>
            <a:spLocks noGrp="1"/>
          </p:cNvSpPr>
          <p:nvPr>
            <p:ph idx="1"/>
          </p:nvPr>
        </p:nvSpPr>
        <p:spPr>
          <a:xfrm>
            <a:off x="1471353" y="1825625"/>
            <a:ext cx="9882447" cy="4351338"/>
          </a:xfrm>
        </p:spPr>
        <p:txBody>
          <a:bodyPr>
            <a:normAutofit/>
          </a:bodyPr>
          <a:lstStyle/>
          <a:p>
            <a:pPr marL="0" indent="0">
              <a:buNone/>
            </a:pPr>
            <a:r>
              <a:rPr lang="en-US" sz="2400" dirty="0"/>
              <a:t>1	L:	I read a very interesting story today,</a:t>
            </a:r>
          </a:p>
          <a:p>
            <a:pPr marL="0" indent="0">
              <a:buNone/>
            </a:pPr>
            <a:r>
              <a:rPr lang="en-US" sz="2400" dirty="0"/>
              <a:t>2	M:	uhm, what's that.</a:t>
            </a:r>
          </a:p>
          <a:p>
            <a:pPr marL="0" indent="0">
              <a:buNone/>
            </a:pPr>
            <a:r>
              <a:rPr lang="en-US" sz="2400" dirty="0"/>
              <a:t>3	L:	</a:t>
            </a:r>
            <a:r>
              <a:rPr lang="en-US" sz="2400" dirty="0" err="1"/>
              <a:t>w'll</a:t>
            </a:r>
            <a:r>
              <a:rPr lang="en-US" sz="2400"/>
              <a:t> not today, maybe yesterday, aw who knows when, huh, it's</a:t>
            </a:r>
          </a:p>
          <a:p>
            <a:pPr marL="0" indent="0">
              <a:buNone/>
            </a:pPr>
            <a:r>
              <a:rPr lang="en-US" sz="2400"/>
              <a:t>4		 called Dragon Stew.  </a:t>
            </a:r>
          </a:p>
          <a:p>
            <a:pPr marL="0" indent="0">
              <a:buNone/>
            </a:pPr>
            <a:endParaRPr lang="en-US" sz="2400"/>
          </a:p>
        </p:txBody>
      </p:sp>
      <p:sp>
        <p:nvSpPr>
          <p:cNvPr id="4" name="Slide Number Placeholder 3"/>
          <p:cNvSpPr>
            <a:spLocks noGrp="1"/>
          </p:cNvSpPr>
          <p:nvPr>
            <p:ph type="sldNum" sz="quarter" idx="12"/>
          </p:nvPr>
        </p:nvSpPr>
        <p:spPr/>
        <p:txBody>
          <a:bodyPr/>
          <a:lstStyle/>
          <a:p>
            <a:fld id="{7B4867B4-9D3C-41F5-99CD-5E097CCB0523}" type="slidenum">
              <a:rPr lang="en-US" smtClean="0"/>
              <a:t>11</a:t>
            </a:fld>
            <a:endParaRPr lang="en-US"/>
          </a:p>
        </p:txBody>
      </p:sp>
    </p:spTree>
    <p:extLst>
      <p:ext uri="{BB962C8B-B14F-4D97-AF65-F5344CB8AC3E}">
        <p14:creationId xmlns:p14="http://schemas.microsoft.com/office/powerpoint/2010/main" val="963569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4090"/>
          </a:xfrm>
        </p:spPr>
        <p:txBody>
          <a:bodyPr/>
          <a:lstStyle/>
          <a:p>
            <a:br>
              <a:rPr lang="en-US" sz="3200">
                <a:latin typeface="+mn-lt"/>
              </a:rPr>
            </a:br>
            <a:r>
              <a:rPr lang="en-US" sz="3200">
                <a:latin typeface="+mn-lt"/>
              </a:rPr>
              <a:t>Locations and Techniques for Other-Initiated Repair </a:t>
            </a:r>
            <a:r>
              <a:rPr lang="en-US" sz="1200">
                <a:latin typeface="+mn-lt"/>
              </a:rPr>
              <a:t>(Schegloff et al., 1977)</a:t>
            </a:r>
            <a:br>
              <a:rPr lang="en-US"/>
            </a:br>
            <a:endParaRPr lang="en-US"/>
          </a:p>
        </p:txBody>
      </p:sp>
      <p:sp>
        <p:nvSpPr>
          <p:cNvPr id="3" name="Content Placeholder 2"/>
          <p:cNvSpPr>
            <a:spLocks noGrp="1"/>
          </p:cNvSpPr>
          <p:nvPr>
            <p:ph idx="1"/>
          </p:nvPr>
        </p:nvSpPr>
        <p:spPr>
          <a:xfrm>
            <a:off x="838200" y="989216"/>
            <a:ext cx="10515600" cy="5577839"/>
          </a:xfrm>
        </p:spPr>
        <p:txBody>
          <a:bodyPr>
            <a:normAutofit/>
          </a:bodyPr>
          <a:lstStyle/>
          <a:p>
            <a:pPr marL="0" indent="0">
              <a:buNone/>
            </a:pPr>
            <a:r>
              <a:rPr lang="en-US" sz="2400" dirty="0"/>
              <a:t>Other-repair initiation typically accomplished in the next turn</a:t>
            </a:r>
          </a:p>
          <a:p>
            <a:pPr marL="0" indent="0">
              <a:buNone/>
            </a:pPr>
            <a:endParaRPr lang="en-US" sz="2400" dirty="0"/>
          </a:p>
          <a:p>
            <a:pPr marL="0" indent="0">
              <a:buNone/>
            </a:pPr>
            <a:r>
              <a:rPr lang="en-US" sz="2400" dirty="0"/>
              <a:t>Later turn other-repairs may also occur, but the farther from the trouble source the less relevant and more problematic the repair initiation may become</a:t>
            </a:r>
          </a:p>
          <a:p>
            <a:pPr marL="0" indent="0">
              <a:buNone/>
            </a:pPr>
            <a:endParaRPr lang="en-US" sz="2400" dirty="0"/>
          </a:p>
          <a:p>
            <a:pPr marL="0" indent="0">
              <a:buNone/>
            </a:pPr>
            <a:r>
              <a:rPr lang="en-US" sz="2400" dirty="0"/>
              <a:t>Other- repair typically locates or identifies the repairable for the previous speaker, who then accomplishes the repair them self</a:t>
            </a:r>
          </a:p>
          <a:p>
            <a:pPr marL="0" indent="0">
              <a:buNone/>
            </a:pPr>
            <a:endParaRPr lang="en-US" sz="2400" dirty="0"/>
          </a:p>
          <a:p>
            <a:pPr marL="0" indent="0">
              <a:buNone/>
            </a:pPr>
            <a:r>
              <a:rPr lang="en-US" sz="2400" dirty="0"/>
              <a:t>In Excerpt 14 on the next slide speaker C (a client participating in a psychiatric intake interview with a doctor) initiates repair of the doctor’s prior turn in line 4 with the question “What?”; the doctor then repeats the question</a:t>
            </a:r>
          </a:p>
          <a:p>
            <a:pPr marL="0" indent="0">
              <a:buNone/>
            </a:pPr>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7B4867B4-9D3C-41F5-99CD-5E097CCB0523}" type="slidenum">
              <a:rPr lang="en-US" smtClean="0"/>
              <a:t>12</a:t>
            </a:fld>
            <a:endParaRPr lang="en-US" dirty="0"/>
          </a:p>
        </p:txBody>
      </p:sp>
    </p:spTree>
    <p:extLst>
      <p:ext uri="{BB962C8B-B14F-4D97-AF65-F5344CB8AC3E}">
        <p14:creationId xmlns:p14="http://schemas.microsoft.com/office/powerpoint/2010/main" val="785336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5653"/>
          </a:xfrm>
        </p:spPr>
        <p:txBody>
          <a:bodyPr/>
          <a:lstStyle/>
          <a:p>
            <a:br>
              <a:rPr lang="en-US" sz="3200" dirty="0">
                <a:latin typeface="+mn-lt"/>
              </a:rPr>
            </a:br>
            <a:r>
              <a:rPr lang="en-US" sz="3200" dirty="0">
                <a:latin typeface="+mn-lt"/>
              </a:rPr>
              <a:t>Excerpt 14:  Schegloff et al. (1977, p. 367)</a:t>
            </a:r>
            <a:br>
              <a:rPr lang="en-US" dirty="0"/>
            </a:br>
            <a:endParaRPr lang="en-US" dirty="0"/>
          </a:p>
        </p:txBody>
      </p:sp>
      <p:sp>
        <p:nvSpPr>
          <p:cNvPr id="3" name="Content Placeholder 2"/>
          <p:cNvSpPr>
            <a:spLocks noGrp="1"/>
          </p:cNvSpPr>
          <p:nvPr>
            <p:ph idx="1"/>
          </p:nvPr>
        </p:nvSpPr>
        <p:spPr/>
        <p:txBody>
          <a:bodyPr/>
          <a:lstStyle/>
          <a:p>
            <a:pPr marL="0" indent="0">
              <a:buNone/>
            </a:pPr>
            <a:r>
              <a:rPr lang="en-US" sz="2400" dirty="0"/>
              <a:t>1	D:	Were you uh you were in therapy with a private doctor?</a:t>
            </a:r>
          </a:p>
          <a:p>
            <a:pPr marL="0" indent="0">
              <a:buNone/>
            </a:pPr>
            <a:r>
              <a:rPr lang="en-US" sz="2400" dirty="0"/>
              <a:t>2	C:	 yah</a:t>
            </a:r>
          </a:p>
          <a:p>
            <a:pPr marL="0" indent="0">
              <a:buNone/>
            </a:pPr>
            <a:r>
              <a:rPr lang="en-US" sz="2400" dirty="0"/>
              <a:t>3	D:	Have you ever tried a clinic?</a:t>
            </a:r>
          </a:p>
          <a:p>
            <a:pPr marL="0" indent="0">
              <a:buNone/>
            </a:pPr>
            <a:r>
              <a:rPr lang="en-US" sz="2400" dirty="0"/>
              <a:t>4	C:	What?</a:t>
            </a:r>
          </a:p>
          <a:p>
            <a:pPr marL="0" indent="0">
              <a:buNone/>
            </a:pPr>
            <a:r>
              <a:rPr lang="en-US" sz="2400" dirty="0"/>
              <a:t>5	D:	Have you ever tried a clinic?</a:t>
            </a:r>
          </a:p>
          <a:p>
            <a:pPr marL="0" indent="0">
              <a:buNone/>
            </a:pPr>
            <a:r>
              <a:rPr lang="en-US" sz="2400" dirty="0"/>
              <a:t>6	C:	((sigh)) No, I don't want to go to a clinic.</a:t>
            </a:r>
          </a:p>
          <a:p>
            <a:endParaRPr lang="en-US" dirty="0"/>
          </a:p>
        </p:txBody>
      </p:sp>
      <p:sp>
        <p:nvSpPr>
          <p:cNvPr id="4" name="Slide Number Placeholder 3"/>
          <p:cNvSpPr>
            <a:spLocks noGrp="1"/>
          </p:cNvSpPr>
          <p:nvPr>
            <p:ph type="sldNum" sz="quarter" idx="12"/>
          </p:nvPr>
        </p:nvSpPr>
        <p:spPr/>
        <p:txBody>
          <a:bodyPr/>
          <a:lstStyle/>
          <a:p>
            <a:fld id="{7B4867B4-9D3C-41F5-99CD-5E097CCB0523}" type="slidenum">
              <a:rPr lang="en-US" smtClean="0"/>
              <a:t>13</a:t>
            </a:fld>
            <a:endParaRPr lang="en-US" dirty="0"/>
          </a:p>
        </p:txBody>
      </p:sp>
    </p:spTree>
    <p:extLst>
      <p:ext uri="{BB962C8B-B14F-4D97-AF65-F5344CB8AC3E}">
        <p14:creationId xmlns:p14="http://schemas.microsoft.com/office/powerpoint/2010/main" val="132501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7217"/>
          </a:xfrm>
        </p:spPr>
        <p:txBody>
          <a:bodyPr>
            <a:normAutofit/>
          </a:bodyPr>
          <a:lstStyle/>
          <a:p>
            <a:r>
              <a:rPr lang="en-US" sz="3200" dirty="0">
                <a:latin typeface="+mn-lt"/>
              </a:rPr>
              <a:t>Multimodal Repair</a:t>
            </a:r>
          </a:p>
        </p:txBody>
      </p:sp>
      <p:sp>
        <p:nvSpPr>
          <p:cNvPr id="3" name="Content Placeholder 2"/>
          <p:cNvSpPr>
            <a:spLocks noGrp="1"/>
          </p:cNvSpPr>
          <p:nvPr>
            <p:ph idx="1"/>
          </p:nvPr>
        </p:nvSpPr>
        <p:spPr>
          <a:xfrm>
            <a:off x="1753298" y="1837188"/>
            <a:ext cx="9600501" cy="4796367"/>
          </a:xfrm>
        </p:spPr>
        <p:txBody>
          <a:bodyPr/>
          <a:lstStyle/>
          <a:p>
            <a:pPr marL="0" indent="0">
              <a:buNone/>
            </a:pPr>
            <a:r>
              <a:rPr lang="en-US" sz="2400" dirty="0"/>
              <a:t>When video data are available, the role of embodied action in repair becomes visible (Mortensen, 2016)</a:t>
            </a:r>
          </a:p>
          <a:p>
            <a:pPr marL="0" indent="0">
              <a:buNone/>
            </a:pPr>
            <a:endParaRPr lang="en-US" sz="2400" dirty="0"/>
          </a:p>
          <a:p>
            <a:pPr marL="0" indent="0">
              <a:buNone/>
            </a:pPr>
            <a:r>
              <a:rPr lang="en-US" sz="2400" dirty="0"/>
              <a:t>Excerpt 21 on the next slide shows the teacher in an English as a Second Language (ESL) classroom using gaze direction and gestures (cupping his hand to his ear) to indicate a student’s answer was incorrect (Sabine’s “no work.” in line 12)</a:t>
            </a:r>
          </a:p>
          <a:p>
            <a:pPr marL="0" indent="0">
              <a:buNone/>
            </a:pPr>
            <a:endParaRPr lang="en-US" sz="2400" dirty="0"/>
          </a:p>
          <a:p>
            <a:pPr marL="0" indent="0">
              <a:buNone/>
            </a:pPr>
            <a:endParaRPr lang="en-US" sz="2400" dirty="0"/>
          </a:p>
          <a:p>
            <a:endParaRPr lang="en-US" dirty="0"/>
          </a:p>
        </p:txBody>
      </p:sp>
      <p:sp>
        <p:nvSpPr>
          <p:cNvPr id="4" name="Slide Number Placeholder 3"/>
          <p:cNvSpPr>
            <a:spLocks noGrp="1"/>
          </p:cNvSpPr>
          <p:nvPr>
            <p:ph type="sldNum" sz="quarter" idx="12"/>
          </p:nvPr>
        </p:nvSpPr>
        <p:spPr/>
        <p:txBody>
          <a:bodyPr/>
          <a:lstStyle/>
          <a:p>
            <a:fld id="{7B4867B4-9D3C-41F5-99CD-5E097CCB0523}" type="slidenum">
              <a:rPr lang="en-US" smtClean="0"/>
              <a:t>14</a:t>
            </a:fld>
            <a:endParaRPr lang="en-US" dirty="0"/>
          </a:p>
        </p:txBody>
      </p:sp>
    </p:spTree>
    <p:extLst>
      <p:ext uri="{BB962C8B-B14F-4D97-AF65-F5344CB8AC3E}">
        <p14:creationId xmlns:p14="http://schemas.microsoft.com/office/powerpoint/2010/main" val="2771833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4460"/>
          </a:xfrm>
        </p:spPr>
        <p:txBody>
          <a:bodyPr/>
          <a:lstStyle/>
          <a:p>
            <a:br>
              <a:rPr lang="en-US" sz="3200" dirty="0">
                <a:latin typeface="+mn-lt"/>
              </a:rPr>
            </a:br>
            <a:r>
              <a:rPr lang="en-US" sz="3200" dirty="0">
                <a:latin typeface="+mn-lt"/>
              </a:rPr>
              <a:t>Excerpt 21:  Mortensen (2016, pp. 40-41)</a:t>
            </a:r>
            <a:r>
              <a:rPr lang="en-US" dirty="0"/>
              <a:t>  </a:t>
            </a:r>
            <a:br>
              <a:rPr lang="en-US" dirty="0"/>
            </a:br>
            <a:endParaRPr lang="en-US" dirty="0"/>
          </a:p>
        </p:txBody>
      </p:sp>
      <p:sp>
        <p:nvSpPr>
          <p:cNvPr id="3" name="Content Placeholder 2"/>
          <p:cNvSpPr>
            <a:spLocks noGrp="1"/>
          </p:cNvSpPr>
          <p:nvPr>
            <p:ph idx="1"/>
          </p:nvPr>
        </p:nvSpPr>
        <p:spPr>
          <a:xfrm>
            <a:off x="838200" y="997527"/>
            <a:ext cx="10515600" cy="5723948"/>
          </a:xfrm>
        </p:spPr>
        <p:txBody>
          <a:bodyPr/>
          <a:lstStyle/>
          <a:p>
            <a:pPr marL="0" indent="0">
              <a:lnSpc>
                <a:spcPct val="100000"/>
              </a:lnSpc>
              <a:spcBef>
                <a:spcPts val="0"/>
              </a:spcBef>
              <a:buNone/>
            </a:pPr>
            <a:r>
              <a:rPr lang="en-US" sz="1200" dirty="0"/>
              <a:t>01	Camilla:	where *does* (1.1) where does she do:?</a:t>
            </a:r>
          </a:p>
          <a:p>
            <a:pPr marL="0" indent="0">
              <a:lnSpc>
                <a:spcPct val="100000"/>
              </a:lnSpc>
              <a:spcBef>
                <a:spcPts val="0"/>
              </a:spcBef>
              <a:buNone/>
            </a:pPr>
            <a:r>
              <a:rPr lang="en-US" sz="1200" dirty="0"/>
              <a:t>02	Teacher:	what does she ↑do (.) my [wife=</a:t>
            </a:r>
          </a:p>
          <a:p>
            <a:pPr marL="0" indent="0">
              <a:lnSpc>
                <a:spcPct val="100000"/>
              </a:lnSpc>
              <a:spcBef>
                <a:spcPts val="0"/>
              </a:spcBef>
              <a:buNone/>
            </a:pPr>
            <a:r>
              <a:rPr lang="en-US" sz="1200" dirty="0"/>
              <a:t>03	Camilla:		                     [yes</a:t>
            </a:r>
          </a:p>
          <a:p>
            <a:pPr marL="0" indent="0">
              <a:lnSpc>
                <a:spcPct val="100000"/>
              </a:lnSpc>
              <a:spcBef>
                <a:spcPts val="0"/>
              </a:spcBef>
              <a:buNone/>
            </a:pPr>
            <a:r>
              <a:rPr lang="en-US" sz="1200" dirty="0"/>
              <a:t>04	Teacher:	=she </a:t>
            </a:r>
            <a:r>
              <a:rPr lang="en-US" sz="1200" dirty="0" err="1"/>
              <a:t>re↑lax</a:t>
            </a:r>
            <a:r>
              <a:rPr lang="en-US" sz="1200"/>
              <a:t>[es</a:t>
            </a:r>
          </a:p>
          <a:p>
            <a:pPr marL="0" indent="0">
              <a:lnSpc>
                <a:spcPct val="100000"/>
              </a:lnSpc>
              <a:spcBef>
                <a:spcPts val="0"/>
              </a:spcBef>
              <a:buNone/>
            </a:pPr>
            <a:r>
              <a:rPr lang="en-US" sz="1200"/>
              <a:t>05	Camilla:	                      [↑oh:::</a:t>
            </a:r>
          </a:p>
          <a:p>
            <a:pPr marL="0" indent="0">
              <a:lnSpc>
                <a:spcPct val="100000"/>
              </a:lnSpc>
              <a:spcBef>
                <a:spcPts val="0"/>
              </a:spcBef>
              <a:buNone/>
            </a:pPr>
            <a:r>
              <a:rPr lang="en-US" sz="1200"/>
              <a:t>06		(1.2)</a:t>
            </a:r>
          </a:p>
          <a:p>
            <a:pPr marL="0" indent="0">
              <a:lnSpc>
                <a:spcPct val="100000"/>
              </a:lnSpc>
              <a:spcBef>
                <a:spcPts val="0"/>
              </a:spcBef>
              <a:buNone/>
            </a:pPr>
            <a:r>
              <a:rPr lang="en-US" sz="1200"/>
              <a:t>07	Camilla:	(   ) la chance</a:t>
            </a:r>
          </a:p>
          <a:p>
            <a:pPr marL="0" indent="0">
              <a:lnSpc>
                <a:spcPct val="100000"/>
              </a:lnSpc>
              <a:spcBef>
                <a:spcPts val="0"/>
              </a:spcBef>
              <a:buNone/>
            </a:pPr>
            <a:r>
              <a:rPr lang="en-US" sz="1200"/>
              <a:t>08		(.)</a:t>
            </a:r>
          </a:p>
          <a:p>
            <a:pPr marL="0" indent="0">
              <a:lnSpc>
                <a:spcPct val="100000"/>
              </a:lnSpc>
              <a:spcBef>
                <a:spcPts val="0"/>
              </a:spcBef>
              <a:buNone/>
            </a:pPr>
            <a:r>
              <a:rPr lang="en-US" sz="1200"/>
              <a:t>09	André:	it’s very ˚good˚</a:t>
            </a:r>
          </a:p>
          <a:p>
            <a:pPr marL="0" indent="0">
              <a:lnSpc>
                <a:spcPct val="100000"/>
              </a:lnSpc>
              <a:spcBef>
                <a:spcPts val="0"/>
              </a:spcBef>
              <a:buNone/>
            </a:pPr>
            <a:r>
              <a:rPr lang="en-US" sz="1200"/>
              <a:t>10	Teacher:	it’s v</a:t>
            </a:r>
            <a:r>
              <a:rPr lang="en-US" sz="1200" u="sng"/>
              <a:t>e</a:t>
            </a:r>
            <a:r>
              <a:rPr lang="en-US" sz="1200"/>
              <a:t>ry good for [h</a:t>
            </a:r>
            <a:r>
              <a:rPr lang="en-US" sz="1200" u="sng"/>
              <a:t>e:</a:t>
            </a:r>
            <a:r>
              <a:rPr lang="en-US" sz="1200"/>
              <a:t>r but for m</a:t>
            </a:r>
            <a:r>
              <a:rPr lang="en-US" sz="1200" u="sng"/>
              <a:t>e:</a:t>
            </a:r>
            <a:r>
              <a:rPr lang="en-US" sz="1200"/>
              <a:t> [it’s Hhhhh</a:t>
            </a:r>
          </a:p>
          <a:p>
            <a:pPr marL="0" indent="0">
              <a:lnSpc>
                <a:spcPct val="100000"/>
              </a:lnSpc>
              <a:spcBef>
                <a:spcPts val="0"/>
              </a:spcBef>
              <a:buNone/>
            </a:pPr>
            <a:r>
              <a:rPr lang="en-US" sz="1200"/>
              <a:t>11	Camilla:		     [VERY GOOD</a:t>
            </a:r>
          </a:p>
          <a:p>
            <a:pPr marL="0" indent="0">
              <a:lnSpc>
                <a:spcPct val="100000"/>
              </a:lnSpc>
              <a:spcBef>
                <a:spcPts val="0"/>
              </a:spcBef>
              <a:buNone/>
            </a:pPr>
            <a:r>
              <a:rPr lang="en-US" sz="1200"/>
              <a:t>12	Sabine:			        [no work.</a:t>
            </a:r>
          </a:p>
          <a:p>
            <a:pPr marL="0" indent="0">
              <a:lnSpc>
                <a:spcPct val="100000"/>
              </a:lnSpc>
              <a:spcBef>
                <a:spcPts val="0"/>
              </a:spcBef>
              <a:buNone/>
            </a:pPr>
            <a:r>
              <a:rPr lang="en-US" sz="1200"/>
              <a:t>13		+(0.6)  +#(0.9)#  ((1.5))</a:t>
            </a:r>
          </a:p>
          <a:p>
            <a:pPr marL="0" indent="0">
              <a:lnSpc>
                <a:spcPct val="100000"/>
              </a:lnSpc>
              <a:spcBef>
                <a:spcPts val="0"/>
              </a:spcBef>
              <a:buNone/>
            </a:pPr>
            <a:r>
              <a:rPr lang="en-US" sz="1200"/>
              <a:t>	</a:t>
            </a:r>
            <a:r>
              <a:rPr lang="en-US" sz="1200" i="1"/>
              <a:t>Te_gaz:	+turns gaze towardss Sabine</a:t>
            </a:r>
            <a:endParaRPr lang="en-US" sz="1200"/>
          </a:p>
          <a:p>
            <a:pPr marL="0" indent="0">
              <a:lnSpc>
                <a:spcPct val="100000"/>
              </a:lnSpc>
              <a:spcBef>
                <a:spcPts val="0"/>
              </a:spcBef>
              <a:buNone/>
            </a:pPr>
            <a:r>
              <a:rPr lang="en-US" sz="1200" i="1"/>
              <a:t>	Te_ges:	            +raises left hand to left ear</a:t>
            </a:r>
            <a:endParaRPr lang="en-US" sz="1200"/>
          </a:p>
          <a:p>
            <a:pPr marL="0" indent="0">
              <a:lnSpc>
                <a:spcPct val="100000"/>
              </a:lnSpc>
              <a:spcBef>
                <a:spcPts val="0"/>
              </a:spcBef>
              <a:buNone/>
            </a:pPr>
            <a:r>
              <a:rPr lang="en-US" sz="1200"/>
              <a:t>	</a:t>
            </a:r>
            <a:r>
              <a:rPr lang="en-US" sz="1200" b="1"/>
              <a:t>fig.			    #2.1  #2.2</a:t>
            </a:r>
            <a:endParaRPr lang="en-US" sz="1200"/>
          </a:p>
          <a:p>
            <a:pPr marL="0" indent="0">
              <a:lnSpc>
                <a:spcPct val="100000"/>
              </a:lnSpc>
              <a:spcBef>
                <a:spcPts val="0"/>
              </a:spcBef>
              <a:buNone/>
            </a:pPr>
            <a:r>
              <a:rPr lang="en-US" sz="1200"/>
              <a:t>14	Sabine:	↑no ↑work?</a:t>
            </a:r>
          </a:p>
          <a:p>
            <a:pPr marL="0" indent="0">
              <a:lnSpc>
                <a:spcPct val="100000"/>
              </a:lnSpc>
              <a:spcBef>
                <a:spcPts val="0"/>
              </a:spcBef>
              <a:buNone/>
            </a:pPr>
            <a:r>
              <a:rPr lang="en-US" sz="1200"/>
              <a:t>15	</a:t>
            </a:r>
            <a:r>
              <a:rPr lang="en-US" sz="1200" i="1"/>
              <a:t>Te_ges:		+retracts gesture</a:t>
            </a:r>
            <a:endParaRPr lang="en-US" sz="1200"/>
          </a:p>
          <a:p>
            <a:pPr marL="0" indent="0">
              <a:lnSpc>
                <a:spcPct val="100000"/>
              </a:lnSpc>
              <a:spcBef>
                <a:spcPts val="0"/>
              </a:spcBef>
              <a:buNone/>
            </a:pPr>
            <a:r>
              <a:rPr lang="en-US" sz="1200"/>
              <a:t>16	Teacher:	so[rry</a:t>
            </a:r>
          </a:p>
          <a:p>
            <a:pPr marL="0" indent="0">
              <a:lnSpc>
                <a:spcPct val="100000"/>
              </a:lnSpc>
              <a:spcBef>
                <a:spcPts val="0"/>
              </a:spcBef>
              <a:buNone/>
            </a:pPr>
            <a:r>
              <a:rPr lang="en-US" sz="1200"/>
              <a:t>17	Sabine:	    [she don’t work</a:t>
            </a:r>
          </a:p>
          <a:p>
            <a:pPr marL="0" indent="0">
              <a:lnSpc>
                <a:spcPct val="100000"/>
              </a:lnSpc>
              <a:spcBef>
                <a:spcPts val="0"/>
              </a:spcBef>
              <a:buNone/>
            </a:pPr>
            <a:r>
              <a:rPr lang="en-US" sz="1200"/>
              <a:t>18		(0.3)</a:t>
            </a:r>
          </a:p>
          <a:p>
            <a:pPr marL="0" indent="0">
              <a:lnSpc>
                <a:spcPct val="100000"/>
              </a:lnSpc>
              <a:spcBef>
                <a:spcPts val="0"/>
              </a:spcBef>
              <a:buNone/>
            </a:pPr>
            <a:r>
              <a:rPr lang="en-US" sz="1200"/>
              <a:t>19	Teacher:	she:</a:t>
            </a:r>
          </a:p>
          <a:p>
            <a:pPr marL="0" indent="0">
              <a:lnSpc>
                <a:spcPct val="100000"/>
              </a:lnSpc>
              <a:spcBef>
                <a:spcPts val="0"/>
              </a:spcBef>
              <a:buNone/>
            </a:pPr>
            <a:r>
              <a:rPr lang="en-US" sz="1200"/>
              <a:t>20		(0.3)</a:t>
            </a:r>
          </a:p>
          <a:p>
            <a:pPr marL="0" indent="0">
              <a:lnSpc>
                <a:spcPct val="100000"/>
              </a:lnSpc>
              <a:spcBef>
                <a:spcPts val="0"/>
              </a:spcBef>
              <a:buNone/>
            </a:pPr>
            <a:r>
              <a:rPr lang="en-US" sz="1200"/>
              <a:t>21	Camilla:	doesn’t</a:t>
            </a:r>
          </a:p>
          <a:p>
            <a:pPr marL="0" indent="0">
              <a:lnSpc>
                <a:spcPct val="100000"/>
              </a:lnSpc>
              <a:spcBef>
                <a:spcPts val="0"/>
              </a:spcBef>
              <a:buNone/>
            </a:pPr>
            <a:r>
              <a:rPr lang="en-US" sz="1200"/>
              <a:t>22	Sabine:	doe[sn’t    work]</a:t>
            </a:r>
          </a:p>
          <a:p>
            <a:pPr marL="0" indent="0">
              <a:lnSpc>
                <a:spcPct val="100000"/>
              </a:lnSpc>
              <a:spcBef>
                <a:spcPts val="0"/>
              </a:spcBef>
              <a:buNone/>
            </a:pPr>
            <a:r>
              <a:rPr lang="en-US" sz="1200"/>
              <a:t>23	Teacher:	      [yes yes yes]</a:t>
            </a:r>
          </a:p>
          <a:p>
            <a:pPr marL="0" indent="0">
              <a:lnSpc>
                <a:spcPct val="100000"/>
              </a:lnSpc>
              <a:spcBef>
                <a:spcPts val="0"/>
              </a:spcBef>
              <a:buNone/>
            </a:pPr>
            <a:r>
              <a:rPr lang="en-US" sz="1200"/>
              <a:t>24	Teacher: 	yes she works</a:t>
            </a:r>
          </a:p>
          <a:p>
            <a:endParaRPr lang="en-US"/>
          </a:p>
        </p:txBody>
      </p:sp>
      <p:sp>
        <p:nvSpPr>
          <p:cNvPr id="4" name="Slide Number Placeholder 3"/>
          <p:cNvSpPr>
            <a:spLocks noGrp="1"/>
          </p:cNvSpPr>
          <p:nvPr>
            <p:ph type="sldNum" sz="quarter" idx="12"/>
          </p:nvPr>
        </p:nvSpPr>
        <p:spPr/>
        <p:txBody>
          <a:bodyPr/>
          <a:lstStyle/>
          <a:p>
            <a:fld id="{7B4867B4-9D3C-41F5-99CD-5E097CCB0523}" type="slidenum">
              <a:rPr lang="en-US" smtClean="0"/>
              <a:t>15</a:t>
            </a:fld>
            <a:endParaRPr lang="en-US"/>
          </a:p>
        </p:txBody>
      </p:sp>
    </p:spTree>
    <p:extLst>
      <p:ext uri="{BB962C8B-B14F-4D97-AF65-F5344CB8AC3E}">
        <p14:creationId xmlns:p14="http://schemas.microsoft.com/office/powerpoint/2010/main" val="2200544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8904"/>
          </a:xfrm>
        </p:spPr>
        <p:txBody>
          <a:bodyPr/>
          <a:lstStyle/>
          <a:p>
            <a:br>
              <a:rPr lang="en-US" sz="3200">
                <a:latin typeface="+mn-lt"/>
              </a:rPr>
            </a:br>
            <a:r>
              <a:rPr lang="en-US" sz="3200">
                <a:latin typeface="+mn-lt"/>
              </a:rPr>
              <a:t>Repair and Preference Organization</a:t>
            </a:r>
            <a:br>
              <a:rPr lang="en-US"/>
            </a:br>
            <a:endParaRPr lang="en-US"/>
          </a:p>
        </p:txBody>
      </p:sp>
      <p:sp>
        <p:nvSpPr>
          <p:cNvPr id="3" name="Content Placeholder 2"/>
          <p:cNvSpPr>
            <a:spLocks noGrp="1"/>
          </p:cNvSpPr>
          <p:nvPr>
            <p:ph idx="1"/>
          </p:nvPr>
        </p:nvSpPr>
        <p:spPr>
          <a:xfrm>
            <a:off x="1388224" y="1463040"/>
            <a:ext cx="9965575" cy="4713923"/>
          </a:xfrm>
        </p:spPr>
        <p:txBody>
          <a:bodyPr>
            <a:normAutofit/>
          </a:bodyPr>
          <a:lstStyle/>
          <a:p>
            <a:pPr marL="0" indent="0">
              <a:lnSpc>
                <a:spcPct val="100000"/>
              </a:lnSpc>
              <a:spcBef>
                <a:spcPts val="0"/>
              </a:spcBef>
              <a:buNone/>
            </a:pPr>
            <a:r>
              <a:rPr lang="en-US" sz="2400" dirty="0"/>
              <a:t>Preference for self-repair </a:t>
            </a:r>
            <a:r>
              <a:rPr lang="en-US" sz="1200" dirty="0"/>
              <a:t>(Schegloff et al., 1977)</a:t>
            </a:r>
          </a:p>
          <a:p>
            <a:pPr marL="0" indent="0">
              <a:lnSpc>
                <a:spcPct val="100000"/>
              </a:lnSpc>
              <a:spcBef>
                <a:spcPts val="0"/>
              </a:spcBef>
              <a:buNone/>
            </a:pPr>
            <a:endParaRPr lang="en-US" sz="2400" dirty="0"/>
          </a:p>
          <a:p>
            <a:pPr marL="0" indent="0">
              <a:lnSpc>
                <a:spcPct val="100000"/>
              </a:lnSpc>
              <a:spcBef>
                <a:spcPts val="0"/>
              </a:spcBef>
              <a:buNone/>
            </a:pPr>
            <a:r>
              <a:rPr lang="en-US" sz="2400" dirty="0"/>
              <a:t>Self-repair more frequent than other-initiated repair</a:t>
            </a:r>
          </a:p>
          <a:p>
            <a:pPr marL="0" indent="0">
              <a:lnSpc>
                <a:spcPct val="100000"/>
              </a:lnSpc>
              <a:spcBef>
                <a:spcPts val="0"/>
              </a:spcBef>
              <a:buNone/>
            </a:pPr>
            <a:endParaRPr lang="en-US" sz="2400" dirty="0"/>
          </a:p>
          <a:p>
            <a:pPr marL="0" indent="0">
              <a:lnSpc>
                <a:spcPct val="100000"/>
              </a:lnSpc>
              <a:spcBef>
                <a:spcPts val="0"/>
              </a:spcBef>
              <a:buNone/>
            </a:pPr>
            <a:r>
              <a:rPr lang="en-US" sz="2400" dirty="0"/>
              <a:t>Speaker has the floor, can self-repair within their turn before another participant has an opportunity to speak</a:t>
            </a:r>
          </a:p>
          <a:p>
            <a:pPr marL="0" indent="0">
              <a:lnSpc>
                <a:spcPct val="100000"/>
              </a:lnSpc>
              <a:spcBef>
                <a:spcPts val="0"/>
              </a:spcBef>
              <a:buNone/>
            </a:pPr>
            <a:endParaRPr lang="en-US" sz="2400" dirty="0"/>
          </a:p>
          <a:p>
            <a:pPr marL="0" indent="0">
              <a:lnSpc>
                <a:spcPct val="100000"/>
              </a:lnSpc>
              <a:spcBef>
                <a:spcPts val="0"/>
              </a:spcBef>
              <a:buNone/>
            </a:pPr>
            <a:r>
              <a:rPr lang="en-US" sz="2400" dirty="0"/>
              <a:t>Others typically initiate repair and let the original speaker perform the repair itself </a:t>
            </a:r>
          </a:p>
        </p:txBody>
      </p:sp>
      <p:sp>
        <p:nvSpPr>
          <p:cNvPr id="4" name="Slide Number Placeholder 3"/>
          <p:cNvSpPr>
            <a:spLocks noGrp="1"/>
          </p:cNvSpPr>
          <p:nvPr>
            <p:ph type="sldNum" sz="quarter" idx="12"/>
          </p:nvPr>
        </p:nvSpPr>
        <p:spPr/>
        <p:txBody>
          <a:bodyPr/>
          <a:lstStyle/>
          <a:p>
            <a:fld id="{7B4867B4-9D3C-41F5-99CD-5E097CCB0523}" type="slidenum">
              <a:rPr lang="en-US" smtClean="0"/>
              <a:t>16</a:t>
            </a:fld>
            <a:endParaRPr lang="en-US" dirty="0"/>
          </a:p>
        </p:txBody>
      </p:sp>
    </p:spTree>
    <p:extLst>
      <p:ext uri="{BB962C8B-B14F-4D97-AF65-F5344CB8AC3E}">
        <p14:creationId xmlns:p14="http://schemas.microsoft.com/office/powerpoint/2010/main" val="1128546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7217"/>
          </a:xfrm>
        </p:spPr>
        <p:txBody>
          <a:bodyPr>
            <a:normAutofit/>
          </a:bodyPr>
          <a:lstStyle/>
          <a:p>
            <a:r>
              <a:rPr lang="en-US" sz="3200" dirty="0">
                <a:latin typeface="+mn-lt"/>
              </a:rPr>
              <a:t>Summary</a:t>
            </a:r>
          </a:p>
        </p:txBody>
      </p:sp>
      <p:sp>
        <p:nvSpPr>
          <p:cNvPr id="3" name="Content Placeholder 2"/>
          <p:cNvSpPr>
            <a:spLocks noGrp="1"/>
          </p:cNvSpPr>
          <p:nvPr>
            <p:ph idx="1"/>
          </p:nvPr>
        </p:nvSpPr>
        <p:spPr>
          <a:xfrm>
            <a:off x="838200" y="1246908"/>
            <a:ext cx="10515600" cy="5378335"/>
          </a:xfrm>
        </p:spPr>
        <p:txBody>
          <a:bodyPr/>
          <a:lstStyle/>
          <a:p>
            <a:pPr marL="0" indent="0">
              <a:lnSpc>
                <a:spcPct val="100000"/>
              </a:lnSpc>
              <a:spcBef>
                <a:spcPts val="0"/>
              </a:spcBef>
              <a:buNone/>
            </a:pPr>
            <a:r>
              <a:rPr lang="en-US" sz="2400" dirty="0"/>
              <a:t>Interactional resources exist for the correction or revision of errors or other non-error troubles in talk. </a:t>
            </a:r>
          </a:p>
          <a:p>
            <a:pPr marL="0" indent="0">
              <a:lnSpc>
                <a:spcPct val="100000"/>
              </a:lnSpc>
              <a:spcBef>
                <a:spcPts val="0"/>
              </a:spcBef>
              <a:buNone/>
            </a:pPr>
            <a:endParaRPr lang="en-US" sz="2400" dirty="0"/>
          </a:p>
          <a:p>
            <a:pPr marL="0" indent="0">
              <a:lnSpc>
                <a:spcPct val="100000"/>
              </a:lnSpc>
              <a:spcBef>
                <a:spcPts val="0"/>
              </a:spcBef>
              <a:buNone/>
            </a:pPr>
            <a:r>
              <a:rPr lang="en-US" sz="2400" dirty="0"/>
              <a:t>A speaker may revise their own utterance, or a recipient may initiate repair of the speaker's utterance. </a:t>
            </a:r>
          </a:p>
          <a:p>
            <a:pPr marL="0" indent="0">
              <a:lnSpc>
                <a:spcPct val="100000"/>
              </a:lnSpc>
              <a:spcBef>
                <a:spcPts val="0"/>
              </a:spcBef>
              <a:buNone/>
            </a:pPr>
            <a:endParaRPr lang="en-US" sz="2400" dirty="0"/>
          </a:p>
          <a:p>
            <a:pPr marL="0" indent="0">
              <a:lnSpc>
                <a:spcPct val="100000"/>
              </a:lnSpc>
              <a:spcBef>
                <a:spcPts val="0"/>
              </a:spcBef>
              <a:buNone/>
            </a:pPr>
            <a:r>
              <a:rPr lang="en-US" sz="2400" dirty="0"/>
              <a:t>Because current speakers’ opportunities to repair their own utterances occur before other participants have a chance to intervene, instances of self-repair are more common than instances of other-initiated repair. There is therefore a “preference” for self repair. </a:t>
            </a:r>
            <a:r>
              <a:rPr lang="en-US" sz="1200" dirty="0"/>
              <a:t>(Schegloff et al., 1977)</a:t>
            </a:r>
          </a:p>
          <a:p>
            <a:endParaRPr lang="en-US" dirty="0"/>
          </a:p>
        </p:txBody>
      </p:sp>
      <p:sp>
        <p:nvSpPr>
          <p:cNvPr id="4" name="Slide Number Placeholder 3"/>
          <p:cNvSpPr>
            <a:spLocks noGrp="1"/>
          </p:cNvSpPr>
          <p:nvPr>
            <p:ph type="sldNum" sz="quarter" idx="12"/>
          </p:nvPr>
        </p:nvSpPr>
        <p:spPr/>
        <p:txBody>
          <a:bodyPr/>
          <a:lstStyle/>
          <a:p>
            <a:fld id="{7B4867B4-9D3C-41F5-99CD-5E097CCB0523}" type="slidenum">
              <a:rPr lang="en-US" smtClean="0"/>
              <a:t>17</a:t>
            </a:fld>
            <a:endParaRPr lang="en-US" dirty="0"/>
          </a:p>
        </p:txBody>
      </p:sp>
    </p:spTree>
    <p:extLst>
      <p:ext uri="{BB962C8B-B14F-4D97-AF65-F5344CB8AC3E}">
        <p14:creationId xmlns:p14="http://schemas.microsoft.com/office/powerpoint/2010/main" val="1842107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5900"/>
          </a:xfrm>
        </p:spPr>
        <p:txBody>
          <a:bodyPr>
            <a:normAutofit/>
          </a:bodyPr>
          <a:lstStyle/>
          <a:p>
            <a:r>
              <a:rPr lang="en-US" sz="3200">
                <a:latin typeface="+mn-lt"/>
              </a:rPr>
              <a:t>References</a:t>
            </a:r>
            <a:endParaRPr lang="en-US" sz="3200" dirty="0">
              <a:latin typeface="+mn-lt"/>
            </a:endParaRPr>
          </a:p>
        </p:txBody>
      </p:sp>
      <p:sp>
        <p:nvSpPr>
          <p:cNvPr id="3" name="Content Placeholder 2"/>
          <p:cNvSpPr>
            <a:spLocks noGrp="1"/>
          </p:cNvSpPr>
          <p:nvPr>
            <p:ph idx="1"/>
          </p:nvPr>
        </p:nvSpPr>
        <p:spPr>
          <a:xfrm>
            <a:off x="838200" y="997527"/>
            <a:ext cx="10515600" cy="5644342"/>
          </a:xfrm>
        </p:spPr>
        <p:txBody>
          <a:bodyPr>
            <a:noAutofit/>
          </a:bodyPr>
          <a:lstStyle/>
          <a:p>
            <a:pPr marL="0" indent="-45720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Frankel, Richard M. (1989), ‘“I wz wondering—uhm could </a:t>
            </a:r>
            <a:r>
              <a:rPr lang="en-US" sz="2000" u="sng">
                <a:effectLst/>
                <a:ea typeface="Calibri" panose="020F0502020204030204" pitchFamily="34" charset="0"/>
                <a:cs typeface="Times New Roman" panose="02020603050405020304" pitchFamily="18" charset="0"/>
              </a:rPr>
              <a:t>Raid</a:t>
            </a:r>
            <a:r>
              <a:rPr lang="en-US" sz="2000">
                <a:effectLst/>
                <a:ea typeface="Calibri" panose="020F0502020204030204" pitchFamily="34" charset="0"/>
                <a:cs typeface="Times New Roman" panose="02020603050405020304" pitchFamily="18" charset="0"/>
              </a:rPr>
              <a:t> uhm </a:t>
            </a:r>
            <a:r>
              <a:rPr lang="en-US" sz="2000" u="sng">
                <a:effectLst/>
                <a:ea typeface="Calibri" panose="020F0502020204030204" pitchFamily="34" charset="0"/>
                <a:cs typeface="Times New Roman" panose="02020603050405020304" pitchFamily="18" charset="0"/>
              </a:rPr>
              <a:t>e</a:t>
            </a:r>
            <a:r>
              <a:rPr lang="en-US" sz="2000">
                <a:effectLst/>
                <a:ea typeface="Calibri" panose="020F0502020204030204" pitchFamily="34" charset="0"/>
                <a:cs typeface="Times New Roman" panose="02020603050405020304" pitchFamily="18" charset="0"/>
              </a:rPr>
              <a:t>ffect the brain permanently d’y know?”: some observations on the intersection of speaking and writing in calls to a poison control center’, </a:t>
            </a:r>
            <a:r>
              <a:rPr lang="en-US" sz="2000" u="sng">
                <a:effectLst/>
                <a:ea typeface="Calibri" panose="020F0502020204030204" pitchFamily="34" charset="0"/>
                <a:cs typeface="Times New Roman" panose="02020603050405020304" pitchFamily="18" charset="0"/>
              </a:rPr>
              <a:t>Western Journal of Speech Communication</a:t>
            </a:r>
            <a:r>
              <a:rPr lang="en-US" sz="2000">
                <a:effectLst/>
                <a:ea typeface="Calibri" panose="020F0502020204030204" pitchFamily="34" charset="0"/>
                <a:cs typeface="Times New Roman" panose="02020603050405020304" pitchFamily="18" charset="0"/>
              </a:rPr>
              <a:t>, 53, 195–226.</a:t>
            </a:r>
          </a:p>
          <a:p>
            <a:pPr marL="0" indent="-457200">
              <a:lnSpc>
                <a:spcPct val="100000"/>
              </a:lnSpc>
              <a:spcBef>
                <a:spcPts val="0"/>
              </a:spcBef>
              <a:spcAft>
                <a:spcPts val="600"/>
              </a:spcAft>
              <a:buNone/>
            </a:pPr>
            <a:r>
              <a:rPr lang="en-US" sz="2000">
                <a:effectLst/>
                <a:ea typeface="Calibri" panose="020F0502020204030204" pitchFamily="34" charset="0"/>
              </a:rPr>
              <a:t>Jefferson, Gail. (1974), ‘Error correction as an interactional resource’, </a:t>
            </a:r>
            <a:r>
              <a:rPr lang="en-US" sz="2000" u="sng">
                <a:effectLst/>
                <a:ea typeface="Calibri" panose="020F0502020204030204" pitchFamily="34" charset="0"/>
              </a:rPr>
              <a:t>Language in Society</a:t>
            </a:r>
            <a:r>
              <a:rPr lang="en-US" sz="2000">
                <a:effectLst/>
                <a:ea typeface="Calibri" panose="020F0502020204030204" pitchFamily="34" charset="0"/>
              </a:rPr>
              <a:t>, 13, (2), 181–99.</a:t>
            </a:r>
          </a:p>
          <a:p>
            <a:pPr marL="0" indent="-457200">
              <a:lnSpc>
                <a:spcPct val="100000"/>
              </a:lnSpc>
              <a:spcBef>
                <a:spcPts val="0"/>
              </a:spcBef>
              <a:spcAft>
                <a:spcPts val="600"/>
              </a:spcAft>
              <a:buNone/>
            </a:pPr>
            <a:r>
              <a:rPr lang="en-US" sz="2000"/>
              <a:t>Mortensen, Kristian. (2016), 'The body as a resource for other-initiation of repair:  Cupping the hand behind the ear', </a:t>
            </a:r>
            <a:r>
              <a:rPr lang="en-US" sz="2000" u="sng"/>
              <a:t>Research on Language and Social interaction</a:t>
            </a:r>
            <a:r>
              <a:rPr lang="en-US" sz="2000" i="1"/>
              <a:t>,</a:t>
            </a:r>
            <a:r>
              <a:rPr lang="en-US" sz="2000"/>
              <a:t> 49, (1), 34-57. </a:t>
            </a:r>
          </a:p>
          <a:p>
            <a:pPr marL="0" indent="-45720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Nofsinger, Robert E. (1991), </a:t>
            </a:r>
            <a:r>
              <a:rPr lang="en-US" sz="2000" u="sng">
                <a:effectLst/>
                <a:ea typeface="Calibri" panose="020F0502020204030204" pitchFamily="34" charset="0"/>
                <a:cs typeface="Times New Roman" panose="02020603050405020304" pitchFamily="18" charset="0"/>
              </a:rPr>
              <a:t>Everyday Conversation</a:t>
            </a:r>
            <a:r>
              <a:rPr lang="en-US" sz="2000">
                <a:effectLst/>
                <a:ea typeface="Calibri" panose="020F0502020204030204" pitchFamily="34" charset="0"/>
                <a:cs typeface="Times New Roman" panose="02020603050405020304" pitchFamily="18" charset="0"/>
              </a:rPr>
              <a:t>. Newbury Park, CA: Sage.</a:t>
            </a:r>
          </a:p>
          <a:p>
            <a:pPr marL="0" indent="-457200">
              <a:lnSpc>
                <a:spcPct val="100000"/>
              </a:lnSpc>
              <a:spcBef>
                <a:spcPts val="0"/>
              </a:spcBef>
              <a:spcAft>
                <a:spcPts val="600"/>
              </a:spcAft>
              <a:buNone/>
            </a:pPr>
            <a:r>
              <a:rPr lang="en-US" sz="2000">
                <a:effectLst/>
                <a:ea typeface="Calibri" panose="020F0502020204030204" pitchFamily="34" charset="0"/>
                <a:cs typeface="Times New Roman" panose="02020603050405020304" pitchFamily="18" charset="0"/>
              </a:rPr>
              <a:t>Schegloff, Emanuel A. (2007), </a:t>
            </a:r>
            <a:r>
              <a:rPr lang="en-US" sz="2000" u="sng">
                <a:effectLst/>
                <a:ea typeface="Calibri" panose="020F0502020204030204" pitchFamily="34" charset="0"/>
                <a:cs typeface="Times New Roman" panose="02020603050405020304" pitchFamily="18" charset="0"/>
              </a:rPr>
              <a:t>Sequence Organization in Interaction: A Primer in Conversation Analysis, Volume 1</a:t>
            </a:r>
            <a:r>
              <a:rPr lang="en-US" sz="2000">
                <a:effectLst/>
                <a:ea typeface="Calibri" panose="020F0502020204030204" pitchFamily="34" charset="0"/>
                <a:cs typeface="Times New Roman" panose="02020603050405020304" pitchFamily="18" charset="0"/>
              </a:rPr>
              <a:t>, Cambridge, UK: Cambridge University Press.</a:t>
            </a:r>
          </a:p>
          <a:p>
            <a:pPr marL="0" indent="-457200">
              <a:lnSpc>
                <a:spcPct val="100000"/>
              </a:lnSpc>
              <a:spcBef>
                <a:spcPts val="0"/>
              </a:spcBef>
              <a:spcAft>
                <a:spcPts val="600"/>
              </a:spcAft>
              <a:buNone/>
            </a:pPr>
            <a:r>
              <a:rPr lang="en-US" sz="2000">
                <a:effectLst/>
                <a:ea typeface="Calibri" panose="020F0502020204030204" pitchFamily="34" charset="0"/>
              </a:rPr>
              <a:t>Schegloff, Emanuel A., Jefferson, Gail, and Sacks, Harvey. (1977), ‘The preference for self-correction in the organization of repair in conversation’, </a:t>
            </a:r>
            <a:r>
              <a:rPr lang="en-US" sz="2000" u="sng">
                <a:effectLst/>
                <a:ea typeface="Calibri" panose="020F0502020204030204" pitchFamily="34" charset="0"/>
              </a:rPr>
              <a:t>Language</a:t>
            </a:r>
            <a:r>
              <a:rPr lang="en-US" sz="2000">
                <a:effectLst/>
                <a:ea typeface="Calibri" panose="020F0502020204030204" pitchFamily="34" charset="0"/>
              </a:rPr>
              <a:t>, 53, 361–82.</a:t>
            </a:r>
          </a:p>
          <a:p>
            <a:pPr marL="0" indent="-457200">
              <a:lnSpc>
                <a:spcPct val="100000"/>
              </a:lnSpc>
              <a:spcBef>
                <a:spcPts val="0"/>
              </a:spcBef>
              <a:spcAft>
                <a:spcPts val="600"/>
              </a:spcAft>
              <a:buNone/>
            </a:pPr>
            <a:endParaRPr lang="en-US" sz="2000"/>
          </a:p>
          <a:p>
            <a:pPr marL="0" indent="0">
              <a:lnSpc>
                <a:spcPct val="100000"/>
              </a:lnSpc>
              <a:spcBef>
                <a:spcPts val="0"/>
              </a:spcBef>
              <a:buNone/>
            </a:pPr>
            <a:endParaRPr lang="en-US" sz="1600"/>
          </a:p>
        </p:txBody>
      </p:sp>
      <p:sp>
        <p:nvSpPr>
          <p:cNvPr id="4" name="Slide Number Placeholder 3"/>
          <p:cNvSpPr>
            <a:spLocks noGrp="1"/>
          </p:cNvSpPr>
          <p:nvPr>
            <p:ph type="sldNum" sz="quarter" idx="12"/>
          </p:nvPr>
        </p:nvSpPr>
        <p:spPr/>
        <p:txBody>
          <a:bodyPr/>
          <a:lstStyle/>
          <a:p>
            <a:fld id="{7B4867B4-9D3C-41F5-99CD-5E097CCB0523}" type="slidenum">
              <a:rPr lang="en-US" smtClean="0"/>
              <a:t>18</a:t>
            </a:fld>
            <a:endParaRPr lang="en-US"/>
          </a:p>
        </p:txBody>
      </p:sp>
    </p:spTree>
    <p:extLst>
      <p:ext uri="{BB962C8B-B14F-4D97-AF65-F5344CB8AC3E}">
        <p14:creationId xmlns:p14="http://schemas.microsoft.com/office/powerpoint/2010/main" val="4053946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5900"/>
          </a:xfrm>
        </p:spPr>
        <p:txBody>
          <a:bodyPr>
            <a:normAutofit/>
          </a:bodyPr>
          <a:lstStyle/>
          <a:p>
            <a:r>
              <a:rPr lang="en-US" sz="3200" dirty="0">
                <a:latin typeface="+mn-lt"/>
              </a:rPr>
              <a:t>Outline</a:t>
            </a:r>
          </a:p>
        </p:txBody>
      </p:sp>
      <p:sp>
        <p:nvSpPr>
          <p:cNvPr id="3" name="Content Placeholder 2"/>
          <p:cNvSpPr>
            <a:spLocks noGrp="1"/>
          </p:cNvSpPr>
          <p:nvPr>
            <p:ph idx="1"/>
          </p:nvPr>
        </p:nvSpPr>
        <p:spPr>
          <a:xfrm>
            <a:off x="1729046" y="1047404"/>
            <a:ext cx="9624753" cy="5674071"/>
          </a:xfrm>
        </p:spPr>
        <p:txBody>
          <a:bodyPr/>
          <a:lstStyle/>
          <a:p>
            <a:pPr marL="0" indent="0">
              <a:buNone/>
            </a:pPr>
            <a:r>
              <a:rPr lang="en-US" sz="2400" dirty="0"/>
              <a:t>Introduction</a:t>
            </a:r>
          </a:p>
          <a:p>
            <a:pPr marL="0" indent="0">
              <a:buNone/>
            </a:pPr>
            <a:r>
              <a:rPr lang="en-US" sz="2400" dirty="0"/>
              <a:t>Some Common Types of “Repairables”</a:t>
            </a:r>
          </a:p>
          <a:p>
            <a:pPr marL="0" indent="0">
              <a:buNone/>
            </a:pPr>
            <a:r>
              <a:rPr lang="en-US" sz="2400" dirty="0"/>
              <a:t>Repair of Errors:  A Two-Step Process</a:t>
            </a:r>
          </a:p>
          <a:p>
            <a:pPr marL="0" indent="0">
              <a:buNone/>
            </a:pPr>
            <a:r>
              <a:rPr lang="en-US" sz="2400" dirty="0"/>
              <a:t>Self and Other Repair</a:t>
            </a:r>
          </a:p>
          <a:p>
            <a:pPr marL="0" indent="0">
              <a:buNone/>
            </a:pPr>
            <a:r>
              <a:rPr lang="en-US" sz="2400" dirty="0"/>
              <a:t>Error Avoidance</a:t>
            </a:r>
          </a:p>
          <a:p>
            <a:pPr marL="0" indent="0">
              <a:buNone/>
            </a:pPr>
            <a:r>
              <a:rPr lang="en-US" sz="2400" dirty="0"/>
              <a:t>Locations for Self-Initiated Repair</a:t>
            </a:r>
          </a:p>
          <a:p>
            <a:pPr marL="0" indent="0">
              <a:buNone/>
            </a:pPr>
            <a:r>
              <a:rPr lang="en-US" sz="2400" dirty="0"/>
              <a:t>Locations and Techniques for Other-Initiated Repair</a:t>
            </a:r>
          </a:p>
          <a:p>
            <a:pPr marL="0" indent="0">
              <a:buNone/>
            </a:pPr>
            <a:r>
              <a:rPr lang="en-US" sz="2400" dirty="0"/>
              <a:t>Repair and Preference Organization</a:t>
            </a:r>
          </a:p>
          <a:p>
            <a:pPr marL="0" indent="0">
              <a:buNone/>
            </a:pPr>
            <a:r>
              <a:rPr lang="en-US" sz="2400"/>
              <a:t>Summary</a:t>
            </a:r>
          </a:p>
          <a:p>
            <a:pPr marL="0" indent="0">
              <a:buNone/>
            </a:pPr>
            <a:r>
              <a:rPr lang="en-US" sz="2400"/>
              <a:t>References</a:t>
            </a:r>
            <a:endParaRPr lang="en-US" sz="2400"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7B4867B4-9D3C-41F5-99CD-5E097CCB0523}" type="slidenum">
              <a:rPr lang="en-US" smtClean="0"/>
              <a:t>2</a:t>
            </a:fld>
            <a:endParaRPr lang="en-US" dirty="0"/>
          </a:p>
        </p:txBody>
      </p:sp>
    </p:spTree>
    <p:extLst>
      <p:ext uri="{BB962C8B-B14F-4D97-AF65-F5344CB8AC3E}">
        <p14:creationId xmlns:p14="http://schemas.microsoft.com/office/powerpoint/2010/main" val="1113311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3842"/>
          </a:xfrm>
        </p:spPr>
        <p:txBody>
          <a:bodyPr>
            <a:normAutofit/>
          </a:bodyPr>
          <a:lstStyle/>
          <a:p>
            <a:r>
              <a:rPr lang="en-US" sz="3200" dirty="0">
                <a:latin typeface="+mn-lt"/>
              </a:rPr>
              <a:t>Introduction</a:t>
            </a:r>
          </a:p>
        </p:txBody>
      </p:sp>
      <p:sp>
        <p:nvSpPr>
          <p:cNvPr id="3" name="Content Placeholder 2"/>
          <p:cNvSpPr>
            <a:spLocks noGrp="1"/>
          </p:cNvSpPr>
          <p:nvPr>
            <p:ph idx="1"/>
          </p:nvPr>
        </p:nvSpPr>
        <p:spPr>
          <a:xfrm>
            <a:off x="838200" y="1280160"/>
            <a:ext cx="10515600" cy="5286895"/>
          </a:xfrm>
        </p:spPr>
        <p:txBody>
          <a:bodyPr>
            <a:normAutofit/>
          </a:bodyPr>
          <a:lstStyle/>
          <a:p>
            <a:pPr marL="0" indent="0">
              <a:buNone/>
            </a:pPr>
            <a:r>
              <a:rPr lang="en-US" sz="2400" dirty="0"/>
              <a:t>Troubles in talk can occur for a wide variety of reasons</a:t>
            </a:r>
          </a:p>
          <a:p>
            <a:pPr marL="0" indent="0">
              <a:buNone/>
            </a:pPr>
            <a:endParaRPr lang="en-US" sz="2400" dirty="0"/>
          </a:p>
          <a:p>
            <a:pPr marL="0" indent="0">
              <a:buNone/>
            </a:pPr>
            <a:r>
              <a:rPr lang="en-US" sz="2400" dirty="0"/>
              <a:t>Troubles in talk can be avoided through self-editing or repaired through the intervention of another participant</a:t>
            </a:r>
          </a:p>
          <a:p>
            <a:pPr marL="0" indent="0">
              <a:buNone/>
            </a:pPr>
            <a:endParaRPr lang="en-US" sz="2400" dirty="0"/>
          </a:p>
          <a:p>
            <a:pPr marL="0" indent="0">
              <a:buNone/>
            </a:pPr>
            <a:r>
              <a:rPr lang="en-US" sz="2400" dirty="0"/>
              <a:t>This chapter explores the types of “errors” or troubles in talk that can occur, and the actions that speakers and other participants can take to avoid or repair them when they occur</a:t>
            </a:r>
          </a:p>
          <a:p>
            <a:pPr marL="0" indent="0">
              <a:buNone/>
            </a:pPr>
            <a:endParaRPr lang="en-US" sz="2400" dirty="0"/>
          </a:p>
          <a:p>
            <a:pPr marL="0" indent="0">
              <a:buNone/>
            </a:pPr>
            <a:endParaRPr lang="en-US" sz="2400" dirty="0"/>
          </a:p>
          <a:p>
            <a:pPr marL="3657600" lvl="8" indent="0">
              <a:buNone/>
            </a:pPr>
            <a:r>
              <a:rPr lang="en-US" sz="2400" dirty="0"/>
              <a:t>			</a:t>
            </a:r>
            <a:r>
              <a:rPr lang="en-US" sz="1200" dirty="0"/>
              <a:t>(Schegloff et al., 1977; 2007)</a:t>
            </a:r>
          </a:p>
        </p:txBody>
      </p:sp>
      <p:sp>
        <p:nvSpPr>
          <p:cNvPr id="4" name="Slide Number Placeholder 3"/>
          <p:cNvSpPr>
            <a:spLocks noGrp="1"/>
          </p:cNvSpPr>
          <p:nvPr>
            <p:ph type="sldNum" sz="quarter" idx="12"/>
          </p:nvPr>
        </p:nvSpPr>
        <p:spPr/>
        <p:txBody>
          <a:bodyPr/>
          <a:lstStyle/>
          <a:p>
            <a:fld id="{7B4867B4-9D3C-41F5-99CD-5E097CCB0523}" type="slidenum">
              <a:rPr lang="en-US" smtClean="0"/>
              <a:t>3</a:t>
            </a:fld>
            <a:endParaRPr lang="en-US" dirty="0"/>
          </a:p>
        </p:txBody>
      </p:sp>
    </p:spTree>
    <p:extLst>
      <p:ext uri="{BB962C8B-B14F-4D97-AF65-F5344CB8AC3E}">
        <p14:creationId xmlns:p14="http://schemas.microsoft.com/office/powerpoint/2010/main" val="288414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516" y="381751"/>
            <a:ext cx="10515600" cy="582526"/>
          </a:xfrm>
        </p:spPr>
        <p:txBody>
          <a:bodyPr/>
          <a:lstStyle/>
          <a:p>
            <a:br>
              <a:rPr lang="en-US" sz="3200" dirty="0">
                <a:latin typeface="+mn-lt"/>
              </a:rPr>
            </a:br>
            <a:r>
              <a:rPr lang="en-US" sz="3200" dirty="0">
                <a:latin typeface="+mn-lt"/>
              </a:rPr>
              <a:t>Some Common Types of “Repairables”</a:t>
            </a:r>
            <a:br>
              <a:rPr lang="en-US" dirty="0"/>
            </a:br>
            <a:endParaRPr lang="en-US" dirty="0"/>
          </a:p>
        </p:txBody>
      </p:sp>
      <p:sp>
        <p:nvSpPr>
          <p:cNvPr id="3" name="Content Placeholder 2"/>
          <p:cNvSpPr>
            <a:spLocks noGrp="1"/>
          </p:cNvSpPr>
          <p:nvPr>
            <p:ph idx="1"/>
          </p:nvPr>
        </p:nvSpPr>
        <p:spPr>
          <a:xfrm>
            <a:off x="1371600" y="1180407"/>
            <a:ext cx="9982200" cy="5436524"/>
          </a:xfrm>
        </p:spPr>
        <p:txBody>
          <a:bodyPr/>
          <a:lstStyle/>
          <a:p>
            <a:pPr marL="0" indent="0">
              <a:buNone/>
            </a:pPr>
            <a:r>
              <a:rPr lang="en-US" sz="2400" dirty="0"/>
              <a:t>Speakers can misspeak or speak incorrectly (e.g., grammatical or pronunciation error, failing to remember a name or word) or violate a social norm</a:t>
            </a:r>
          </a:p>
          <a:p>
            <a:pPr marL="0" indent="0">
              <a:buNone/>
            </a:pPr>
            <a:endParaRPr lang="en-US" sz="2400" dirty="0"/>
          </a:p>
          <a:p>
            <a:pPr marL="0" indent="0">
              <a:buNone/>
            </a:pPr>
            <a:r>
              <a:rPr lang="en-US" sz="2400" dirty="0"/>
              <a:t>For example, Excerpt 2 shows a word choice error:</a:t>
            </a:r>
          </a:p>
          <a:p>
            <a:pPr marL="0" indent="0">
              <a:buNone/>
            </a:pPr>
            <a:endParaRPr lang="en-US" sz="2400" dirty="0"/>
          </a:p>
          <a:p>
            <a:pPr marL="0" indent="0">
              <a:buNone/>
            </a:pPr>
            <a:r>
              <a:rPr lang="en-US" sz="2400" dirty="0"/>
              <a:t>	Excerpt 2:  Jefferson (1974, p. 187)</a:t>
            </a:r>
          </a:p>
          <a:p>
            <a:pPr marL="0" indent="0">
              <a:buNone/>
            </a:pPr>
            <a:r>
              <a:rPr lang="en-US" sz="2400" dirty="0"/>
              <a:t>	Tom:  Hi. I'm Carol's sister- uh brother.</a:t>
            </a:r>
          </a:p>
          <a:p>
            <a:pPr marL="0" indent="0">
              <a:buNone/>
            </a:pPr>
            <a:endParaRPr lang="en-US" sz="2400" dirty="0"/>
          </a:p>
          <a:p>
            <a:pPr marL="0" indent="0">
              <a:buNone/>
            </a:pPr>
            <a:r>
              <a:rPr lang="en-US" sz="2400" dirty="0"/>
              <a:t>Troubles in talk are not necessarily errors.  Excerpt 6 on the next slide shows an example of the repair of a “non-error”:</a:t>
            </a:r>
          </a:p>
          <a:p>
            <a:pPr marL="0" indent="0">
              <a:buNone/>
            </a:pPr>
            <a:endParaRPr lang="en-US" sz="2400" dirty="0"/>
          </a:p>
          <a:p>
            <a:pPr marL="3200400" lvl="7" indent="0">
              <a:buNone/>
            </a:pPr>
            <a:r>
              <a:rPr lang="en-US" sz="1200" dirty="0"/>
              <a:t>(Jefferson, 1974)</a:t>
            </a:r>
          </a:p>
          <a:p>
            <a:endParaRPr lang="en-US" dirty="0"/>
          </a:p>
        </p:txBody>
      </p:sp>
      <p:sp>
        <p:nvSpPr>
          <p:cNvPr id="4" name="Slide Number Placeholder 3"/>
          <p:cNvSpPr>
            <a:spLocks noGrp="1"/>
          </p:cNvSpPr>
          <p:nvPr>
            <p:ph type="sldNum" sz="quarter" idx="12"/>
          </p:nvPr>
        </p:nvSpPr>
        <p:spPr/>
        <p:txBody>
          <a:bodyPr/>
          <a:lstStyle/>
          <a:p>
            <a:fld id="{7B4867B4-9D3C-41F5-99CD-5E097CCB0523}" type="slidenum">
              <a:rPr lang="en-US" smtClean="0"/>
              <a:t>4</a:t>
            </a:fld>
            <a:endParaRPr lang="en-US" dirty="0"/>
          </a:p>
        </p:txBody>
      </p:sp>
    </p:spTree>
    <p:extLst>
      <p:ext uri="{BB962C8B-B14F-4D97-AF65-F5344CB8AC3E}">
        <p14:creationId xmlns:p14="http://schemas.microsoft.com/office/powerpoint/2010/main" val="262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latin typeface="+mn-lt"/>
              </a:rPr>
              <a:t>Excerpt 6: Schegloff et al. (1977, p. 363)</a:t>
            </a:r>
            <a:r>
              <a:rPr lang="en-US" u="sng" dirty="0"/>
              <a:t>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sz="2400" dirty="0"/>
              <a:t>Ken: Sure enough ten minutes later the bell r- the doorbell rang...</a:t>
            </a:r>
          </a:p>
          <a:p>
            <a:pPr marL="0" indent="0">
              <a:buNone/>
            </a:pPr>
            <a:endParaRPr lang="en-US" sz="2400" dirty="0"/>
          </a:p>
          <a:p>
            <a:pPr marL="0" indent="0">
              <a:buNone/>
            </a:pPr>
            <a:endParaRPr lang="en-US" sz="2400" dirty="0"/>
          </a:p>
          <a:p>
            <a:pPr marL="0" indent="0">
              <a:buNone/>
            </a:pPr>
            <a:r>
              <a:rPr lang="en-US" sz="2400" dirty="0"/>
              <a:t>The speaker Ken edits his utterance-in-progress, changing “the bell” to “the doorbell”</a:t>
            </a:r>
          </a:p>
        </p:txBody>
      </p:sp>
      <p:sp>
        <p:nvSpPr>
          <p:cNvPr id="4" name="Slide Number Placeholder 3"/>
          <p:cNvSpPr>
            <a:spLocks noGrp="1"/>
          </p:cNvSpPr>
          <p:nvPr>
            <p:ph type="sldNum" sz="quarter" idx="12"/>
          </p:nvPr>
        </p:nvSpPr>
        <p:spPr/>
        <p:txBody>
          <a:bodyPr/>
          <a:lstStyle/>
          <a:p>
            <a:fld id="{7B4867B4-9D3C-41F5-99CD-5E097CCB0523}" type="slidenum">
              <a:rPr lang="en-US" smtClean="0"/>
              <a:t>5</a:t>
            </a:fld>
            <a:endParaRPr lang="en-US" dirty="0"/>
          </a:p>
        </p:txBody>
      </p:sp>
    </p:spTree>
    <p:extLst>
      <p:ext uri="{BB962C8B-B14F-4D97-AF65-F5344CB8AC3E}">
        <p14:creationId xmlns:p14="http://schemas.microsoft.com/office/powerpoint/2010/main" val="291021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3190"/>
            <a:ext cx="10515600" cy="524337"/>
          </a:xfrm>
        </p:spPr>
        <p:txBody>
          <a:bodyPr/>
          <a:lstStyle/>
          <a:p>
            <a:br>
              <a:rPr lang="en-US" sz="3200" dirty="0">
                <a:latin typeface="+mn-lt"/>
              </a:rPr>
            </a:br>
            <a:r>
              <a:rPr lang="en-US" sz="3200" dirty="0">
                <a:latin typeface="+mn-lt"/>
              </a:rPr>
              <a:t>Repair of Errors:  A Two-Step Process</a:t>
            </a:r>
            <a:br>
              <a:rPr lang="en-US" dirty="0"/>
            </a:br>
            <a:endParaRPr lang="en-US" dirty="0"/>
          </a:p>
        </p:txBody>
      </p:sp>
      <p:sp>
        <p:nvSpPr>
          <p:cNvPr id="3" name="Content Placeholder 2"/>
          <p:cNvSpPr>
            <a:spLocks noGrp="1"/>
          </p:cNvSpPr>
          <p:nvPr>
            <p:ph idx="1"/>
          </p:nvPr>
        </p:nvSpPr>
        <p:spPr>
          <a:xfrm>
            <a:off x="838200" y="1213658"/>
            <a:ext cx="10515600" cy="5411586"/>
          </a:xfrm>
        </p:spPr>
        <p:txBody>
          <a:bodyPr>
            <a:normAutofit/>
          </a:bodyPr>
          <a:lstStyle/>
          <a:p>
            <a:pPr marL="0" indent="0">
              <a:buNone/>
            </a:pPr>
            <a:r>
              <a:rPr lang="en-US" sz="2400" dirty="0"/>
              <a:t>Error repair typically initiated by an action that identifies or locates the error, this is followed by replacement of the “trouble” source </a:t>
            </a:r>
            <a:r>
              <a:rPr lang="en-US" sz="1200" dirty="0"/>
              <a:t>(Jefferson 1974)</a:t>
            </a:r>
          </a:p>
          <a:p>
            <a:pPr marL="0" indent="0">
              <a:buNone/>
            </a:pPr>
            <a:endParaRPr lang="en-US" sz="2400" dirty="0"/>
          </a:p>
          <a:p>
            <a:pPr marL="0" indent="0">
              <a:buNone/>
            </a:pPr>
            <a:r>
              <a:rPr lang="en-US" sz="2400" dirty="0"/>
              <a:t>In Excerpt 7 below, the call-taker at the poison control hotline repairs her utterance-in-progress in line 1, replacing “l-” (presumably the beginning of the word “liquid” with “in a liquid </a:t>
            </a:r>
            <a:r>
              <a:rPr lang="en-US" sz="2400" dirty="0" err="1"/>
              <a:t>for:m</a:t>
            </a:r>
            <a:r>
              <a:rPr lang="en-US" sz="2400"/>
              <a:t>?”</a:t>
            </a:r>
          </a:p>
          <a:p>
            <a:pPr marL="0" indent="0">
              <a:buNone/>
            </a:pPr>
            <a:endParaRPr lang="en-US" sz="2400"/>
          </a:p>
          <a:p>
            <a:pPr marL="0" indent="0">
              <a:buNone/>
            </a:pPr>
            <a:r>
              <a:rPr lang="en-US" sz="2400"/>
              <a:t>Excerpt 7:  Frankel (1989, p. 214; also cited in Nofsinger, 1991, p. 125)</a:t>
            </a:r>
          </a:p>
          <a:p>
            <a:pPr marL="0" indent="0">
              <a:buNone/>
            </a:pPr>
            <a:r>
              <a:rPr lang="en-US" sz="2400"/>
              <a:t>1	P:  She tasted it?  is it l- (0.1) in a liquid for:m?</a:t>
            </a:r>
          </a:p>
          <a:p>
            <a:pPr marL="0" indent="0">
              <a:buNone/>
            </a:pPr>
            <a:r>
              <a:rPr lang="en-US" sz="2400"/>
              <a:t>2	C:  Ye:s</a:t>
            </a:r>
          </a:p>
          <a:p>
            <a:pPr marL="0" indent="0">
              <a:buNone/>
            </a:pPr>
            <a:r>
              <a:rPr lang="en-US" sz="2400"/>
              <a:t> </a:t>
            </a:r>
          </a:p>
        </p:txBody>
      </p:sp>
      <p:sp>
        <p:nvSpPr>
          <p:cNvPr id="4" name="Slide Number Placeholder 3"/>
          <p:cNvSpPr>
            <a:spLocks noGrp="1"/>
          </p:cNvSpPr>
          <p:nvPr>
            <p:ph type="sldNum" sz="quarter" idx="12"/>
          </p:nvPr>
        </p:nvSpPr>
        <p:spPr/>
        <p:txBody>
          <a:bodyPr/>
          <a:lstStyle/>
          <a:p>
            <a:fld id="{7B4867B4-9D3C-41F5-99CD-5E097CCB0523}" type="slidenum">
              <a:rPr lang="en-US" smtClean="0"/>
              <a:t>6</a:t>
            </a:fld>
            <a:endParaRPr lang="en-US"/>
          </a:p>
        </p:txBody>
      </p:sp>
    </p:spTree>
    <p:extLst>
      <p:ext uri="{BB962C8B-B14F-4D97-AF65-F5344CB8AC3E}">
        <p14:creationId xmlns:p14="http://schemas.microsoft.com/office/powerpoint/2010/main" val="170547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1086"/>
          </a:xfrm>
        </p:spPr>
        <p:txBody>
          <a:bodyPr/>
          <a:lstStyle/>
          <a:p>
            <a:br>
              <a:rPr lang="en-US" sz="3200">
                <a:latin typeface="+mn-lt"/>
              </a:rPr>
            </a:br>
            <a:r>
              <a:rPr lang="en-US" sz="3200">
                <a:latin typeface="+mn-lt"/>
              </a:rPr>
              <a:t>Self and Other Repair</a:t>
            </a:r>
            <a:br>
              <a:rPr lang="en-US"/>
            </a:br>
            <a:endParaRPr lang="en-US"/>
          </a:p>
        </p:txBody>
      </p:sp>
      <p:sp>
        <p:nvSpPr>
          <p:cNvPr id="3" name="Content Placeholder 2"/>
          <p:cNvSpPr>
            <a:spLocks noGrp="1"/>
          </p:cNvSpPr>
          <p:nvPr>
            <p:ph idx="1"/>
          </p:nvPr>
        </p:nvSpPr>
        <p:spPr>
          <a:xfrm>
            <a:off x="838200" y="955964"/>
            <a:ext cx="10515600" cy="5765511"/>
          </a:xfrm>
        </p:spPr>
        <p:txBody>
          <a:bodyPr/>
          <a:lstStyle/>
          <a:p>
            <a:pPr marL="0" indent="0">
              <a:buNone/>
            </a:pPr>
            <a:r>
              <a:rPr lang="en-US" sz="2400" dirty="0"/>
              <a:t>Excerpt 7 on the previous slide shows a speaker repairing their own utterance; this is “self repair”</a:t>
            </a:r>
          </a:p>
          <a:p>
            <a:pPr marL="0" indent="0">
              <a:buNone/>
            </a:pPr>
            <a:endParaRPr lang="en-US" sz="2400" dirty="0"/>
          </a:p>
          <a:p>
            <a:pPr marL="0" indent="0">
              <a:buNone/>
            </a:pPr>
            <a:r>
              <a:rPr lang="en-US" sz="2400" dirty="0"/>
              <a:t>Excerpt 8 on the next slide shows a speaker initiating repair of another speaker’s turn.</a:t>
            </a:r>
          </a:p>
          <a:p>
            <a:pPr marL="0" indent="0">
              <a:buNone/>
            </a:pPr>
            <a:endParaRPr lang="en-US" sz="2400" dirty="0"/>
          </a:p>
          <a:p>
            <a:pPr marL="0" indent="0">
              <a:buNone/>
            </a:pPr>
            <a:r>
              <a:rPr lang="en-US" sz="2400" dirty="0"/>
              <a:t>Speaker C initiates repair of Speaker B’s utterance in line 5 by asking "t' discover it? or t'be." (line 6). </a:t>
            </a:r>
          </a:p>
          <a:p>
            <a:pPr marL="0" indent="0">
              <a:buNone/>
            </a:pPr>
            <a:endParaRPr lang="en-US" sz="2400" dirty="0"/>
          </a:p>
          <a:p>
            <a:pPr marL="0" indent="0">
              <a:buNone/>
            </a:pPr>
            <a:r>
              <a:rPr lang="en-US" sz="2400" dirty="0"/>
              <a:t>Speaker B then repairs the error by providing the clarification asked for ("t'discover it."; line 7).</a:t>
            </a:r>
          </a:p>
          <a:p>
            <a:pPr marL="0" indent="0">
              <a:buNone/>
            </a:pPr>
            <a:endParaRPr lang="en-US" sz="2400" dirty="0"/>
          </a:p>
          <a:p>
            <a:endParaRPr lang="en-US" dirty="0"/>
          </a:p>
          <a:p>
            <a:endParaRPr lang="en-US" dirty="0"/>
          </a:p>
        </p:txBody>
      </p:sp>
      <p:sp>
        <p:nvSpPr>
          <p:cNvPr id="4" name="Slide Number Placeholder 3"/>
          <p:cNvSpPr>
            <a:spLocks noGrp="1"/>
          </p:cNvSpPr>
          <p:nvPr>
            <p:ph type="sldNum" sz="quarter" idx="12"/>
          </p:nvPr>
        </p:nvSpPr>
        <p:spPr/>
        <p:txBody>
          <a:bodyPr/>
          <a:lstStyle/>
          <a:p>
            <a:fld id="{7B4867B4-9D3C-41F5-99CD-5E097CCB0523}" type="slidenum">
              <a:rPr lang="en-US" smtClean="0"/>
              <a:t>7</a:t>
            </a:fld>
            <a:endParaRPr lang="en-US" dirty="0"/>
          </a:p>
        </p:txBody>
      </p:sp>
    </p:spTree>
    <p:extLst>
      <p:ext uri="{BB962C8B-B14F-4D97-AF65-F5344CB8AC3E}">
        <p14:creationId xmlns:p14="http://schemas.microsoft.com/office/powerpoint/2010/main" val="271662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7588"/>
          </a:xfrm>
        </p:spPr>
        <p:txBody>
          <a:bodyPr/>
          <a:lstStyle/>
          <a:p>
            <a:br>
              <a:rPr lang="en-US" sz="3200" dirty="0">
                <a:latin typeface="+mn-lt"/>
              </a:rPr>
            </a:br>
            <a:r>
              <a:rPr lang="en-US" sz="3200" dirty="0">
                <a:latin typeface="+mn-lt"/>
              </a:rPr>
              <a:t>Excerpt 8:  Nofsinger (1991, p. 125)</a:t>
            </a:r>
            <a:r>
              <a:rPr lang="en-US" u="sng" dirty="0"/>
              <a:t>  </a:t>
            </a:r>
            <a:br>
              <a:rPr lang="en-US" dirty="0"/>
            </a:br>
            <a:endParaRPr lang="en-US" dirty="0"/>
          </a:p>
        </p:txBody>
      </p:sp>
      <p:sp>
        <p:nvSpPr>
          <p:cNvPr id="3" name="Content Placeholder 2"/>
          <p:cNvSpPr>
            <a:spLocks noGrp="1"/>
          </p:cNvSpPr>
          <p:nvPr>
            <p:ph idx="1"/>
          </p:nvPr>
        </p:nvSpPr>
        <p:spPr>
          <a:xfrm>
            <a:off x="1321724" y="2119745"/>
            <a:ext cx="10032076" cy="4057218"/>
          </a:xfrm>
        </p:spPr>
        <p:txBody>
          <a:bodyPr/>
          <a:lstStyle/>
          <a:p>
            <a:pPr marL="0" indent="0">
              <a:buNone/>
            </a:pPr>
            <a:r>
              <a:rPr lang="en-US" sz="2400" dirty="0"/>
              <a:t>1	B:	Why </a:t>
            </a:r>
            <a:r>
              <a:rPr lang="en-US" sz="2400" dirty="0" err="1"/>
              <a:t>don'cha</a:t>
            </a:r>
            <a:r>
              <a:rPr lang="en-US" sz="2400"/>
              <a:t> flick on the lights.  (0.9) I've (0.6) discovered</a:t>
            </a:r>
          </a:p>
          <a:p>
            <a:pPr marL="0" indent="0">
              <a:buNone/>
            </a:pPr>
            <a:r>
              <a:rPr lang="en-US" sz="2400"/>
              <a:t>2		th't (0.3) I'm in the dark</a:t>
            </a:r>
          </a:p>
          <a:p>
            <a:pPr marL="0" indent="0">
              <a:buNone/>
            </a:pPr>
            <a:r>
              <a:rPr lang="en-US" sz="2400"/>
              <a:t>3		(0.9)</a:t>
            </a:r>
          </a:p>
          <a:p>
            <a:pPr marL="0" indent="0">
              <a:buNone/>
            </a:pPr>
            <a:r>
              <a:rPr lang="en-US" sz="2400"/>
              <a:t>4	C:	hhuh .hh</a:t>
            </a:r>
          </a:p>
          <a:p>
            <a:pPr marL="0" indent="0">
              <a:buNone/>
            </a:pPr>
            <a:r>
              <a:rPr lang="en-US" sz="2400"/>
              <a:t>5	B:	hh .hh Which actually is: (0.6) an enlightening experience</a:t>
            </a:r>
          </a:p>
          <a:p>
            <a:pPr marL="0" indent="0">
              <a:buNone/>
            </a:pPr>
            <a:r>
              <a:rPr lang="en-US" sz="2400"/>
              <a:t>6	C:	hh heh heh heh .hh t' discover it? or t'be.  </a:t>
            </a:r>
          </a:p>
          <a:p>
            <a:pPr marL="0" indent="0">
              <a:buNone/>
            </a:pPr>
            <a:r>
              <a:rPr lang="en-US" sz="2400"/>
              <a:t>7	B:	t'discover it.    </a:t>
            </a:r>
          </a:p>
          <a:p>
            <a:endParaRPr lang="en-US"/>
          </a:p>
        </p:txBody>
      </p:sp>
      <p:sp>
        <p:nvSpPr>
          <p:cNvPr id="4" name="Slide Number Placeholder 3"/>
          <p:cNvSpPr>
            <a:spLocks noGrp="1"/>
          </p:cNvSpPr>
          <p:nvPr>
            <p:ph type="sldNum" sz="quarter" idx="12"/>
          </p:nvPr>
        </p:nvSpPr>
        <p:spPr/>
        <p:txBody>
          <a:bodyPr/>
          <a:lstStyle/>
          <a:p>
            <a:fld id="{7B4867B4-9D3C-41F5-99CD-5E097CCB0523}" type="slidenum">
              <a:rPr lang="en-US" smtClean="0"/>
              <a:t>8</a:t>
            </a:fld>
            <a:endParaRPr lang="en-US"/>
          </a:p>
        </p:txBody>
      </p:sp>
    </p:spTree>
    <p:extLst>
      <p:ext uri="{BB962C8B-B14F-4D97-AF65-F5344CB8AC3E}">
        <p14:creationId xmlns:p14="http://schemas.microsoft.com/office/powerpoint/2010/main" val="2883703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2650"/>
          </a:xfrm>
        </p:spPr>
        <p:txBody>
          <a:bodyPr/>
          <a:lstStyle/>
          <a:p>
            <a:br>
              <a:rPr lang="en-US" sz="3200">
                <a:latin typeface="+mn-lt"/>
              </a:rPr>
            </a:br>
            <a:r>
              <a:rPr lang="en-US" sz="3200">
                <a:latin typeface="+mn-lt"/>
              </a:rPr>
              <a:t>Error Avoidance </a:t>
            </a:r>
            <a:r>
              <a:rPr lang="en-US" sz="1200">
                <a:latin typeface="+mn-lt"/>
              </a:rPr>
              <a:t>(Jefferson, 1974)</a:t>
            </a:r>
            <a:br>
              <a:rPr lang="en-US"/>
            </a:br>
            <a:endParaRPr lang="en-US"/>
          </a:p>
        </p:txBody>
      </p:sp>
      <p:sp>
        <p:nvSpPr>
          <p:cNvPr id="3" name="Content Placeholder 2"/>
          <p:cNvSpPr>
            <a:spLocks noGrp="1"/>
          </p:cNvSpPr>
          <p:nvPr>
            <p:ph idx="1"/>
          </p:nvPr>
        </p:nvSpPr>
        <p:spPr>
          <a:xfrm>
            <a:off x="780010" y="897776"/>
            <a:ext cx="10515600" cy="5641136"/>
          </a:xfrm>
        </p:spPr>
        <p:txBody>
          <a:bodyPr/>
          <a:lstStyle/>
          <a:p>
            <a:pPr marL="0" indent="0">
              <a:buNone/>
            </a:pPr>
            <a:r>
              <a:rPr lang="en-US" sz="2400" dirty="0"/>
              <a:t>Speakers may edit their utterances in progress without detection by others, but if they hesitate in some way (e.g., a brief pause or “um”) listeners may detect that editing is occurring</a:t>
            </a:r>
          </a:p>
          <a:p>
            <a:pPr marL="0" indent="0">
              <a:buNone/>
            </a:pPr>
            <a:endParaRPr lang="en-US" sz="2400" dirty="0"/>
          </a:p>
          <a:p>
            <a:pPr marL="0" indent="0">
              <a:buNone/>
            </a:pPr>
            <a:endParaRPr lang="en-US" sz="2400" dirty="0"/>
          </a:p>
          <a:p>
            <a:pPr marL="0" indent="0">
              <a:buNone/>
            </a:pPr>
            <a:r>
              <a:rPr lang="en-US" sz="2400" dirty="0"/>
              <a:t>In Excerpt 9 Leslie hesitates  (“uh g-” and “uh-”) twice during the production of her turn, but does not obviously replace any part of the utterance.  Hesitations may have served to provide time for a “word search”</a:t>
            </a:r>
          </a:p>
          <a:p>
            <a:pPr marL="0" indent="0">
              <a:buNone/>
            </a:pPr>
            <a:endParaRPr lang="en-US" sz="2400" dirty="0"/>
          </a:p>
          <a:p>
            <a:pPr marL="0" indent="0">
              <a:buNone/>
            </a:pPr>
            <a:endParaRPr lang="en-US" sz="2400" dirty="0"/>
          </a:p>
          <a:p>
            <a:pPr marL="0" indent="0">
              <a:buNone/>
            </a:pPr>
            <a:r>
              <a:rPr lang="en-US" sz="2400" dirty="0"/>
              <a:t>Excerpt 9:  Jefferson (1974, p. 183)</a:t>
            </a:r>
          </a:p>
          <a:p>
            <a:pPr marL="0" indent="0">
              <a:buNone/>
            </a:pPr>
            <a:r>
              <a:rPr lang="en-US" sz="2400" dirty="0"/>
              <a:t>Leslie:	  I'll have </a:t>
            </a:r>
            <a:r>
              <a:rPr lang="en-US" sz="2400" dirty="0" err="1"/>
              <a:t>yer</a:t>
            </a:r>
            <a:r>
              <a:rPr lang="en-US" sz="2400"/>
              <a:t> uh g-garment uh- at thuh jeweler's next door...</a:t>
            </a:r>
          </a:p>
          <a:p>
            <a:endParaRPr lang="en-US"/>
          </a:p>
        </p:txBody>
      </p:sp>
      <p:sp>
        <p:nvSpPr>
          <p:cNvPr id="4" name="Slide Number Placeholder 3"/>
          <p:cNvSpPr>
            <a:spLocks noGrp="1"/>
          </p:cNvSpPr>
          <p:nvPr>
            <p:ph type="sldNum" sz="quarter" idx="12"/>
          </p:nvPr>
        </p:nvSpPr>
        <p:spPr/>
        <p:txBody>
          <a:bodyPr/>
          <a:lstStyle/>
          <a:p>
            <a:fld id="{7B4867B4-9D3C-41F5-99CD-5E097CCB0523}" type="slidenum">
              <a:rPr lang="en-US" smtClean="0"/>
              <a:t>9</a:t>
            </a:fld>
            <a:endParaRPr lang="en-US"/>
          </a:p>
        </p:txBody>
      </p:sp>
    </p:spTree>
    <p:extLst>
      <p:ext uri="{BB962C8B-B14F-4D97-AF65-F5344CB8AC3E}">
        <p14:creationId xmlns:p14="http://schemas.microsoft.com/office/powerpoint/2010/main" val="4055994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1840</Words>
  <Application>Microsoft Office PowerPoint</Application>
  <PresentationFormat>Widescreen</PresentationFormat>
  <Paragraphs>185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Chapter 10:  Error Avoidance and Repair</vt:lpstr>
      <vt:lpstr>Outline</vt:lpstr>
      <vt:lpstr>Introduction</vt:lpstr>
      <vt:lpstr> Some Common Types of “Repairables” </vt:lpstr>
      <vt:lpstr>Excerpt 6: Schegloff et al. (1977, p. 363)  </vt:lpstr>
      <vt:lpstr> Repair of Errors:  A Two-Step Process </vt:lpstr>
      <vt:lpstr> Self and Other Repair </vt:lpstr>
      <vt:lpstr> Excerpt 8:  Nofsinger (1991, p. 125)   </vt:lpstr>
      <vt:lpstr> Error Avoidance (Jefferson, 1974) </vt:lpstr>
      <vt:lpstr> Locations for Self-Initiated Repair </vt:lpstr>
      <vt:lpstr>Excerpt 12:  Schegloff et al. (1977, p. 366) </vt:lpstr>
      <vt:lpstr> Locations and Techniques for Other-Initiated Repair (Schegloff et al., 1977) </vt:lpstr>
      <vt:lpstr> Excerpt 14:  Schegloff et al. (1977, p. 367) </vt:lpstr>
      <vt:lpstr>Multimodal Repair</vt:lpstr>
      <vt:lpstr> Excerpt 21:  Mortensen (2016, pp. 40-41)   </vt:lpstr>
      <vt:lpstr> Repair and Preference Organization </vt:lpstr>
      <vt:lpstr>Summary</vt:lpstr>
      <vt:lpstr>References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  Error Avoidance and Repair</dc:title>
  <dc:creator>Garcia, Angela</dc:creator>
  <cp:lastModifiedBy>Garcia, Angela</cp:lastModifiedBy>
  <cp:revision>16</cp:revision>
  <dcterms:created xsi:type="dcterms:W3CDTF">2021-11-20T13:06:42Z</dcterms:created>
  <dcterms:modified xsi:type="dcterms:W3CDTF">2022-08-16T17:07:39Z</dcterms:modified>
</cp:coreProperties>
</file>